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D7C44D-CA69-4AC6-9179-3103037F86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C103C6-EA10-478D-B652-BD218CFEE5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F6D292-0422-4725-90EE-B66BFD6151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EA0E5E-8201-4407-A6A4-BA3CBDBD0C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648CF1-5B62-4DF4-A7B1-E95F52D30F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F75659-C264-4BE3-B1A8-6F37D099BE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FF8BD1-B27F-4EE4-AB4D-F28FD1E72E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D63876-87B0-4E2C-9E40-3C50AC3768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B0E92C-1FE9-47DF-915A-2275026A43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2C1F6C-BED4-4AD6-AC65-9877FEFD93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4FC518-1D27-4C9D-BC4B-360BD3FD19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CBD622-3777-4B58-A26B-9641171AD9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61DC8C-1B0F-4479-8F76-C354E9B292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864659-813F-4784-889D-638211DC72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558788-9F97-4518-A558-C2F57B2294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38FBAE-5A1B-4845-8916-681ABEAEC4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FB502F-3604-4053-BF3E-214A386DA1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48233E-6E81-4B69-9E94-E26F176B77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B7CBE6-33AD-49CE-896C-444C07053E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35E12A-6400-47AF-BA86-DD0B5F182B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2E96D0-0A92-4EAB-8B91-9166CFEFFA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3D13B4-DCFD-45CE-90FF-DE042DD55D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D6BEF5-63E7-4722-A185-45FA208A9D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FB7B13-531D-4E34-8614-68EE568F84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;p9"/>
          <p:cNvSpPr/>
          <p:nvPr/>
        </p:nvSpPr>
        <p:spPr>
          <a:xfrm>
            <a:off x="0" y="244800"/>
            <a:ext cx="12191400" cy="738360"/>
          </a:xfrm>
          <a:prstGeom prst="rect">
            <a:avLst/>
          </a:prstGeom>
          <a:solidFill>
            <a:srgbClr val="1167a4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Google Shape;9;p9"/>
          <p:cNvSpPr/>
          <p:nvPr/>
        </p:nvSpPr>
        <p:spPr>
          <a:xfrm>
            <a:off x="5491080" y="9360"/>
            <a:ext cx="1209240" cy="1209240"/>
          </a:xfrm>
          <a:prstGeom prst="ellipse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Google Shape;10;p9" descr=""/>
          <p:cNvPicPr/>
          <p:nvPr/>
        </p:nvPicPr>
        <p:blipFill>
          <a:blip r:embed="rId2"/>
          <a:srcRect l="2724" t="9094" r="5173" b="14832"/>
          <a:stretch/>
        </p:blipFill>
        <p:spPr>
          <a:xfrm>
            <a:off x="5553360" y="235440"/>
            <a:ext cx="1084320" cy="757080"/>
          </a:xfrm>
          <a:prstGeom prst="rect">
            <a:avLst/>
          </a:prstGeom>
          <a:ln w="0">
            <a:noFill/>
          </a:ln>
        </p:spPr>
      </p:pic>
      <p:grpSp>
        <p:nvGrpSpPr>
          <p:cNvPr id="41" name="Google Shape;11;p9"/>
          <p:cNvGrpSpPr/>
          <p:nvPr/>
        </p:nvGrpSpPr>
        <p:grpSpPr>
          <a:xfrm>
            <a:off x="0" y="6521040"/>
            <a:ext cx="12191400" cy="287640"/>
            <a:chOff x="0" y="6521040"/>
            <a:chExt cx="12191400" cy="287640"/>
          </a:xfrm>
        </p:grpSpPr>
        <p:sp>
          <p:nvSpPr>
            <p:cNvPr id="42" name="Google Shape;12;p9"/>
            <p:cNvSpPr/>
            <p:nvPr/>
          </p:nvSpPr>
          <p:spPr>
            <a:xfrm>
              <a:off x="0" y="6526440"/>
              <a:ext cx="12191400" cy="280800"/>
            </a:xfrm>
            <a:prstGeom prst="rect">
              <a:avLst/>
            </a:prstGeom>
            <a:solidFill>
              <a:srgbClr val="1167a4"/>
            </a:solidFill>
            <a:ln w="12600">
              <a:solidFill>
                <a:srgbClr val="42719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13;p9"/>
            <p:cNvSpPr/>
            <p:nvPr/>
          </p:nvSpPr>
          <p:spPr>
            <a:xfrm>
              <a:off x="0" y="6521040"/>
              <a:ext cx="12191400" cy="28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pt-PT" sz="13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Instituto de Telecomunicações | Bairro dos CTTs,  Km7 – Luanda/Angola | Tel.: 940747200 | E-mail: itel.geral@gmail.com | www.itel.gov.ao</a:t>
              </a:r>
              <a:endParaRPr b="0" lang="pt-PT" sz="1300" spc="-1" strike="noStrike">
                <a:latin typeface="Arial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16;p11"/>
          <p:cNvSpPr/>
          <p:nvPr/>
        </p:nvSpPr>
        <p:spPr>
          <a:xfrm>
            <a:off x="0" y="152640"/>
            <a:ext cx="12191400" cy="431280"/>
          </a:xfrm>
          <a:prstGeom prst="rect">
            <a:avLst/>
          </a:prstGeom>
          <a:solidFill>
            <a:srgbClr val="1268a5"/>
          </a:solidFill>
          <a:ln w="12600">
            <a:solidFill>
              <a:srgbClr val="1369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17;p11"/>
          <p:cNvSpPr/>
          <p:nvPr/>
        </p:nvSpPr>
        <p:spPr>
          <a:xfrm>
            <a:off x="767520" y="-27360"/>
            <a:ext cx="791280" cy="791280"/>
          </a:xfrm>
          <a:prstGeom prst="ellipse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Google Shape;18;p11" descr=""/>
          <p:cNvPicPr/>
          <p:nvPr/>
        </p:nvPicPr>
        <p:blipFill>
          <a:blip r:embed="rId2"/>
          <a:stretch/>
        </p:blipFill>
        <p:spPr>
          <a:xfrm>
            <a:off x="786600" y="55080"/>
            <a:ext cx="753120" cy="63684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19;p11"/>
          <p:cNvSpPr/>
          <p:nvPr/>
        </p:nvSpPr>
        <p:spPr>
          <a:xfrm>
            <a:off x="0" y="6541200"/>
            <a:ext cx="12191400" cy="251280"/>
          </a:xfrm>
          <a:prstGeom prst="rect">
            <a:avLst/>
          </a:prstGeom>
          <a:solidFill>
            <a:srgbClr val="1268a5"/>
          </a:solidFill>
          <a:ln w="12600">
            <a:solidFill>
              <a:srgbClr val="1268a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Google Shape;20;p11"/>
          <p:cNvSpPr/>
          <p:nvPr/>
        </p:nvSpPr>
        <p:spPr>
          <a:xfrm>
            <a:off x="0" y="6521040"/>
            <a:ext cx="1219140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PT" sz="1300" spc="-1" strike="noStrike">
                <a:solidFill>
                  <a:srgbClr val="ffffff"/>
                </a:solidFill>
                <a:latin typeface="Calibri"/>
                <a:ea typeface="Calibri"/>
              </a:rPr>
              <a:t>Instituto de Telecomunicações | Bairro dos CTTs,  Km7 – Luanda/Angola | Tel.: 940747200 | E-mail: itel.geral@gmail.com | www.itel.gov.ao</a:t>
            </a:r>
            <a:endParaRPr b="0" lang="pt-PT" sz="1300" spc="-1" strike="noStrike"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PT" sz="1400" spc="-1" strike="noStrike">
                <a:latin typeface="Times New Roman"/>
              </a:rPr>
              <a:t>&lt;rodapé&gt;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pt-PT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7AB973E-3421-43FB-95BC-551011B62810}" type="slidenum"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 b="0" lang="pt-PT" sz="18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pt-PT" sz="1400" spc="-1" strike="noStrike">
                <a:latin typeface="Times New Roman"/>
              </a:defRPr>
            </a:lvl1pPr>
          </a:lstStyle>
          <a:p>
            <a:r>
              <a:rPr b="0" lang="pt-PT" sz="1400" spc="-1" strike="noStrike">
                <a:latin typeface="Times New Roman"/>
              </a:rPr>
              <a:t>&lt;data/hora&gt;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PT" sz="1400" spc="-1" strike="noStrike">
                <a:latin typeface="Times New Roman"/>
              </a:rPr>
              <a:t>&lt;rodapé&gt;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pt-PT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0BF6FAE-87BC-4EB6-BD4B-BD556206A12D}" type="slidenum"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&lt;número&gt;</a:t>
            </a:fld>
            <a:endParaRPr b="0" lang="pt-PT" sz="18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pt-PT" sz="1400" spc="-1" strike="noStrike">
                <a:latin typeface="Times New Roman"/>
              </a:defRPr>
            </a:lvl1pPr>
          </a:lstStyle>
          <a:p>
            <a:r>
              <a:rPr b="0" lang="pt-PT" sz="1400" spc="-1" strike="noStrike">
                <a:latin typeface="Times New Roman"/>
              </a:rPr>
              <a:t>&lt;data/hora&gt;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90520" y="2634480"/>
            <a:ext cx="7449120" cy="20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4800" spc="-1" strike="noStrike">
                <a:solidFill>
                  <a:srgbClr val="1167a4"/>
                </a:solidFill>
                <a:latin typeface="Roboto"/>
                <a:ea typeface="Roboto"/>
              </a:rPr>
              <a:t>PULSEIRA PARA O MONITORAMENTO DA SAÚDE DOS IDOSOS</a:t>
            </a:r>
            <a:endParaRPr b="0" lang="pt-PT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65;p2"/>
          <p:cNvSpPr/>
          <p:nvPr/>
        </p:nvSpPr>
        <p:spPr>
          <a:xfrm>
            <a:off x="1089360" y="1188720"/>
            <a:ext cx="3050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PT" sz="4000" spc="-1" strike="noStrike">
                <a:solidFill>
                  <a:srgbClr val="1167a4"/>
                </a:solidFill>
                <a:latin typeface="Twentieth Century"/>
                <a:ea typeface="Twentieth Century"/>
              </a:rPr>
              <a:t>SUMÁRIO</a:t>
            </a:r>
            <a:endParaRPr b="0" lang="pt-PT" sz="4000" spc="-1" strike="noStrike">
              <a:latin typeface="Arial"/>
            </a:endParaRPr>
          </a:p>
        </p:txBody>
      </p:sp>
      <p:grpSp>
        <p:nvGrpSpPr>
          <p:cNvPr id="171" name="Google Shape;66;p2"/>
          <p:cNvGrpSpPr/>
          <p:nvPr/>
        </p:nvGrpSpPr>
        <p:grpSpPr>
          <a:xfrm>
            <a:off x="753840" y="1896840"/>
            <a:ext cx="10683360" cy="4327920"/>
            <a:chOff x="753840" y="1896840"/>
            <a:chExt cx="10683360" cy="4327920"/>
          </a:xfrm>
        </p:grpSpPr>
        <p:sp>
          <p:nvSpPr>
            <p:cNvPr id="172" name="Google Shape;67;p2"/>
            <p:cNvSpPr/>
            <p:nvPr/>
          </p:nvSpPr>
          <p:spPr>
            <a:xfrm>
              <a:off x="1206360" y="1896840"/>
              <a:ext cx="10230840" cy="4327920"/>
            </a:xfrm>
            <a:prstGeom prst="rect">
              <a:avLst/>
            </a:prstGeom>
            <a:solidFill>
              <a:srgbClr val="1167a4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68;p2"/>
            <p:cNvSpPr/>
            <p:nvPr/>
          </p:nvSpPr>
          <p:spPr>
            <a:xfrm>
              <a:off x="753840" y="1927440"/>
              <a:ext cx="334800" cy="4297320"/>
            </a:xfrm>
            <a:prstGeom prst="rect">
              <a:avLst/>
            </a:prstGeom>
            <a:solidFill>
              <a:srgbClr val="1167a4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Google Shape;69;p2"/>
          <p:cNvSpPr/>
          <p:nvPr/>
        </p:nvSpPr>
        <p:spPr>
          <a:xfrm>
            <a:off x="1422360" y="2282400"/>
            <a:ext cx="9557280" cy="32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pt-PT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1. Introdução </a:t>
            </a:r>
            <a:endParaRPr b="0" lang="pt-PT" sz="2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pt-PT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	</a:t>
            </a:r>
            <a:r>
              <a:rPr b="0" lang="pt-PT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1.2 Objectivos</a:t>
            </a:r>
            <a:endParaRPr b="0" lang="pt-PT" sz="2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pt-PT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	</a:t>
            </a:r>
            <a:r>
              <a:rPr b="0" lang="pt-PT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1.2.1 Geral</a:t>
            </a:r>
            <a:endParaRPr b="0" lang="pt-PT" sz="2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pt-PT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	</a:t>
            </a:r>
            <a:r>
              <a:rPr b="0" lang="pt-PT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1.2.2 Específicos</a:t>
            </a:r>
            <a:endParaRPr b="0" lang="pt-PT" sz="2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pt-PT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1.3 Problemática</a:t>
            </a:r>
            <a:endParaRPr b="0" lang="pt-PT" sz="2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pt-PT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1.4 Solução Desenvolvida</a:t>
            </a:r>
            <a:endParaRPr b="0" lang="pt-PT" sz="2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pt-PT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1.5 Caso de Uso do Sistema </a:t>
            </a:r>
            <a:endParaRPr b="0" lang="pt-PT" sz="2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pt-PT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	</a:t>
            </a:r>
            <a:r>
              <a:rPr b="0" lang="pt-PT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1.5.1 Distribuição de tarefas membros do grupo (tabela)</a:t>
            </a:r>
            <a:endParaRPr b="0" lang="pt-PT" sz="2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pt-PT" sz="2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1.6 Cronograma do Projecto;</a:t>
            </a:r>
            <a:endParaRPr b="0" lang="pt-PT" sz="2600" spc="-1" strike="noStrike">
              <a:latin typeface="Arial"/>
            </a:endParaRPr>
          </a:p>
        </p:txBody>
      </p:sp>
      <p:sp>
        <p:nvSpPr>
          <p:cNvPr id="175" name="Google Shape;69;p 1"/>
          <p:cNvSpPr/>
          <p:nvPr/>
        </p:nvSpPr>
        <p:spPr>
          <a:xfrm>
            <a:off x="5250960" y="4072320"/>
            <a:ext cx="9557280" cy="32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3726720" y="178920"/>
            <a:ext cx="5370120" cy="4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32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Introdução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title"/>
          </p:nvPr>
        </p:nvSpPr>
        <p:spPr>
          <a:xfrm>
            <a:off x="923760" y="951120"/>
            <a:ext cx="10415880" cy="480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2200" spc="-1" strike="noStrike">
                <a:solidFill>
                  <a:srgbClr val="1167a4"/>
                </a:solidFill>
                <a:latin typeface="Twentieth Century"/>
                <a:ea typeface="Twentieth Century"/>
              </a:rPr>
              <a:t>O monitoramento remoto da saúde está crescendo rapidamente no campo da saúde. Pesquisadores, engenheiros e profissionais de saúde estão continuamente envolvidos em pesquisas nesse campo, com o objetivo de melhorar a qualidade dos serviços de saúde. É essencial monitorar o bom funcionamento do corpo humano, considerando vários parâmetros, como freqüência cardíaca, temperatura corporal, pressão e o nível de oxigênio no sangue.</a:t>
            </a:r>
            <a:br>
              <a:rPr sz="2200"/>
            </a:br>
            <a:endParaRPr b="0" lang="pt-PT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3726720" y="156960"/>
            <a:ext cx="5370120" cy="4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PT" sz="32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XXXXXXXX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3726720" y="166320"/>
            <a:ext cx="5370120" cy="4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3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xxxxxxxxxxxx</a:t>
            </a:r>
            <a:endParaRPr b="0" lang="pt-P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2020-07-29T14:11:07Z</dcterms:created>
  <dc:creator>N´GOLA DIGITAL</dc:creator>
  <dc:description/>
  <dc:language>pt-PT</dc:language>
  <cp:lastModifiedBy/>
  <dcterms:modified xsi:type="dcterms:W3CDTF">2022-11-17T03:34:07Z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