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7" r:id="rId2"/>
    <p:sldId id="362" r:id="rId3"/>
    <p:sldId id="363" r:id="rId4"/>
    <p:sldId id="364" r:id="rId5"/>
    <p:sldId id="365" r:id="rId6"/>
    <p:sldId id="367" r:id="rId7"/>
    <p:sldId id="366" r:id="rId8"/>
    <p:sldId id="368" r:id="rId9"/>
    <p:sldId id="369" r:id="rId10"/>
    <p:sldId id="370" r:id="rId11"/>
    <p:sldId id="371" r:id="rId12"/>
    <p:sldId id="372" r:id="rId13"/>
    <p:sldId id="373" r:id="rId14"/>
    <p:sldId id="374" r:id="rId15"/>
    <p:sldId id="375" r:id="rId16"/>
    <p:sldId id="376" r:id="rId17"/>
    <p:sldId id="377" r:id="rId18"/>
    <p:sldId id="378" r:id="rId19"/>
    <p:sldId id="379" r:id="rId20"/>
    <p:sldId id="380" r:id="rId21"/>
    <p:sldId id="382" r:id="rId22"/>
    <p:sldId id="344" r:id="rId2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  <a:srgbClr val="3333FF"/>
    <a:srgbClr val="3366FF"/>
    <a:srgbClr val="0000CC"/>
    <a:srgbClr val="FF33CC"/>
    <a:srgbClr val="99FF33"/>
    <a:srgbClr val="66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7" autoAdjust="0"/>
    <p:restoredTop sz="93486" autoAdjust="0"/>
  </p:normalViewPr>
  <p:slideViewPr>
    <p:cSldViewPr>
      <p:cViewPr varScale="1">
        <p:scale>
          <a:sx n="65" d="100"/>
          <a:sy n="65" d="100"/>
        </p:scale>
        <p:origin x="166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736F8C-9231-42EF-B335-94DE5C20E902}" type="datetimeFigureOut">
              <a:rPr lang="pt-BR" smtClean="0"/>
              <a:pPr/>
              <a:t>26/06/2018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9E45C8-8FA0-4A6F-B5BB-4C475DEF2CF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3099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200" b="1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 b="1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66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3428992" y="6492875"/>
            <a:ext cx="2133600" cy="365125"/>
          </a:xfrm>
        </p:spPr>
        <p:txBody>
          <a:bodyPr/>
          <a:lstStyle>
            <a:lvl1pPr algn="ctr">
              <a:defRPr sz="1600" b="1">
                <a:solidFill>
                  <a:schemeClr val="tx2">
                    <a:lumMod val="50000"/>
                  </a:schemeClr>
                </a:solidFill>
                <a:effectLst/>
              </a:defRPr>
            </a:lvl1pPr>
          </a:lstStyle>
          <a:p>
            <a:fld id="{16E12678-28ED-4479-8C51-0F9611E8A808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9" name="Imagem 8" descr="rexnet_2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42844" y="6429396"/>
            <a:ext cx="1071570" cy="326830"/>
          </a:xfrm>
          <a:prstGeom prst="rect">
            <a:avLst/>
          </a:prstGeom>
        </p:spPr>
      </p:pic>
      <p:sp>
        <p:nvSpPr>
          <p:cNvPr id="10" name="Retângulo de cantos arredondados 9"/>
          <p:cNvSpPr/>
          <p:nvPr userDrawn="1"/>
        </p:nvSpPr>
        <p:spPr>
          <a:xfrm>
            <a:off x="142844" y="928670"/>
            <a:ext cx="8858312" cy="5429288"/>
          </a:xfrm>
          <a:prstGeom prst="roundRect">
            <a:avLst>
              <a:gd name="adj" fmla="val 1754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 descr="ponta_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5149512" y="0"/>
            <a:ext cx="3994488" cy="857232"/>
          </a:xfrm>
          <a:prstGeom prst="rect">
            <a:avLst/>
          </a:prstGeom>
        </p:spPr>
      </p:pic>
      <p:pic>
        <p:nvPicPr>
          <p:cNvPr id="13" name="Imagem 12" descr="rx2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643834" y="6400845"/>
            <a:ext cx="1285803" cy="38574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2844" y="0"/>
            <a:ext cx="5000660" cy="857232"/>
          </a:xfrm>
        </p:spPr>
        <p:txBody>
          <a:bodyPr>
            <a:noAutofit/>
          </a:bodyPr>
          <a:lstStyle>
            <a:lvl1pPr algn="l">
              <a:defRPr sz="2600" b="1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66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2844" y="928670"/>
            <a:ext cx="8858312" cy="5357850"/>
          </a:xfrm>
        </p:spPr>
        <p:txBody>
          <a:bodyPr>
            <a:normAutofit/>
          </a:bodyPr>
          <a:lstStyle>
            <a:lvl1pPr>
              <a:buFont typeface="Calibri" pitchFamily="34" charset="0"/>
              <a:buChar char="–"/>
              <a:defRPr sz="2400" b="1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defRPr>
            </a:lvl1pPr>
            <a:lvl2pPr>
              <a:buFont typeface="Calibri" pitchFamily="34" charset="0"/>
              <a:buChar char="–"/>
              <a:defRPr sz="2400" b="1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defRPr>
            </a:lvl2pPr>
            <a:lvl3pPr>
              <a:buFont typeface="Calibri" pitchFamily="34" charset="0"/>
              <a:buChar char="–"/>
              <a:defRPr sz="2400" b="1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defRPr>
            </a:lvl3pPr>
            <a:lvl4pPr>
              <a:buFont typeface="Calibri" pitchFamily="34" charset="0"/>
              <a:buChar char="–"/>
              <a:defRPr sz="2400" b="1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defRPr>
            </a:lvl4pPr>
            <a:lvl5pPr>
              <a:buFont typeface="Calibri" pitchFamily="34" charset="0"/>
              <a:buChar char="–"/>
              <a:defRPr sz="2400" b="1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3214678" y="6492875"/>
            <a:ext cx="2133600" cy="365125"/>
          </a:xfrm>
        </p:spPr>
        <p:txBody>
          <a:bodyPr/>
          <a:lstStyle>
            <a:lvl1pPr algn="ctr">
              <a:defRPr sz="1400" b="1">
                <a:solidFill>
                  <a:srgbClr val="000066"/>
                </a:solidFill>
              </a:defRPr>
            </a:lvl1pPr>
          </a:lstStyle>
          <a:p>
            <a:fld id="{16E12678-28ED-4479-8C51-0F9611E8A808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Retângulo de cantos arredondados 9"/>
          <p:cNvSpPr/>
          <p:nvPr userDrawn="1"/>
        </p:nvSpPr>
        <p:spPr>
          <a:xfrm>
            <a:off x="142844" y="928670"/>
            <a:ext cx="8858312" cy="5429288"/>
          </a:xfrm>
          <a:prstGeom prst="roundRect">
            <a:avLst>
              <a:gd name="adj" fmla="val 1754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 descr="ponta_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149512" y="0"/>
            <a:ext cx="3994488" cy="857232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77" y="6453336"/>
            <a:ext cx="720723" cy="36905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12678-28ED-4479-8C51-0F9611E8A80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79512" y="2564904"/>
            <a:ext cx="878497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8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Microprocessadores e Microcontroladores</a:t>
            </a:r>
          </a:p>
          <a:p>
            <a:pPr algn="ctr"/>
            <a:r>
              <a:rPr lang="pt-BR" sz="28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DEC</a:t>
            </a:r>
            <a:r>
              <a:rPr lang="pt-BR" sz="28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7511</a:t>
            </a:r>
            <a:endParaRPr lang="pt-BR" sz="28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Arial Narrow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42844" y="4902259"/>
            <a:ext cx="8858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 sz="2400" b="1" dirty="0" smtClean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Arial Narrow" pitchFamily="34" charset="0"/>
            </a:endParaRPr>
          </a:p>
          <a:p>
            <a:pPr algn="ctr"/>
            <a:r>
              <a:rPr lang="pt-BR" sz="24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Prof. Roderval Marcelino, Dr. </a:t>
            </a:r>
            <a:endParaRPr lang="pt-BR" sz="24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Arial Narrow" pitchFamily="34" charset="0"/>
            </a:endParaRPr>
          </a:p>
        </p:txBody>
      </p:sp>
      <p:pic>
        <p:nvPicPr>
          <p:cNvPr id="4" name="Imagem 3" descr="ponta_2x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" y="0"/>
            <a:ext cx="7715355" cy="857231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323528" y="214290"/>
            <a:ext cx="561570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6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Universidade Federal de Santa Catarina</a:t>
            </a:r>
            <a:endParaRPr lang="pt-BR" sz="26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142844" y="928670"/>
            <a:ext cx="8858312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6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66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Engenharia da Computação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1</a:t>
            </a:fld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3131840" y="41490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107504" y="4057908"/>
            <a:ext cx="885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Projeto de Software</a:t>
            </a:r>
            <a:endParaRPr lang="pt-BR" sz="28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3"/>
          <p:cNvSpPr>
            <a:spLocks noChangeArrowheads="1"/>
          </p:cNvSpPr>
          <p:nvPr/>
        </p:nvSpPr>
        <p:spPr bwMode="auto">
          <a:xfrm>
            <a:off x="718561" y="1932841"/>
            <a:ext cx="7050240" cy="4108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35" tIns="41468" rIns="82935" bIns="41468"/>
          <a:lstStyle>
            <a:lvl1pPr marL="377825" indent="-377825" defTabSz="1008063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3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819150" indent="-315913" defTabSz="1008063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260475" indent="-252413" defTabSz="1008063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763713" indent="-252413" defTabSz="1008063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268538" indent="-252413" defTabSz="1008063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725738" indent="-252413" defTabSz="1008063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3182938" indent="-252413" defTabSz="1008063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640138" indent="-252413" defTabSz="1008063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4097338" indent="-252413" defTabSz="1008063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pt-BR" altLang="pt-BR" sz="26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n-lt"/>
              </a:rPr>
              <a:t>Mecanismos básicos</a:t>
            </a:r>
          </a:p>
          <a:p>
            <a:pPr lvl="1"/>
            <a:r>
              <a:rPr lang="pt-BR" altLang="pt-BR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n-lt"/>
              </a:rPr>
              <a:t>Objetos</a:t>
            </a:r>
          </a:p>
          <a:p>
            <a:pPr lvl="1"/>
            <a:r>
              <a:rPr lang="pt-BR" altLang="pt-BR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n-lt"/>
              </a:rPr>
              <a:t>Propriedades e Atributos</a:t>
            </a:r>
          </a:p>
          <a:p>
            <a:pPr lvl="1"/>
            <a:r>
              <a:rPr lang="pt-BR" altLang="pt-BR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n-lt"/>
              </a:rPr>
              <a:t>Mensagens e Métodos</a:t>
            </a:r>
          </a:p>
          <a:p>
            <a:pPr lvl="1"/>
            <a:r>
              <a:rPr lang="pt-BR" altLang="pt-BR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n-lt"/>
              </a:rPr>
              <a:t>Classes</a:t>
            </a:r>
          </a:p>
          <a:p>
            <a:pPr lvl="1"/>
            <a:r>
              <a:rPr lang="pt-BR" altLang="pt-BR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n-lt"/>
              </a:rPr>
              <a:t>Herança</a:t>
            </a:r>
          </a:p>
        </p:txBody>
      </p:sp>
      <p:sp>
        <p:nvSpPr>
          <p:cNvPr id="68614" name="AutoShape 13"/>
          <p:cNvSpPr>
            <a:spLocks noChangeArrowheads="1"/>
          </p:cNvSpPr>
          <p:nvPr/>
        </p:nvSpPr>
        <p:spPr bwMode="auto">
          <a:xfrm>
            <a:off x="1828801" y="3103561"/>
            <a:ext cx="6563520" cy="2808000"/>
          </a:xfrm>
          <a:prstGeom prst="wedgeRoundRectCallout">
            <a:avLst>
              <a:gd name="adj1" fmla="val -34620"/>
              <a:gd name="adj2" fmla="val -66153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pt-BR" altLang="pt-BR" sz="1633">
              <a:latin typeface="Arial" panose="020B0604020202020204" pitchFamily="34" charset="0"/>
            </a:endParaRPr>
          </a:p>
        </p:txBody>
      </p:sp>
      <p:sp>
        <p:nvSpPr>
          <p:cNvPr id="68615" name="Text Box 12"/>
          <p:cNvSpPr txBox="1">
            <a:spLocks noChangeArrowheads="1"/>
          </p:cNvSpPr>
          <p:nvPr/>
        </p:nvSpPr>
        <p:spPr bwMode="auto">
          <a:xfrm>
            <a:off x="2024641" y="3142441"/>
            <a:ext cx="6400800" cy="2741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454"/>
              </a:spcBef>
              <a:buFontTx/>
              <a:buChar char="•"/>
            </a:pPr>
            <a:r>
              <a:rPr lang="pt-BR" altLang="pt-BR" sz="1996">
                <a:latin typeface="Arial" panose="020B0604020202020204" pitchFamily="34" charset="0"/>
              </a:rPr>
              <a:t> Objetos no mundo real possuem características comuns e podem ser agrupados de acordo com suas características</a:t>
            </a:r>
          </a:p>
          <a:p>
            <a:pPr eaLnBrk="1" hangingPunct="1">
              <a:spcBef>
                <a:spcPts val="454"/>
              </a:spcBef>
              <a:buFontTx/>
              <a:buChar char="•"/>
            </a:pPr>
            <a:r>
              <a:rPr lang="pt-BR" altLang="pt-BR" sz="1996">
                <a:latin typeface="Arial" panose="020B0604020202020204" pitchFamily="34" charset="0"/>
              </a:rPr>
              <a:t> Uma classe representa um gabarito e descreve como os objetos estão estruturados internamente</a:t>
            </a:r>
          </a:p>
          <a:p>
            <a:pPr eaLnBrk="1" hangingPunct="1">
              <a:spcBef>
                <a:spcPts val="454"/>
              </a:spcBef>
              <a:buFontTx/>
              <a:buChar char="•"/>
            </a:pPr>
            <a:r>
              <a:rPr lang="pt-BR" altLang="pt-BR" sz="1996">
                <a:latin typeface="Arial" panose="020B0604020202020204" pitchFamily="34" charset="0"/>
              </a:rPr>
              <a:t> Objetos de mesma classe possuem a mesma definição</a:t>
            </a:r>
          </a:p>
          <a:p>
            <a:pPr eaLnBrk="1" hangingPunct="1">
              <a:spcBef>
                <a:spcPts val="454"/>
              </a:spcBef>
              <a:buFontTx/>
              <a:buChar char="•"/>
            </a:pPr>
            <a:r>
              <a:rPr lang="pt-BR" altLang="pt-BR" sz="1996">
                <a:latin typeface="Arial" panose="020B0604020202020204" pitchFamily="34" charset="0"/>
              </a:rPr>
              <a:t> Instância é um objeto criado a partir de uma classe</a:t>
            </a:r>
            <a:endParaRPr lang="en-US" altLang="pt-BR" sz="1996">
              <a:latin typeface="Arial" panose="020B0604020202020204" pitchFamily="34" charset="0"/>
            </a:endParaRPr>
          </a:p>
        </p:txBody>
      </p:sp>
      <p:sp>
        <p:nvSpPr>
          <p:cNvPr id="68618" name="Rectangle 10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pt-BR" altLang="pt-BR"/>
              <a:t>Orientação a Objetos-Mecanismos</a:t>
            </a:r>
          </a:p>
        </p:txBody>
      </p:sp>
    </p:spTree>
    <p:extLst>
      <p:ext uri="{BB962C8B-B14F-4D97-AF65-F5344CB8AC3E}">
        <p14:creationId xmlns:p14="http://schemas.microsoft.com/office/powerpoint/2010/main" val="3006919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6" name="Rectangle 3"/>
          <p:cNvSpPr>
            <a:spLocks noChangeArrowheads="1"/>
          </p:cNvSpPr>
          <p:nvPr/>
        </p:nvSpPr>
        <p:spPr bwMode="auto">
          <a:xfrm>
            <a:off x="718561" y="1932841"/>
            <a:ext cx="7050240" cy="4108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35" tIns="41468" rIns="82935" bIns="41468"/>
          <a:lstStyle>
            <a:lvl1pPr marL="377825" indent="-377825" defTabSz="1008063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3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819150" indent="-315913" defTabSz="1008063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260475" indent="-252413" defTabSz="1008063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763713" indent="-252413" defTabSz="1008063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268538" indent="-252413" defTabSz="1008063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725738" indent="-252413" defTabSz="1008063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3182938" indent="-252413" defTabSz="1008063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640138" indent="-252413" defTabSz="1008063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4097338" indent="-252413" defTabSz="1008063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pt-BR" altLang="pt-BR" sz="26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n-lt"/>
              </a:rPr>
              <a:t>Mecanismos básicos</a:t>
            </a:r>
          </a:p>
          <a:p>
            <a:pPr lvl="1"/>
            <a:r>
              <a:rPr lang="pt-BR" altLang="pt-BR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n-lt"/>
              </a:rPr>
              <a:t>Objetos</a:t>
            </a:r>
          </a:p>
          <a:p>
            <a:pPr lvl="1"/>
            <a:r>
              <a:rPr lang="pt-BR" altLang="pt-BR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n-lt"/>
              </a:rPr>
              <a:t>Propriedades e Atributos</a:t>
            </a:r>
          </a:p>
          <a:p>
            <a:pPr lvl="1"/>
            <a:r>
              <a:rPr lang="pt-BR" altLang="pt-BR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n-lt"/>
              </a:rPr>
              <a:t>Mensagens e Métodos</a:t>
            </a:r>
          </a:p>
          <a:p>
            <a:pPr lvl="1"/>
            <a:r>
              <a:rPr lang="pt-BR" altLang="pt-BR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n-lt"/>
              </a:rPr>
              <a:t>Classes</a:t>
            </a:r>
          </a:p>
          <a:p>
            <a:pPr lvl="1"/>
            <a:r>
              <a:rPr lang="pt-BR" altLang="pt-BR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n-lt"/>
              </a:rPr>
              <a:t>Herança</a:t>
            </a:r>
          </a:p>
        </p:txBody>
      </p:sp>
      <p:sp>
        <p:nvSpPr>
          <p:cNvPr id="69637" name="AutoShape 11"/>
          <p:cNvSpPr>
            <a:spLocks noChangeArrowheads="1"/>
          </p:cNvSpPr>
          <p:nvPr/>
        </p:nvSpPr>
        <p:spPr bwMode="auto">
          <a:xfrm>
            <a:off x="2512801" y="3755881"/>
            <a:ext cx="5683680" cy="1828800"/>
          </a:xfrm>
          <a:prstGeom prst="wedgeRoundRectCallout">
            <a:avLst>
              <a:gd name="adj1" fmla="val -39130"/>
              <a:gd name="adj2" fmla="val -79449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pt-BR" altLang="pt-BR" sz="1633">
              <a:latin typeface="Arial" panose="020B0604020202020204" pitchFamily="34" charset="0"/>
            </a:endParaRPr>
          </a:p>
        </p:txBody>
      </p:sp>
      <p:sp>
        <p:nvSpPr>
          <p:cNvPr id="69638" name="Text Box 8"/>
          <p:cNvSpPr txBox="1">
            <a:spLocks noChangeArrowheads="1"/>
          </p:cNvSpPr>
          <p:nvPr/>
        </p:nvSpPr>
        <p:spPr bwMode="auto">
          <a:xfrm>
            <a:off x="2640961" y="3885481"/>
            <a:ext cx="5555520" cy="143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pt-BR" altLang="pt-BR" sz="2177"/>
              <a:t> Objetos no mundo real possuem propriedades e valores para estas propriedades</a:t>
            </a:r>
          </a:p>
          <a:p>
            <a:pPr eaLnBrk="1" hangingPunct="1">
              <a:buFontTx/>
              <a:buChar char="•"/>
            </a:pPr>
            <a:r>
              <a:rPr lang="pt-BR" altLang="pt-BR" sz="2177"/>
              <a:t> Os valores das propriedades definem o estado do objeto</a:t>
            </a:r>
          </a:p>
        </p:txBody>
      </p:sp>
      <p:sp>
        <p:nvSpPr>
          <p:cNvPr id="69641" name="Rectangle 9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pt-BR" altLang="pt-BR"/>
              <a:t>Orientação a Objetos-Mecanismos</a:t>
            </a:r>
          </a:p>
        </p:txBody>
      </p:sp>
    </p:spTree>
    <p:extLst>
      <p:ext uri="{BB962C8B-B14F-4D97-AF65-F5344CB8AC3E}">
        <p14:creationId xmlns:p14="http://schemas.microsoft.com/office/powerpoint/2010/main" val="383799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Rectangle 3"/>
          <p:cNvSpPr>
            <a:spLocks noChangeArrowheads="1"/>
          </p:cNvSpPr>
          <p:nvPr/>
        </p:nvSpPr>
        <p:spPr bwMode="auto">
          <a:xfrm>
            <a:off x="718561" y="1932841"/>
            <a:ext cx="7050240" cy="4108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35" tIns="41468" rIns="82935" bIns="41468"/>
          <a:lstStyle>
            <a:lvl1pPr marL="377825" indent="-377825" defTabSz="1008063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3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819150" indent="-315913" defTabSz="1008063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260475" indent="-252413" defTabSz="1008063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763713" indent="-252413" defTabSz="1008063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268538" indent="-252413" defTabSz="1008063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725738" indent="-252413" defTabSz="1008063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3182938" indent="-252413" defTabSz="1008063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640138" indent="-252413" defTabSz="1008063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4097338" indent="-252413" defTabSz="1008063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pt-BR" altLang="pt-BR" sz="26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n-lt"/>
              </a:rPr>
              <a:t>Mecanismos básicos</a:t>
            </a:r>
          </a:p>
          <a:p>
            <a:pPr lvl="1"/>
            <a:r>
              <a:rPr lang="pt-BR" altLang="pt-BR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n-lt"/>
              </a:rPr>
              <a:t>Objetos</a:t>
            </a:r>
          </a:p>
          <a:p>
            <a:pPr lvl="1"/>
            <a:r>
              <a:rPr lang="pt-BR" altLang="pt-BR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n-lt"/>
              </a:rPr>
              <a:t>Propriedades e Atributos</a:t>
            </a:r>
          </a:p>
          <a:p>
            <a:pPr lvl="1"/>
            <a:r>
              <a:rPr lang="pt-BR" altLang="pt-BR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n-lt"/>
              </a:rPr>
              <a:t>Mensagens e Métodos</a:t>
            </a:r>
          </a:p>
          <a:p>
            <a:pPr lvl="1"/>
            <a:r>
              <a:rPr lang="pt-BR" altLang="pt-BR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n-lt"/>
              </a:rPr>
              <a:t>Classes</a:t>
            </a:r>
          </a:p>
          <a:p>
            <a:pPr lvl="1"/>
            <a:r>
              <a:rPr lang="pt-BR" altLang="pt-BR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n-lt"/>
              </a:rPr>
              <a:t>Herança</a:t>
            </a:r>
          </a:p>
        </p:txBody>
      </p:sp>
      <p:sp>
        <p:nvSpPr>
          <p:cNvPr id="70666" name="AutoShape 11"/>
          <p:cNvSpPr>
            <a:spLocks noChangeArrowheads="1"/>
          </p:cNvSpPr>
          <p:nvPr/>
        </p:nvSpPr>
        <p:spPr bwMode="auto">
          <a:xfrm>
            <a:off x="1239841" y="3822121"/>
            <a:ext cx="7282080" cy="2808000"/>
          </a:xfrm>
          <a:prstGeom prst="wedgeRoundRectCallout">
            <a:avLst>
              <a:gd name="adj1" fmla="val 1375"/>
              <a:gd name="adj2" fmla="val -59588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pt-BR" altLang="pt-BR" sz="1633">
              <a:latin typeface="Arial" panose="020B0604020202020204" pitchFamily="34" charset="0"/>
            </a:endParaRPr>
          </a:p>
        </p:txBody>
      </p:sp>
      <p:sp>
        <p:nvSpPr>
          <p:cNvPr id="70667" name="Text Box 6"/>
          <p:cNvSpPr txBox="1">
            <a:spLocks noChangeArrowheads="1"/>
          </p:cNvSpPr>
          <p:nvPr/>
        </p:nvSpPr>
        <p:spPr bwMode="auto">
          <a:xfrm>
            <a:off x="1501921" y="3812041"/>
            <a:ext cx="7968960" cy="2772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pt-BR" altLang="pt-BR" sz="2177"/>
              <a:t> Um objeto exibe algum comportamento quando recebe um </a:t>
            </a:r>
          </a:p>
          <a:p>
            <a:pPr eaLnBrk="1" hangingPunct="1"/>
            <a:r>
              <a:rPr lang="pt-BR" altLang="pt-BR" sz="2177"/>
              <a:t>estímulo de outro objeto</a:t>
            </a:r>
          </a:p>
          <a:p>
            <a:pPr eaLnBrk="1" hangingPunct="1">
              <a:buFontTx/>
              <a:buChar char="•"/>
            </a:pPr>
            <a:r>
              <a:rPr lang="pt-BR" altLang="pt-BR" sz="2177"/>
              <a:t> O estímulo é chamado de “envio de mensagem”</a:t>
            </a:r>
          </a:p>
          <a:p>
            <a:pPr eaLnBrk="1" hangingPunct="1">
              <a:buFontTx/>
              <a:buChar char="•"/>
            </a:pPr>
            <a:r>
              <a:rPr lang="pt-BR" altLang="pt-BR" sz="2177"/>
              <a:t> Mensagem contém:</a:t>
            </a:r>
          </a:p>
          <a:p>
            <a:pPr lvl="1" eaLnBrk="1" hangingPunct="1">
              <a:buFontTx/>
              <a:buChar char="•"/>
            </a:pPr>
            <a:r>
              <a:rPr lang="pt-BR" altLang="pt-BR" sz="2177"/>
              <a:t> Nome do objeto receptor</a:t>
            </a:r>
          </a:p>
          <a:p>
            <a:pPr lvl="1" eaLnBrk="1" hangingPunct="1">
              <a:buFontTx/>
              <a:buChar char="•"/>
            </a:pPr>
            <a:r>
              <a:rPr lang="pt-BR" altLang="pt-BR" sz="2177"/>
              <a:t> Nome da mensagem</a:t>
            </a:r>
          </a:p>
          <a:p>
            <a:pPr lvl="1" eaLnBrk="1" hangingPunct="1">
              <a:buFontTx/>
              <a:buChar char="•"/>
            </a:pPr>
            <a:r>
              <a:rPr lang="pt-BR" altLang="pt-BR" sz="2177"/>
              <a:t> Argumentos (opcional)</a:t>
            </a:r>
          </a:p>
          <a:p>
            <a:pPr eaLnBrk="1" hangingPunct="1">
              <a:buFontTx/>
              <a:buChar char="•"/>
            </a:pPr>
            <a:r>
              <a:rPr lang="pt-BR" altLang="pt-BR" sz="2177"/>
              <a:t> O comportamento executado recebe o nome de método</a:t>
            </a:r>
          </a:p>
        </p:txBody>
      </p:sp>
      <p:sp>
        <p:nvSpPr>
          <p:cNvPr id="70670" name="Rectangle 1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pt-BR" altLang="pt-BR"/>
              <a:t>Orientação a Objetos-Mecanismos</a:t>
            </a:r>
          </a:p>
        </p:txBody>
      </p:sp>
    </p:spTree>
    <p:extLst>
      <p:ext uri="{BB962C8B-B14F-4D97-AF65-F5344CB8AC3E}">
        <p14:creationId xmlns:p14="http://schemas.microsoft.com/office/powerpoint/2010/main" val="135185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4" name="Rectangle 3"/>
          <p:cNvSpPr>
            <a:spLocks noChangeArrowheads="1"/>
          </p:cNvSpPr>
          <p:nvPr/>
        </p:nvSpPr>
        <p:spPr bwMode="auto">
          <a:xfrm>
            <a:off x="718561" y="1932841"/>
            <a:ext cx="7050240" cy="4108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35" tIns="41468" rIns="82935" bIns="41468"/>
          <a:lstStyle>
            <a:lvl1pPr marL="377825" indent="-377825" defTabSz="1008063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3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819150" indent="-315913" defTabSz="1008063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260475" indent="-252413" defTabSz="1008063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763713" indent="-252413" defTabSz="1008063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268538" indent="-252413" defTabSz="1008063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725738" indent="-252413" defTabSz="1008063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3182938" indent="-252413" defTabSz="1008063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640138" indent="-252413" defTabSz="1008063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4097338" indent="-252413" defTabSz="1008063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pt-BR" altLang="pt-BR" sz="26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n-lt"/>
              </a:rPr>
              <a:t>Mecanismos básicos</a:t>
            </a:r>
          </a:p>
          <a:p>
            <a:pPr lvl="1"/>
            <a:r>
              <a:rPr lang="pt-BR" altLang="pt-BR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n-lt"/>
              </a:rPr>
              <a:t>Objetos</a:t>
            </a:r>
          </a:p>
          <a:p>
            <a:pPr lvl="1"/>
            <a:r>
              <a:rPr lang="pt-BR" altLang="pt-BR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n-lt"/>
              </a:rPr>
              <a:t>Propriedades e Atributos</a:t>
            </a:r>
          </a:p>
          <a:p>
            <a:pPr lvl="1"/>
            <a:r>
              <a:rPr lang="pt-BR" altLang="pt-BR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n-lt"/>
              </a:rPr>
              <a:t>Mensagens e Métodos</a:t>
            </a:r>
          </a:p>
          <a:p>
            <a:pPr lvl="1"/>
            <a:r>
              <a:rPr lang="pt-BR" altLang="pt-BR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n-lt"/>
              </a:rPr>
              <a:t>Classes</a:t>
            </a:r>
          </a:p>
          <a:p>
            <a:pPr lvl="1"/>
            <a:r>
              <a:rPr lang="pt-BR" altLang="pt-BR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n-lt"/>
              </a:rPr>
              <a:t>Herança</a:t>
            </a:r>
          </a:p>
        </p:txBody>
      </p:sp>
      <p:sp>
        <p:nvSpPr>
          <p:cNvPr id="71685" name="AutoShape 11"/>
          <p:cNvSpPr>
            <a:spLocks noChangeArrowheads="1"/>
          </p:cNvSpPr>
          <p:nvPr/>
        </p:nvSpPr>
        <p:spPr bwMode="auto">
          <a:xfrm>
            <a:off x="2481121" y="4604041"/>
            <a:ext cx="5683680" cy="1568160"/>
          </a:xfrm>
          <a:prstGeom prst="wedgeRoundRectCallout">
            <a:avLst>
              <a:gd name="adj1" fmla="val -45745"/>
              <a:gd name="adj2" fmla="val -90037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pt-BR" altLang="pt-BR" sz="1633">
              <a:latin typeface="Arial" panose="020B0604020202020204" pitchFamily="34" charset="0"/>
            </a:endParaRPr>
          </a:p>
        </p:txBody>
      </p:sp>
      <p:sp>
        <p:nvSpPr>
          <p:cNvPr id="71686" name="Text Box 9"/>
          <p:cNvSpPr txBox="1">
            <a:spLocks noChangeArrowheads="1"/>
          </p:cNvSpPr>
          <p:nvPr/>
        </p:nvSpPr>
        <p:spPr bwMode="auto">
          <a:xfrm>
            <a:off x="2610721" y="4670281"/>
            <a:ext cx="5421600" cy="143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pt-BR" altLang="pt-BR" sz="2177"/>
              <a:t> Estrutura que serve como base para a criação de objetos</a:t>
            </a:r>
          </a:p>
          <a:p>
            <a:pPr eaLnBrk="1" hangingPunct="1">
              <a:buFontTx/>
              <a:buChar char="•"/>
            </a:pPr>
            <a:r>
              <a:rPr lang="pt-BR" altLang="pt-BR" sz="2177"/>
              <a:t> Descreve a estrutura e o comportamento que os objetos deste tipo devem possuir</a:t>
            </a:r>
          </a:p>
        </p:txBody>
      </p:sp>
      <p:sp>
        <p:nvSpPr>
          <p:cNvPr id="71689" name="Rectangle 9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pt-BR" altLang="pt-BR"/>
              <a:t>Orientação a Objetos-Mecanismos</a:t>
            </a:r>
          </a:p>
        </p:txBody>
      </p:sp>
    </p:spTree>
    <p:extLst>
      <p:ext uri="{BB962C8B-B14F-4D97-AF65-F5344CB8AC3E}">
        <p14:creationId xmlns:p14="http://schemas.microsoft.com/office/powerpoint/2010/main" val="4210161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8" name="Rectangle 3"/>
          <p:cNvSpPr>
            <a:spLocks noChangeArrowheads="1"/>
          </p:cNvSpPr>
          <p:nvPr/>
        </p:nvSpPr>
        <p:spPr bwMode="auto">
          <a:xfrm>
            <a:off x="718561" y="1932841"/>
            <a:ext cx="7050240" cy="4108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35" tIns="41468" rIns="82935" bIns="41468"/>
          <a:lstStyle>
            <a:lvl1pPr marL="377825" indent="-377825" defTabSz="1008063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3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819150" indent="-315913" defTabSz="1008063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260475" indent="-252413" defTabSz="1008063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763713" indent="-252413" defTabSz="1008063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268538" indent="-252413" defTabSz="1008063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725738" indent="-252413" defTabSz="1008063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3182938" indent="-252413" defTabSz="1008063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640138" indent="-252413" defTabSz="1008063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4097338" indent="-252413" defTabSz="1008063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pt-BR" altLang="pt-BR" sz="26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n-lt"/>
              </a:rPr>
              <a:t>Mecanismos básicos</a:t>
            </a:r>
          </a:p>
          <a:p>
            <a:pPr lvl="1"/>
            <a:r>
              <a:rPr lang="pt-BR" altLang="pt-BR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n-lt"/>
              </a:rPr>
              <a:t>Objetos</a:t>
            </a:r>
          </a:p>
          <a:p>
            <a:pPr lvl="1"/>
            <a:r>
              <a:rPr lang="pt-BR" altLang="pt-BR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n-lt"/>
              </a:rPr>
              <a:t>Propriedades e Atributos</a:t>
            </a:r>
          </a:p>
          <a:p>
            <a:pPr lvl="1"/>
            <a:r>
              <a:rPr lang="pt-BR" altLang="pt-BR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n-lt"/>
              </a:rPr>
              <a:t>Mensagens e Métodos</a:t>
            </a:r>
          </a:p>
          <a:p>
            <a:pPr lvl="1"/>
            <a:r>
              <a:rPr lang="pt-BR" altLang="pt-BR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n-lt"/>
              </a:rPr>
              <a:t>Classes</a:t>
            </a:r>
          </a:p>
          <a:p>
            <a:pPr lvl="1"/>
            <a:r>
              <a:rPr lang="pt-BR" altLang="pt-BR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n-lt"/>
              </a:rPr>
              <a:t>Herança</a:t>
            </a:r>
          </a:p>
        </p:txBody>
      </p:sp>
      <p:sp>
        <p:nvSpPr>
          <p:cNvPr id="72709" name="AutoShape 8"/>
          <p:cNvSpPr>
            <a:spLocks noChangeArrowheads="1"/>
          </p:cNvSpPr>
          <p:nvPr/>
        </p:nvSpPr>
        <p:spPr bwMode="auto">
          <a:xfrm>
            <a:off x="2741761" y="4735081"/>
            <a:ext cx="5683680" cy="914400"/>
          </a:xfrm>
          <a:prstGeom prst="wedgeRoundRectCallout">
            <a:avLst>
              <a:gd name="adj1" fmla="val -44981"/>
              <a:gd name="adj2" fmla="val -88898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pt-BR" altLang="pt-BR" sz="1633">
              <a:latin typeface="Arial" panose="020B0604020202020204" pitchFamily="34" charset="0"/>
            </a:endParaRPr>
          </a:p>
        </p:txBody>
      </p:sp>
      <p:sp>
        <p:nvSpPr>
          <p:cNvPr id="72710" name="Text Box 7"/>
          <p:cNvSpPr txBox="1">
            <a:spLocks noChangeArrowheads="1"/>
          </p:cNvSpPr>
          <p:nvPr/>
        </p:nvSpPr>
        <p:spPr bwMode="auto">
          <a:xfrm>
            <a:off x="2874241" y="4773961"/>
            <a:ext cx="5747040" cy="76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2177"/>
              <a:t>Mecanismo para compartilhar automaticamente métodos e atributos entre classes</a:t>
            </a:r>
          </a:p>
        </p:txBody>
      </p:sp>
      <p:sp>
        <p:nvSpPr>
          <p:cNvPr id="72713" name="Rectangle 9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pt-BR" altLang="pt-BR" dirty="0"/>
              <a:t>Orientação a Objetos-Mecanismos</a:t>
            </a:r>
          </a:p>
        </p:txBody>
      </p:sp>
    </p:spTree>
    <p:extLst>
      <p:ext uri="{BB962C8B-B14F-4D97-AF65-F5344CB8AC3E}">
        <p14:creationId xmlns:p14="http://schemas.microsoft.com/office/powerpoint/2010/main" val="261128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ponta_2x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" y="0"/>
            <a:ext cx="7715355" cy="857231"/>
          </a:xfrm>
          <a:prstGeom prst="rect">
            <a:avLst/>
          </a:prstGeom>
        </p:spPr>
      </p:pic>
      <p:sp>
        <p:nvSpPr>
          <p:cNvPr id="78852" name="Rectangle 3"/>
          <p:cNvSpPr>
            <a:spLocks noChangeArrowheads="1"/>
          </p:cNvSpPr>
          <p:nvPr/>
        </p:nvSpPr>
        <p:spPr bwMode="auto">
          <a:xfrm>
            <a:off x="718561" y="1735561"/>
            <a:ext cx="7050240" cy="410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77825" indent="-377825" defTabSz="1008063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3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819150" indent="-315913" defTabSz="1008063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260475" indent="-252413" defTabSz="1008063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763713" indent="-252413" defTabSz="1008063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268538" indent="-252413" defTabSz="1008063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725738" indent="-252413" defTabSz="1008063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3182938" indent="-252413" defTabSz="1008063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640138" indent="-252413" defTabSz="1008063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4097338" indent="-252413" defTabSz="1008063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pt-BR" altLang="pt-BR" sz="26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n-lt"/>
              </a:rPr>
              <a:t>Conceitos chave</a:t>
            </a:r>
          </a:p>
          <a:p>
            <a:pPr lvl="1"/>
            <a:r>
              <a:rPr lang="pt-BR" altLang="pt-BR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n-lt"/>
              </a:rPr>
              <a:t>Abstração</a:t>
            </a:r>
          </a:p>
          <a:p>
            <a:pPr lvl="1"/>
            <a:r>
              <a:rPr lang="pt-BR" altLang="pt-BR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n-lt"/>
              </a:rPr>
              <a:t>Encapsulamento</a:t>
            </a:r>
          </a:p>
          <a:p>
            <a:pPr lvl="1"/>
            <a:r>
              <a:rPr lang="pt-BR" altLang="pt-BR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n-lt"/>
              </a:rPr>
              <a:t>Polimorfismo</a:t>
            </a:r>
          </a:p>
          <a:p>
            <a:pPr lvl="1"/>
            <a:r>
              <a:rPr lang="pt-BR" altLang="pt-BR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n-lt"/>
              </a:rPr>
              <a:t>Persistência</a:t>
            </a:r>
          </a:p>
        </p:txBody>
      </p:sp>
      <p:sp>
        <p:nvSpPr>
          <p:cNvPr id="78853" name="Rectangle 5"/>
          <p:cNvSpPr>
            <a:spLocks noChangeArrowheads="1"/>
          </p:cNvSpPr>
          <p:nvPr/>
        </p:nvSpPr>
        <p:spPr bwMode="auto">
          <a:xfrm>
            <a:off x="86816" y="-459432"/>
            <a:ext cx="8229600" cy="1139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19" tIns="45710" rIns="91419" bIns="45710" anchor="b"/>
          <a:lstStyle>
            <a:lvl1pPr defTabSz="1008063">
              <a:defRPr sz="4900">
                <a:solidFill>
                  <a:schemeClr val="tx2"/>
                </a:solidFill>
                <a:latin typeface="Garamond" panose="02020404030301010803" pitchFamily="18" charset="0"/>
              </a:defRPr>
            </a:lvl1pPr>
            <a:lvl2pPr defTabSz="1008063">
              <a:defRPr sz="4900">
                <a:solidFill>
                  <a:schemeClr val="tx2"/>
                </a:solidFill>
                <a:latin typeface="Garamond" panose="02020404030301010803" pitchFamily="18" charset="0"/>
              </a:defRPr>
            </a:lvl2pPr>
            <a:lvl3pPr defTabSz="1008063">
              <a:defRPr sz="4900">
                <a:solidFill>
                  <a:schemeClr val="tx2"/>
                </a:solidFill>
                <a:latin typeface="Garamond" panose="02020404030301010803" pitchFamily="18" charset="0"/>
              </a:defRPr>
            </a:lvl3pPr>
            <a:lvl4pPr defTabSz="1008063">
              <a:defRPr sz="4900">
                <a:solidFill>
                  <a:schemeClr val="tx2"/>
                </a:solidFill>
                <a:latin typeface="Garamond" panose="02020404030301010803" pitchFamily="18" charset="0"/>
              </a:defRPr>
            </a:lvl4pPr>
            <a:lvl5pPr defTabSz="1008063">
              <a:defRPr sz="4900">
                <a:solidFill>
                  <a:schemeClr val="tx2"/>
                </a:solidFill>
                <a:latin typeface="Garamond" panose="02020404030301010803" pitchFamily="18" charset="0"/>
              </a:defRPr>
            </a:lvl5pPr>
            <a:lvl6pPr marL="457200" defTabSz="1008063" fontAlgn="base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2"/>
                </a:solidFill>
                <a:latin typeface="Garamond" panose="02020404030301010803" pitchFamily="18" charset="0"/>
              </a:defRPr>
            </a:lvl6pPr>
            <a:lvl7pPr marL="914400" defTabSz="1008063" fontAlgn="base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2"/>
                </a:solidFill>
                <a:latin typeface="Garamond" panose="02020404030301010803" pitchFamily="18" charset="0"/>
              </a:defRPr>
            </a:lvl7pPr>
            <a:lvl8pPr marL="1371600" defTabSz="1008063" fontAlgn="base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2"/>
                </a:solidFill>
                <a:latin typeface="Garamond" panose="02020404030301010803" pitchFamily="18" charset="0"/>
              </a:defRPr>
            </a:lvl8pPr>
            <a:lvl9pPr marL="1828800" defTabSz="1008063" fontAlgn="base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2"/>
                </a:solidFill>
                <a:latin typeface="Garamond" panose="02020404030301010803" pitchFamily="18" charset="0"/>
              </a:defRPr>
            </a:lvl9pPr>
          </a:lstStyle>
          <a:p>
            <a:r>
              <a:rPr lang="pt-BR" altLang="pt-BR" sz="32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j-lt"/>
                <a:ea typeface="+mj-ea"/>
                <a:cs typeface="+mj-cs"/>
              </a:rPr>
              <a:t>Orientação a Objetos- Conceito</a:t>
            </a:r>
          </a:p>
        </p:txBody>
      </p:sp>
    </p:spTree>
    <p:extLst>
      <p:ext uri="{BB962C8B-B14F-4D97-AF65-F5344CB8AC3E}">
        <p14:creationId xmlns:p14="http://schemas.microsoft.com/office/powerpoint/2010/main" val="68621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Rectangle 3"/>
          <p:cNvSpPr>
            <a:spLocks noChangeArrowheads="1"/>
          </p:cNvSpPr>
          <p:nvPr/>
        </p:nvSpPr>
        <p:spPr bwMode="auto">
          <a:xfrm>
            <a:off x="718561" y="1735561"/>
            <a:ext cx="7050240" cy="410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77825" indent="-377825" defTabSz="1008063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3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819150" indent="-315913" defTabSz="1008063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260475" indent="-252413" defTabSz="1008063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763713" indent="-252413" defTabSz="1008063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268538" indent="-252413" defTabSz="1008063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725738" indent="-252413" defTabSz="1008063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3182938" indent="-252413" defTabSz="1008063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640138" indent="-252413" defTabSz="1008063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4097338" indent="-252413" defTabSz="1008063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pt-BR" altLang="pt-BR" sz="26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n-lt"/>
              </a:rPr>
              <a:t>Conceitos chave</a:t>
            </a:r>
          </a:p>
          <a:p>
            <a:pPr lvl="1"/>
            <a:r>
              <a:rPr lang="pt-BR" altLang="pt-BR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n-lt"/>
              </a:rPr>
              <a:t>Abstração</a:t>
            </a:r>
          </a:p>
          <a:p>
            <a:pPr lvl="1"/>
            <a:r>
              <a:rPr lang="pt-BR" altLang="pt-BR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n-lt"/>
              </a:rPr>
              <a:t>Encapsulamento</a:t>
            </a:r>
          </a:p>
          <a:p>
            <a:pPr lvl="1"/>
            <a:r>
              <a:rPr lang="pt-BR" altLang="pt-BR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n-lt"/>
              </a:rPr>
              <a:t>Polimorfismo</a:t>
            </a:r>
          </a:p>
          <a:p>
            <a:pPr lvl="1"/>
            <a:r>
              <a:rPr lang="pt-BR" altLang="pt-BR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n-lt"/>
              </a:rPr>
              <a:t>Persistência</a:t>
            </a:r>
          </a:p>
        </p:txBody>
      </p:sp>
      <p:sp>
        <p:nvSpPr>
          <p:cNvPr id="73733" name="AutoShape 8"/>
          <p:cNvSpPr>
            <a:spLocks noChangeArrowheads="1"/>
          </p:cNvSpPr>
          <p:nvPr/>
        </p:nvSpPr>
        <p:spPr bwMode="auto">
          <a:xfrm>
            <a:off x="3192481" y="3161161"/>
            <a:ext cx="5031360" cy="1568160"/>
          </a:xfrm>
          <a:prstGeom prst="wedgeRoundRectCallout">
            <a:avLst>
              <a:gd name="adj1" fmla="val -52148"/>
              <a:gd name="adj2" fmla="val -94167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pt-BR" altLang="pt-BR" sz="1633">
              <a:latin typeface="Arial" panose="020B0604020202020204" pitchFamily="34" charset="0"/>
            </a:endParaRPr>
          </a:p>
        </p:txBody>
      </p:sp>
      <p:sp>
        <p:nvSpPr>
          <p:cNvPr id="73734" name="Text Box 4"/>
          <p:cNvSpPr txBox="1">
            <a:spLocks noChangeArrowheads="1"/>
          </p:cNvSpPr>
          <p:nvPr/>
        </p:nvSpPr>
        <p:spPr bwMode="auto">
          <a:xfrm>
            <a:off x="3273121" y="3225961"/>
            <a:ext cx="4884480" cy="143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pt-BR" altLang="pt-BR" sz="2177"/>
              <a:t> Trabalhar com classes sem a necessidade de conhecer sua implementação</a:t>
            </a:r>
          </a:p>
          <a:p>
            <a:pPr eaLnBrk="1" hangingPunct="1">
              <a:buFontTx/>
              <a:buChar char="•"/>
            </a:pPr>
            <a:r>
              <a:rPr lang="pt-BR" altLang="pt-BR" sz="2177"/>
              <a:t> Diminui a complexidade no projeto de sistemas complexos</a:t>
            </a:r>
          </a:p>
        </p:txBody>
      </p:sp>
      <p:sp>
        <p:nvSpPr>
          <p:cNvPr id="73735" name="Rectangle 7"/>
          <p:cNvSpPr>
            <a:spLocks noChangeArrowheads="1"/>
          </p:cNvSpPr>
          <p:nvPr/>
        </p:nvSpPr>
        <p:spPr bwMode="auto">
          <a:xfrm>
            <a:off x="251520" y="-459432"/>
            <a:ext cx="8229600" cy="1139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19" tIns="45710" rIns="91419" bIns="45710" anchor="b"/>
          <a:lstStyle>
            <a:lvl1pPr defTabSz="1008063">
              <a:defRPr sz="4900">
                <a:solidFill>
                  <a:schemeClr val="tx2"/>
                </a:solidFill>
                <a:latin typeface="Garamond" panose="02020404030301010803" pitchFamily="18" charset="0"/>
              </a:defRPr>
            </a:lvl1pPr>
            <a:lvl2pPr defTabSz="1008063">
              <a:defRPr sz="4900">
                <a:solidFill>
                  <a:schemeClr val="tx2"/>
                </a:solidFill>
                <a:latin typeface="Garamond" panose="02020404030301010803" pitchFamily="18" charset="0"/>
              </a:defRPr>
            </a:lvl2pPr>
            <a:lvl3pPr defTabSz="1008063">
              <a:defRPr sz="4900">
                <a:solidFill>
                  <a:schemeClr val="tx2"/>
                </a:solidFill>
                <a:latin typeface="Garamond" panose="02020404030301010803" pitchFamily="18" charset="0"/>
              </a:defRPr>
            </a:lvl3pPr>
            <a:lvl4pPr defTabSz="1008063">
              <a:defRPr sz="4900">
                <a:solidFill>
                  <a:schemeClr val="tx2"/>
                </a:solidFill>
                <a:latin typeface="Garamond" panose="02020404030301010803" pitchFamily="18" charset="0"/>
              </a:defRPr>
            </a:lvl4pPr>
            <a:lvl5pPr defTabSz="1008063">
              <a:defRPr sz="4900">
                <a:solidFill>
                  <a:schemeClr val="tx2"/>
                </a:solidFill>
                <a:latin typeface="Garamond" panose="02020404030301010803" pitchFamily="18" charset="0"/>
              </a:defRPr>
            </a:lvl5pPr>
            <a:lvl6pPr marL="457200" defTabSz="1008063" fontAlgn="base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2"/>
                </a:solidFill>
                <a:latin typeface="Garamond" panose="02020404030301010803" pitchFamily="18" charset="0"/>
              </a:defRPr>
            </a:lvl6pPr>
            <a:lvl7pPr marL="914400" defTabSz="1008063" fontAlgn="base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2"/>
                </a:solidFill>
                <a:latin typeface="Garamond" panose="02020404030301010803" pitchFamily="18" charset="0"/>
              </a:defRPr>
            </a:lvl7pPr>
            <a:lvl8pPr marL="1371600" defTabSz="1008063" fontAlgn="base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2"/>
                </a:solidFill>
                <a:latin typeface="Garamond" panose="02020404030301010803" pitchFamily="18" charset="0"/>
              </a:defRPr>
            </a:lvl8pPr>
            <a:lvl9pPr marL="1828800" defTabSz="1008063" fontAlgn="base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2"/>
                </a:solidFill>
                <a:latin typeface="Garamond" panose="02020404030301010803" pitchFamily="18" charset="0"/>
              </a:defRPr>
            </a:lvl9pPr>
          </a:lstStyle>
          <a:p>
            <a:pPr defTabSz="914400">
              <a:spcBef>
                <a:spcPct val="0"/>
              </a:spcBef>
            </a:pPr>
            <a:r>
              <a:rPr lang="pt-BR" altLang="pt-BR" sz="26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66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j-lt"/>
                <a:ea typeface="+mj-ea"/>
                <a:cs typeface="+mj-cs"/>
              </a:rPr>
              <a:t>Orientação a Objetos- Conceito</a:t>
            </a:r>
          </a:p>
        </p:txBody>
      </p:sp>
    </p:spTree>
    <p:extLst>
      <p:ext uri="{BB962C8B-B14F-4D97-AF65-F5344CB8AC3E}">
        <p14:creationId xmlns:p14="http://schemas.microsoft.com/office/powerpoint/2010/main" val="408357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6" name="Rectangle 3"/>
          <p:cNvSpPr>
            <a:spLocks noChangeArrowheads="1"/>
          </p:cNvSpPr>
          <p:nvPr/>
        </p:nvSpPr>
        <p:spPr bwMode="auto">
          <a:xfrm>
            <a:off x="718561" y="1735561"/>
            <a:ext cx="7050240" cy="410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77825" indent="-377825" defTabSz="1008063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3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819150" indent="-315913" defTabSz="1008063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260475" indent="-252413" defTabSz="1008063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763713" indent="-252413" defTabSz="1008063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268538" indent="-252413" defTabSz="1008063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725738" indent="-252413" defTabSz="1008063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3182938" indent="-252413" defTabSz="1008063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640138" indent="-252413" defTabSz="1008063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4097338" indent="-252413" defTabSz="1008063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pt-BR" altLang="pt-BR" sz="26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n-lt"/>
              </a:rPr>
              <a:t>Conceitos chave</a:t>
            </a:r>
          </a:p>
          <a:p>
            <a:pPr lvl="1"/>
            <a:r>
              <a:rPr lang="pt-BR" altLang="pt-BR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n-lt"/>
              </a:rPr>
              <a:t>Abstração</a:t>
            </a:r>
          </a:p>
          <a:p>
            <a:pPr lvl="1"/>
            <a:r>
              <a:rPr lang="pt-BR" altLang="pt-BR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n-lt"/>
              </a:rPr>
              <a:t>Encapsulamento</a:t>
            </a:r>
          </a:p>
          <a:p>
            <a:pPr lvl="1"/>
            <a:r>
              <a:rPr lang="pt-BR" altLang="pt-BR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n-lt"/>
              </a:rPr>
              <a:t>Polimorfismo</a:t>
            </a:r>
          </a:p>
          <a:p>
            <a:pPr lvl="1"/>
            <a:r>
              <a:rPr lang="pt-BR" altLang="pt-BR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n-lt"/>
              </a:rPr>
              <a:t>Persistência</a:t>
            </a:r>
          </a:p>
        </p:txBody>
      </p:sp>
      <p:sp>
        <p:nvSpPr>
          <p:cNvPr id="74757" name="AutoShape 10"/>
          <p:cNvSpPr>
            <a:spLocks noChangeArrowheads="1"/>
          </p:cNvSpPr>
          <p:nvPr/>
        </p:nvSpPr>
        <p:spPr bwMode="auto">
          <a:xfrm>
            <a:off x="3003841" y="3558601"/>
            <a:ext cx="5487840" cy="2678400"/>
          </a:xfrm>
          <a:prstGeom prst="wedgeRoundRectCallout">
            <a:avLst>
              <a:gd name="adj1" fmla="val -28380"/>
              <a:gd name="adj2" fmla="val -72204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pt-BR" altLang="pt-BR" sz="1633">
              <a:latin typeface="Arial" panose="020B0604020202020204" pitchFamily="34" charset="0"/>
            </a:endParaRPr>
          </a:p>
        </p:txBody>
      </p:sp>
      <p:sp>
        <p:nvSpPr>
          <p:cNvPr id="74758" name="Text Box 7"/>
          <p:cNvSpPr txBox="1">
            <a:spLocks noChangeArrowheads="1"/>
          </p:cNvSpPr>
          <p:nvPr/>
        </p:nvSpPr>
        <p:spPr bwMode="auto">
          <a:xfrm>
            <a:off x="3133441" y="3704041"/>
            <a:ext cx="5290560" cy="2437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pt-BR" altLang="pt-BR" sz="2177"/>
              <a:t> Empacotar dados de um objeto, permitindo acesso aos dados somente através dos métodos</a:t>
            </a:r>
          </a:p>
          <a:p>
            <a:pPr eaLnBrk="1" hangingPunct="1">
              <a:buFontTx/>
              <a:buChar char="•"/>
            </a:pPr>
            <a:r>
              <a:rPr lang="pt-BR" altLang="pt-BR" sz="2177"/>
              <a:t> Objetos são “caixa-preta”</a:t>
            </a:r>
          </a:p>
          <a:p>
            <a:pPr eaLnBrk="1" hangingPunct="1">
              <a:buFontTx/>
              <a:buChar char="•"/>
            </a:pPr>
            <a:r>
              <a:rPr lang="pt-BR" altLang="pt-BR" sz="2177"/>
              <a:t> Comunicação entre objetos ocorre exclusivamente através de mensagens pré-definidas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251520" y="-459432"/>
            <a:ext cx="8229600" cy="1139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19" tIns="45710" rIns="91419" bIns="45710" anchor="b"/>
          <a:lstStyle>
            <a:lvl1pPr defTabSz="1008063">
              <a:defRPr sz="4900">
                <a:solidFill>
                  <a:schemeClr val="tx2"/>
                </a:solidFill>
                <a:latin typeface="Garamond" panose="02020404030301010803" pitchFamily="18" charset="0"/>
              </a:defRPr>
            </a:lvl1pPr>
            <a:lvl2pPr defTabSz="1008063">
              <a:defRPr sz="4900">
                <a:solidFill>
                  <a:schemeClr val="tx2"/>
                </a:solidFill>
                <a:latin typeface="Garamond" panose="02020404030301010803" pitchFamily="18" charset="0"/>
              </a:defRPr>
            </a:lvl2pPr>
            <a:lvl3pPr defTabSz="1008063">
              <a:defRPr sz="4900">
                <a:solidFill>
                  <a:schemeClr val="tx2"/>
                </a:solidFill>
                <a:latin typeface="Garamond" panose="02020404030301010803" pitchFamily="18" charset="0"/>
              </a:defRPr>
            </a:lvl3pPr>
            <a:lvl4pPr defTabSz="1008063">
              <a:defRPr sz="4900">
                <a:solidFill>
                  <a:schemeClr val="tx2"/>
                </a:solidFill>
                <a:latin typeface="Garamond" panose="02020404030301010803" pitchFamily="18" charset="0"/>
              </a:defRPr>
            </a:lvl4pPr>
            <a:lvl5pPr defTabSz="1008063">
              <a:defRPr sz="4900">
                <a:solidFill>
                  <a:schemeClr val="tx2"/>
                </a:solidFill>
                <a:latin typeface="Garamond" panose="02020404030301010803" pitchFamily="18" charset="0"/>
              </a:defRPr>
            </a:lvl5pPr>
            <a:lvl6pPr marL="457200" defTabSz="1008063" fontAlgn="base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2"/>
                </a:solidFill>
                <a:latin typeface="Garamond" panose="02020404030301010803" pitchFamily="18" charset="0"/>
              </a:defRPr>
            </a:lvl6pPr>
            <a:lvl7pPr marL="914400" defTabSz="1008063" fontAlgn="base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2"/>
                </a:solidFill>
                <a:latin typeface="Garamond" panose="02020404030301010803" pitchFamily="18" charset="0"/>
              </a:defRPr>
            </a:lvl7pPr>
            <a:lvl8pPr marL="1371600" defTabSz="1008063" fontAlgn="base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2"/>
                </a:solidFill>
                <a:latin typeface="Garamond" panose="02020404030301010803" pitchFamily="18" charset="0"/>
              </a:defRPr>
            </a:lvl8pPr>
            <a:lvl9pPr marL="1828800" defTabSz="1008063" fontAlgn="base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2"/>
                </a:solidFill>
                <a:latin typeface="Garamond" panose="02020404030301010803" pitchFamily="18" charset="0"/>
              </a:defRPr>
            </a:lvl9pPr>
          </a:lstStyle>
          <a:p>
            <a:pPr defTabSz="914400">
              <a:spcBef>
                <a:spcPct val="0"/>
              </a:spcBef>
            </a:pPr>
            <a:r>
              <a:rPr lang="pt-BR" altLang="pt-BR" sz="26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66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j-lt"/>
                <a:ea typeface="+mj-ea"/>
                <a:cs typeface="+mj-cs"/>
              </a:rPr>
              <a:t>Orientação a Objetos- Conceito</a:t>
            </a:r>
          </a:p>
        </p:txBody>
      </p:sp>
    </p:spTree>
    <p:extLst>
      <p:ext uri="{BB962C8B-B14F-4D97-AF65-F5344CB8AC3E}">
        <p14:creationId xmlns:p14="http://schemas.microsoft.com/office/powerpoint/2010/main" val="66529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0" name="Rectangle 3"/>
          <p:cNvSpPr>
            <a:spLocks noChangeArrowheads="1"/>
          </p:cNvSpPr>
          <p:nvPr/>
        </p:nvSpPr>
        <p:spPr bwMode="auto">
          <a:xfrm>
            <a:off x="718561" y="1735561"/>
            <a:ext cx="7050240" cy="410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77825" indent="-377825" defTabSz="1008063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3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819150" indent="-315913" defTabSz="1008063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260475" indent="-252413" defTabSz="1008063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763713" indent="-252413" defTabSz="1008063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268538" indent="-252413" defTabSz="1008063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725738" indent="-252413" defTabSz="1008063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3182938" indent="-252413" defTabSz="1008063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640138" indent="-252413" defTabSz="1008063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4097338" indent="-252413" defTabSz="1008063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pt-BR" altLang="pt-BR" sz="26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n-lt"/>
              </a:rPr>
              <a:t>Conceitos chave</a:t>
            </a:r>
          </a:p>
          <a:p>
            <a:pPr lvl="1"/>
            <a:r>
              <a:rPr lang="pt-BR" altLang="pt-BR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n-lt"/>
              </a:rPr>
              <a:t>Abstração</a:t>
            </a:r>
          </a:p>
          <a:p>
            <a:pPr lvl="1"/>
            <a:r>
              <a:rPr lang="pt-BR" altLang="pt-BR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n-lt"/>
              </a:rPr>
              <a:t>Encapsulamento</a:t>
            </a:r>
          </a:p>
          <a:p>
            <a:pPr lvl="1"/>
            <a:r>
              <a:rPr lang="pt-BR" altLang="pt-BR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n-lt"/>
              </a:rPr>
              <a:t>Polimorfismo</a:t>
            </a:r>
          </a:p>
          <a:p>
            <a:pPr lvl="1"/>
            <a:r>
              <a:rPr lang="pt-BR" altLang="pt-BR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n-lt"/>
              </a:rPr>
              <a:t>Persistência</a:t>
            </a:r>
          </a:p>
        </p:txBody>
      </p:sp>
      <p:sp>
        <p:nvSpPr>
          <p:cNvPr id="75781" name="AutoShape 10"/>
          <p:cNvSpPr>
            <a:spLocks noChangeArrowheads="1"/>
          </p:cNvSpPr>
          <p:nvPr/>
        </p:nvSpPr>
        <p:spPr bwMode="auto">
          <a:xfrm>
            <a:off x="3003841" y="4081320"/>
            <a:ext cx="5421600" cy="1307520"/>
          </a:xfrm>
          <a:prstGeom prst="wedgeRoundRectCallout">
            <a:avLst>
              <a:gd name="adj1" fmla="val -39431"/>
              <a:gd name="adj2" fmla="val -103745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pt-BR" altLang="pt-BR" sz="1633">
              <a:latin typeface="Arial" panose="020B0604020202020204" pitchFamily="34" charset="0"/>
            </a:endParaRPr>
          </a:p>
        </p:txBody>
      </p:sp>
      <p:sp>
        <p:nvSpPr>
          <p:cNvPr id="75782" name="Text Box 8"/>
          <p:cNvSpPr txBox="1">
            <a:spLocks noChangeArrowheads="1"/>
          </p:cNvSpPr>
          <p:nvPr/>
        </p:nvSpPr>
        <p:spPr bwMode="auto">
          <a:xfrm>
            <a:off x="3134881" y="4212361"/>
            <a:ext cx="5290560" cy="1097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pt-BR" altLang="pt-BR" sz="2177"/>
              <a:t> Capacidade de classes compatíveis ter comportamentos diferentes em resposta a uma mesma mensagem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251520" y="-459432"/>
            <a:ext cx="8229600" cy="1139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19" tIns="45710" rIns="91419" bIns="45710" anchor="b"/>
          <a:lstStyle>
            <a:lvl1pPr defTabSz="1008063">
              <a:defRPr sz="4900">
                <a:solidFill>
                  <a:schemeClr val="tx2"/>
                </a:solidFill>
                <a:latin typeface="Garamond" panose="02020404030301010803" pitchFamily="18" charset="0"/>
              </a:defRPr>
            </a:lvl1pPr>
            <a:lvl2pPr defTabSz="1008063">
              <a:defRPr sz="4900">
                <a:solidFill>
                  <a:schemeClr val="tx2"/>
                </a:solidFill>
                <a:latin typeface="Garamond" panose="02020404030301010803" pitchFamily="18" charset="0"/>
              </a:defRPr>
            </a:lvl2pPr>
            <a:lvl3pPr defTabSz="1008063">
              <a:defRPr sz="4900">
                <a:solidFill>
                  <a:schemeClr val="tx2"/>
                </a:solidFill>
                <a:latin typeface="Garamond" panose="02020404030301010803" pitchFamily="18" charset="0"/>
              </a:defRPr>
            </a:lvl3pPr>
            <a:lvl4pPr defTabSz="1008063">
              <a:defRPr sz="4900">
                <a:solidFill>
                  <a:schemeClr val="tx2"/>
                </a:solidFill>
                <a:latin typeface="Garamond" panose="02020404030301010803" pitchFamily="18" charset="0"/>
              </a:defRPr>
            </a:lvl4pPr>
            <a:lvl5pPr defTabSz="1008063">
              <a:defRPr sz="4900">
                <a:solidFill>
                  <a:schemeClr val="tx2"/>
                </a:solidFill>
                <a:latin typeface="Garamond" panose="02020404030301010803" pitchFamily="18" charset="0"/>
              </a:defRPr>
            </a:lvl5pPr>
            <a:lvl6pPr marL="457200" defTabSz="1008063" fontAlgn="base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2"/>
                </a:solidFill>
                <a:latin typeface="Garamond" panose="02020404030301010803" pitchFamily="18" charset="0"/>
              </a:defRPr>
            </a:lvl6pPr>
            <a:lvl7pPr marL="914400" defTabSz="1008063" fontAlgn="base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2"/>
                </a:solidFill>
                <a:latin typeface="Garamond" panose="02020404030301010803" pitchFamily="18" charset="0"/>
              </a:defRPr>
            </a:lvl7pPr>
            <a:lvl8pPr marL="1371600" defTabSz="1008063" fontAlgn="base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2"/>
                </a:solidFill>
                <a:latin typeface="Garamond" panose="02020404030301010803" pitchFamily="18" charset="0"/>
              </a:defRPr>
            </a:lvl8pPr>
            <a:lvl9pPr marL="1828800" defTabSz="1008063" fontAlgn="base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2"/>
                </a:solidFill>
                <a:latin typeface="Garamond" panose="02020404030301010803" pitchFamily="18" charset="0"/>
              </a:defRPr>
            </a:lvl9pPr>
          </a:lstStyle>
          <a:p>
            <a:pPr defTabSz="914400">
              <a:spcBef>
                <a:spcPct val="0"/>
              </a:spcBef>
            </a:pPr>
            <a:r>
              <a:rPr lang="pt-BR" altLang="pt-BR" sz="26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66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j-lt"/>
                <a:ea typeface="+mj-ea"/>
                <a:cs typeface="+mj-cs"/>
              </a:rPr>
              <a:t>Orientação a Objetos- Conceito</a:t>
            </a:r>
          </a:p>
        </p:txBody>
      </p:sp>
    </p:spTree>
    <p:extLst>
      <p:ext uri="{BB962C8B-B14F-4D97-AF65-F5344CB8AC3E}">
        <p14:creationId xmlns:p14="http://schemas.microsoft.com/office/powerpoint/2010/main" val="374314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4" name="Rectangle 3"/>
          <p:cNvSpPr>
            <a:spLocks noChangeArrowheads="1"/>
          </p:cNvSpPr>
          <p:nvPr/>
        </p:nvSpPr>
        <p:spPr bwMode="auto">
          <a:xfrm>
            <a:off x="718561" y="1735561"/>
            <a:ext cx="7050240" cy="410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77825" indent="-377825" defTabSz="1008063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3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819150" indent="-315913" defTabSz="1008063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260475" indent="-252413" defTabSz="1008063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763713" indent="-252413" defTabSz="1008063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268538" indent="-252413" defTabSz="1008063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725738" indent="-252413" defTabSz="1008063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3182938" indent="-252413" defTabSz="1008063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640138" indent="-252413" defTabSz="1008063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4097338" indent="-252413" defTabSz="1008063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pt-BR" altLang="pt-BR" sz="26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n-lt"/>
              </a:rPr>
              <a:t>Conceitos chave</a:t>
            </a:r>
          </a:p>
          <a:p>
            <a:pPr lvl="1"/>
            <a:r>
              <a:rPr lang="pt-BR" altLang="pt-BR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n-lt"/>
              </a:rPr>
              <a:t>Abstração</a:t>
            </a:r>
          </a:p>
          <a:p>
            <a:pPr lvl="1"/>
            <a:r>
              <a:rPr lang="pt-BR" altLang="pt-BR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n-lt"/>
              </a:rPr>
              <a:t>Encapsulamento</a:t>
            </a:r>
          </a:p>
          <a:p>
            <a:pPr lvl="1"/>
            <a:r>
              <a:rPr lang="pt-BR" altLang="pt-BR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n-lt"/>
              </a:rPr>
              <a:t>Polimorfismo</a:t>
            </a:r>
          </a:p>
          <a:p>
            <a:pPr lvl="1"/>
            <a:r>
              <a:rPr lang="pt-BR" altLang="pt-BR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n-lt"/>
              </a:rPr>
              <a:t>Persistência</a:t>
            </a:r>
          </a:p>
        </p:txBody>
      </p:sp>
      <p:sp>
        <p:nvSpPr>
          <p:cNvPr id="76805" name="AutoShape 10"/>
          <p:cNvSpPr>
            <a:spLocks noChangeArrowheads="1"/>
          </p:cNvSpPr>
          <p:nvPr/>
        </p:nvSpPr>
        <p:spPr bwMode="auto">
          <a:xfrm>
            <a:off x="2808001" y="4473001"/>
            <a:ext cx="5421600" cy="849600"/>
          </a:xfrm>
          <a:prstGeom prst="wedgeRoundRectCallout">
            <a:avLst>
              <a:gd name="adj1" fmla="val -39431"/>
              <a:gd name="adj2" fmla="val -132713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pt-BR" altLang="pt-BR" sz="1633">
              <a:latin typeface="Arial" panose="020B0604020202020204" pitchFamily="34" charset="0"/>
            </a:endParaRPr>
          </a:p>
        </p:txBody>
      </p:sp>
      <p:sp>
        <p:nvSpPr>
          <p:cNvPr id="76806" name="Text Box 9"/>
          <p:cNvSpPr txBox="1">
            <a:spLocks noChangeArrowheads="1"/>
          </p:cNvSpPr>
          <p:nvPr/>
        </p:nvSpPr>
        <p:spPr bwMode="auto">
          <a:xfrm>
            <a:off x="2872801" y="4539240"/>
            <a:ext cx="5290560" cy="76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pt-BR" altLang="pt-BR" sz="2177"/>
              <a:t> Habilidade de um objeto existir além da execução que o criou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251520" y="-459432"/>
            <a:ext cx="8229600" cy="1139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19" tIns="45710" rIns="91419" bIns="45710" anchor="b"/>
          <a:lstStyle>
            <a:lvl1pPr defTabSz="1008063">
              <a:defRPr sz="4900">
                <a:solidFill>
                  <a:schemeClr val="tx2"/>
                </a:solidFill>
                <a:latin typeface="Garamond" panose="02020404030301010803" pitchFamily="18" charset="0"/>
              </a:defRPr>
            </a:lvl1pPr>
            <a:lvl2pPr defTabSz="1008063">
              <a:defRPr sz="4900">
                <a:solidFill>
                  <a:schemeClr val="tx2"/>
                </a:solidFill>
                <a:latin typeface="Garamond" panose="02020404030301010803" pitchFamily="18" charset="0"/>
              </a:defRPr>
            </a:lvl2pPr>
            <a:lvl3pPr defTabSz="1008063">
              <a:defRPr sz="4900">
                <a:solidFill>
                  <a:schemeClr val="tx2"/>
                </a:solidFill>
                <a:latin typeface="Garamond" panose="02020404030301010803" pitchFamily="18" charset="0"/>
              </a:defRPr>
            </a:lvl3pPr>
            <a:lvl4pPr defTabSz="1008063">
              <a:defRPr sz="4900">
                <a:solidFill>
                  <a:schemeClr val="tx2"/>
                </a:solidFill>
                <a:latin typeface="Garamond" panose="02020404030301010803" pitchFamily="18" charset="0"/>
              </a:defRPr>
            </a:lvl4pPr>
            <a:lvl5pPr defTabSz="1008063">
              <a:defRPr sz="4900">
                <a:solidFill>
                  <a:schemeClr val="tx2"/>
                </a:solidFill>
                <a:latin typeface="Garamond" panose="02020404030301010803" pitchFamily="18" charset="0"/>
              </a:defRPr>
            </a:lvl5pPr>
            <a:lvl6pPr marL="457200" defTabSz="1008063" fontAlgn="base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2"/>
                </a:solidFill>
                <a:latin typeface="Garamond" panose="02020404030301010803" pitchFamily="18" charset="0"/>
              </a:defRPr>
            </a:lvl6pPr>
            <a:lvl7pPr marL="914400" defTabSz="1008063" fontAlgn="base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2"/>
                </a:solidFill>
                <a:latin typeface="Garamond" panose="02020404030301010803" pitchFamily="18" charset="0"/>
              </a:defRPr>
            </a:lvl7pPr>
            <a:lvl8pPr marL="1371600" defTabSz="1008063" fontAlgn="base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2"/>
                </a:solidFill>
                <a:latin typeface="Garamond" panose="02020404030301010803" pitchFamily="18" charset="0"/>
              </a:defRPr>
            </a:lvl8pPr>
            <a:lvl9pPr marL="1828800" defTabSz="1008063" fontAlgn="base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2"/>
                </a:solidFill>
                <a:latin typeface="Garamond" panose="02020404030301010803" pitchFamily="18" charset="0"/>
              </a:defRPr>
            </a:lvl9pPr>
          </a:lstStyle>
          <a:p>
            <a:pPr defTabSz="914400">
              <a:spcBef>
                <a:spcPct val="0"/>
              </a:spcBef>
            </a:pPr>
            <a:r>
              <a:rPr lang="pt-BR" altLang="pt-BR" sz="26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66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j-lt"/>
                <a:ea typeface="+mj-ea"/>
                <a:cs typeface="+mj-cs"/>
              </a:rPr>
              <a:t>Orientação a Objetos- Conceito</a:t>
            </a:r>
          </a:p>
        </p:txBody>
      </p:sp>
    </p:spTree>
    <p:extLst>
      <p:ext uri="{BB962C8B-B14F-4D97-AF65-F5344CB8AC3E}">
        <p14:creationId xmlns:p14="http://schemas.microsoft.com/office/powerpoint/2010/main" val="187058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ponta_2x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" y="0"/>
            <a:ext cx="7715355" cy="857231"/>
          </a:xfrm>
          <a:prstGeom prst="rect">
            <a:avLst/>
          </a:prstGeom>
        </p:spPr>
      </p:pic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b="1" dirty="0">
                <a:solidFill>
                  <a:schemeClr val="bg1"/>
                </a:solidFill>
              </a:rPr>
              <a:t>Projeto de Software - Introdução</a:t>
            </a:r>
          </a:p>
        </p:txBody>
      </p:sp>
      <p:sp>
        <p:nvSpPr>
          <p:cNvPr id="58372" name="Rectangle 3"/>
          <p:cNvSpPr>
            <a:spLocks noChangeArrowheads="1"/>
          </p:cNvSpPr>
          <p:nvPr/>
        </p:nvSpPr>
        <p:spPr bwMode="auto">
          <a:xfrm>
            <a:off x="395536" y="1052736"/>
            <a:ext cx="8100000" cy="410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35" tIns="41468" rIns="82935" bIns="41468"/>
          <a:lstStyle>
            <a:lvl1pPr marL="377825" indent="-377825" defTabSz="1008063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3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819150" indent="-315913" defTabSz="1008063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260475" indent="-252413" defTabSz="1008063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763713" indent="-252413" defTabSz="1008063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268538" indent="-252413" defTabSz="1008063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725738" indent="-252413" defTabSz="1008063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3182938" indent="-252413" defTabSz="1008063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640138" indent="-252413" defTabSz="1008063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4097338" indent="-252413" defTabSz="1008063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pt-BR" altLang="pt-BR" sz="26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n-lt"/>
              </a:rPr>
              <a:t>Complexidade dos sistemas aumenta de acordo com a evolução tecnológica</a:t>
            </a:r>
          </a:p>
          <a:p>
            <a:endParaRPr lang="pt-BR" altLang="pt-BR" sz="2358" dirty="0"/>
          </a:p>
          <a:p>
            <a:r>
              <a:rPr lang="pt-BR" altLang="pt-BR" sz="26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n-lt"/>
              </a:rPr>
              <a:t>Solução para o projeto de sistemas 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6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n-lt"/>
              </a:rPr>
              <a:t>é aumentar o nível de abstração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6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n-lt"/>
              </a:rPr>
              <a:t>utilizado para representar os 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6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n-lt"/>
              </a:rPr>
              <a:t>requisitos e funcionalidades do sistema</a:t>
            </a:r>
          </a:p>
          <a:p>
            <a:endParaRPr lang="pt-BR" altLang="pt-BR" sz="2358" dirty="0"/>
          </a:p>
          <a:p>
            <a:r>
              <a:rPr lang="pt-BR" altLang="pt-BR" sz="26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n-lt"/>
              </a:rPr>
              <a:t>Com o advento de sistema operacionais embarcados, cada vez mais temos a modelagem de software semelhante a de Computadores pessoais.</a:t>
            </a:r>
          </a:p>
        </p:txBody>
      </p:sp>
      <p:pic>
        <p:nvPicPr>
          <p:cNvPr id="58373" name="Picture 5" descr="evolução garfiel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1700808"/>
            <a:ext cx="2406200" cy="2247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687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6" name="Rectangle 3"/>
          <p:cNvSpPr>
            <a:spLocks noChangeArrowheads="1"/>
          </p:cNvSpPr>
          <p:nvPr/>
        </p:nvSpPr>
        <p:spPr bwMode="auto">
          <a:xfrm>
            <a:off x="829440" y="1735561"/>
            <a:ext cx="7050240" cy="410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77825" indent="-377825" defTabSz="1008063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3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819150" indent="-315913" defTabSz="1008063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260475" indent="-252413" defTabSz="1008063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763713" indent="-252413" defTabSz="1008063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268538" indent="-252413" defTabSz="1008063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725738" indent="-252413" defTabSz="1008063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3182938" indent="-252413" defTabSz="1008063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640138" indent="-252413" defTabSz="1008063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4097338" indent="-252413" defTabSz="1008063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pt-BR" altLang="pt-BR" sz="26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n-lt"/>
              </a:rPr>
              <a:t>Sensor de Distância</a:t>
            </a:r>
          </a:p>
          <a:p>
            <a:pPr lvl="1"/>
            <a:r>
              <a:rPr lang="pt-BR" altLang="pt-BR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n-lt"/>
              </a:rPr>
              <a:t>Atributos</a:t>
            </a:r>
          </a:p>
          <a:p>
            <a:pPr lvl="2">
              <a:buSzPct val="75000"/>
            </a:pPr>
            <a:r>
              <a:rPr lang="pt-BR" altLang="pt-BR" sz="26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n-lt"/>
              </a:rPr>
              <a:t>Distância de um outro objeto físico</a:t>
            </a:r>
          </a:p>
          <a:p>
            <a:pPr lvl="1"/>
            <a:r>
              <a:rPr lang="pt-BR" altLang="pt-BR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n-lt"/>
              </a:rPr>
              <a:t>Comportamento</a:t>
            </a:r>
          </a:p>
          <a:p>
            <a:pPr lvl="2">
              <a:buSzPct val="75000"/>
            </a:pPr>
            <a:r>
              <a:rPr lang="pt-BR" altLang="pt-BR" sz="2600" b="1" dirty="0" err="1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n-lt"/>
              </a:rPr>
              <a:t>Sensorar</a:t>
            </a:r>
            <a:r>
              <a:rPr lang="pt-BR" altLang="pt-BR" sz="26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n-lt"/>
              </a:rPr>
              <a:t> ambiente</a:t>
            </a:r>
          </a:p>
          <a:p>
            <a:pPr lvl="1"/>
            <a:r>
              <a:rPr lang="pt-BR" altLang="pt-BR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n-lt"/>
              </a:rPr>
              <a:t>Subclasses</a:t>
            </a:r>
          </a:p>
          <a:p>
            <a:pPr lvl="2">
              <a:buSzPct val="75000"/>
            </a:pPr>
            <a:r>
              <a:rPr lang="pt-BR" altLang="pt-BR" sz="26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n-lt"/>
              </a:rPr>
              <a:t>Laser, </a:t>
            </a:r>
            <a:r>
              <a:rPr lang="pt-BR" altLang="pt-BR" sz="2600" b="1" dirty="0" err="1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n-lt"/>
              </a:rPr>
              <a:t>ultra-som</a:t>
            </a:r>
            <a:r>
              <a:rPr lang="pt-BR" altLang="pt-BR" sz="26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n-lt"/>
              </a:rPr>
              <a:t>, binocular, etc.</a:t>
            </a:r>
          </a:p>
          <a:p>
            <a:pPr lvl="1"/>
            <a:endParaRPr lang="pt-BR" altLang="pt-BR" sz="2358" dirty="0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251520" y="-459432"/>
            <a:ext cx="8229600" cy="1139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19" tIns="45710" rIns="91419" bIns="45710" anchor="b"/>
          <a:lstStyle>
            <a:lvl1pPr defTabSz="1008063">
              <a:defRPr sz="4900">
                <a:solidFill>
                  <a:schemeClr val="tx2"/>
                </a:solidFill>
                <a:latin typeface="Garamond" panose="02020404030301010803" pitchFamily="18" charset="0"/>
              </a:defRPr>
            </a:lvl1pPr>
            <a:lvl2pPr defTabSz="1008063">
              <a:defRPr sz="4900">
                <a:solidFill>
                  <a:schemeClr val="tx2"/>
                </a:solidFill>
                <a:latin typeface="Garamond" panose="02020404030301010803" pitchFamily="18" charset="0"/>
              </a:defRPr>
            </a:lvl2pPr>
            <a:lvl3pPr defTabSz="1008063">
              <a:defRPr sz="4900">
                <a:solidFill>
                  <a:schemeClr val="tx2"/>
                </a:solidFill>
                <a:latin typeface="Garamond" panose="02020404030301010803" pitchFamily="18" charset="0"/>
              </a:defRPr>
            </a:lvl3pPr>
            <a:lvl4pPr defTabSz="1008063">
              <a:defRPr sz="4900">
                <a:solidFill>
                  <a:schemeClr val="tx2"/>
                </a:solidFill>
                <a:latin typeface="Garamond" panose="02020404030301010803" pitchFamily="18" charset="0"/>
              </a:defRPr>
            </a:lvl4pPr>
            <a:lvl5pPr defTabSz="1008063">
              <a:defRPr sz="4900">
                <a:solidFill>
                  <a:schemeClr val="tx2"/>
                </a:solidFill>
                <a:latin typeface="Garamond" panose="02020404030301010803" pitchFamily="18" charset="0"/>
              </a:defRPr>
            </a:lvl5pPr>
            <a:lvl6pPr marL="457200" defTabSz="1008063" fontAlgn="base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2"/>
                </a:solidFill>
                <a:latin typeface="Garamond" panose="02020404030301010803" pitchFamily="18" charset="0"/>
              </a:defRPr>
            </a:lvl6pPr>
            <a:lvl7pPr marL="914400" defTabSz="1008063" fontAlgn="base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2"/>
                </a:solidFill>
                <a:latin typeface="Garamond" panose="02020404030301010803" pitchFamily="18" charset="0"/>
              </a:defRPr>
            </a:lvl7pPr>
            <a:lvl8pPr marL="1371600" defTabSz="1008063" fontAlgn="base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2"/>
                </a:solidFill>
                <a:latin typeface="Garamond" panose="02020404030301010803" pitchFamily="18" charset="0"/>
              </a:defRPr>
            </a:lvl8pPr>
            <a:lvl9pPr marL="1828800" defTabSz="1008063" fontAlgn="base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2"/>
                </a:solidFill>
                <a:latin typeface="Garamond" panose="02020404030301010803" pitchFamily="18" charset="0"/>
              </a:defRPr>
            </a:lvl9pPr>
          </a:lstStyle>
          <a:p>
            <a:pPr defTabSz="914400">
              <a:spcBef>
                <a:spcPct val="0"/>
              </a:spcBef>
            </a:pPr>
            <a:r>
              <a:rPr lang="pt-BR" altLang="pt-BR" sz="26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66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j-lt"/>
                <a:ea typeface="+mj-ea"/>
                <a:cs typeface="+mj-cs"/>
              </a:rPr>
              <a:t>Orientação a Objetos- Conceito</a:t>
            </a:r>
          </a:p>
        </p:txBody>
      </p:sp>
    </p:spTree>
    <p:extLst>
      <p:ext uri="{BB962C8B-B14F-4D97-AF65-F5344CB8AC3E}">
        <p14:creationId xmlns:p14="http://schemas.microsoft.com/office/powerpoint/2010/main" val="422816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ponta_2x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" y="0"/>
            <a:ext cx="7715355" cy="857231"/>
          </a:xfrm>
          <a:prstGeom prst="rect">
            <a:avLst/>
          </a:prstGeom>
        </p:spPr>
      </p:pic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251520" y="-459432"/>
            <a:ext cx="8229600" cy="1139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19" tIns="45710" rIns="91419" bIns="45710" anchor="b"/>
          <a:lstStyle>
            <a:lvl1pPr defTabSz="1008063">
              <a:defRPr sz="4900">
                <a:solidFill>
                  <a:schemeClr val="tx2"/>
                </a:solidFill>
                <a:latin typeface="Garamond" panose="02020404030301010803" pitchFamily="18" charset="0"/>
              </a:defRPr>
            </a:lvl1pPr>
            <a:lvl2pPr defTabSz="1008063">
              <a:defRPr sz="4900">
                <a:solidFill>
                  <a:schemeClr val="tx2"/>
                </a:solidFill>
                <a:latin typeface="Garamond" panose="02020404030301010803" pitchFamily="18" charset="0"/>
              </a:defRPr>
            </a:lvl2pPr>
            <a:lvl3pPr defTabSz="1008063">
              <a:defRPr sz="4900">
                <a:solidFill>
                  <a:schemeClr val="tx2"/>
                </a:solidFill>
                <a:latin typeface="Garamond" panose="02020404030301010803" pitchFamily="18" charset="0"/>
              </a:defRPr>
            </a:lvl3pPr>
            <a:lvl4pPr defTabSz="1008063">
              <a:defRPr sz="4900">
                <a:solidFill>
                  <a:schemeClr val="tx2"/>
                </a:solidFill>
                <a:latin typeface="Garamond" panose="02020404030301010803" pitchFamily="18" charset="0"/>
              </a:defRPr>
            </a:lvl4pPr>
            <a:lvl5pPr defTabSz="1008063">
              <a:defRPr sz="4900">
                <a:solidFill>
                  <a:schemeClr val="tx2"/>
                </a:solidFill>
                <a:latin typeface="Garamond" panose="02020404030301010803" pitchFamily="18" charset="0"/>
              </a:defRPr>
            </a:lvl5pPr>
            <a:lvl6pPr marL="457200" defTabSz="1008063" fontAlgn="base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2"/>
                </a:solidFill>
                <a:latin typeface="Garamond" panose="02020404030301010803" pitchFamily="18" charset="0"/>
              </a:defRPr>
            </a:lvl6pPr>
            <a:lvl7pPr marL="914400" defTabSz="1008063" fontAlgn="base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2"/>
                </a:solidFill>
                <a:latin typeface="Garamond" panose="02020404030301010803" pitchFamily="18" charset="0"/>
              </a:defRPr>
            </a:lvl7pPr>
            <a:lvl8pPr marL="1371600" defTabSz="1008063" fontAlgn="base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2"/>
                </a:solidFill>
                <a:latin typeface="Garamond" panose="02020404030301010803" pitchFamily="18" charset="0"/>
              </a:defRPr>
            </a:lvl8pPr>
            <a:lvl9pPr marL="1828800" defTabSz="1008063" fontAlgn="base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2"/>
                </a:solidFill>
                <a:latin typeface="Garamond" panose="02020404030301010803" pitchFamily="18" charset="0"/>
              </a:defRPr>
            </a:lvl9pPr>
          </a:lstStyle>
          <a:p>
            <a:pPr defTabSz="914400">
              <a:spcBef>
                <a:spcPct val="0"/>
              </a:spcBef>
            </a:pPr>
            <a:r>
              <a:rPr lang="pt-BR" altLang="pt-BR" sz="26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j-lt"/>
                <a:ea typeface="+mj-ea"/>
                <a:cs typeface="+mj-cs"/>
              </a:rPr>
              <a:t>Comparativo entre Estruturado e OO</a:t>
            </a:r>
            <a:endParaRPr lang="pt-BR" altLang="pt-BR" sz="26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" name="Group 6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4405232"/>
              </p:ext>
            </p:extLst>
          </p:nvPr>
        </p:nvGraphicFramePr>
        <p:xfrm>
          <a:off x="456481" y="1412776"/>
          <a:ext cx="8229600" cy="4530240"/>
        </p:xfrm>
        <a:graphic>
          <a:graphicData uri="http://schemas.openxmlformats.org/drawingml/2006/table">
            <a:tbl>
              <a:tblPr/>
              <a:tblGrid>
                <a:gridCol w="4116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2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595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Análise Estruturada</a:t>
                      </a:r>
                    </a:p>
                  </a:txBody>
                  <a:tcPr marL="82944" marR="82944" marT="41472" marB="414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Orientação a Objetos</a:t>
                      </a:r>
                    </a:p>
                  </a:txBody>
                  <a:tcPr marL="82944" marR="82944" marT="41472" marB="4147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31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pt-BR" altLang="pt-BR" sz="2600" b="1" kern="1200" dirty="0" smtClean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  <a:latin typeface="+mn-lt"/>
                          <a:ea typeface="+mn-ea"/>
                          <a:cs typeface="+mn-cs"/>
                        </a:rPr>
                        <a:t>Dados, Variáveis</a:t>
                      </a:r>
                    </a:p>
                  </a:txBody>
                  <a:tcPr marL="82944" marR="82944" marT="41472" marB="414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pt-BR" altLang="pt-BR" sz="2600" b="1" kern="1200" smtClean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  <a:latin typeface="+mn-lt"/>
                          <a:ea typeface="+mn-ea"/>
                          <a:cs typeface="+mn-cs"/>
                        </a:rPr>
                        <a:t>Atributos</a:t>
                      </a:r>
                    </a:p>
                  </a:txBody>
                  <a:tcPr marL="82944" marR="82944" marT="41472" marB="4147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94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pt-BR" altLang="pt-BR" sz="2600" b="1" kern="1200" dirty="0" smtClean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  <a:latin typeface="+mn-lt"/>
                          <a:ea typeface="+mn-ea"/>
                          <a:cs typeface="+mn-cs"/>
                        </a:rPr>
                        <a:t>Chamadas à funções e procedimentos</a:t>
                      </a:r>
                    </a:p>
                  </a:txBody>
                  <a:tcPr marL="82944" marR="82944" marT="41472" marB="414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pt-BR" altLang="pt-BR" sz="2600" b="1" kern="1200" smtClean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  <a:latin typeface="+mn-lt"/>
                          <a:ea typeface="+mn-ea"/>
                          <a:cs typeface="+mn-cs"/>
                        </a:rPr>
                        <a:t>Mensagens</a:t>
                      </a:r>
                    </a:p>
                  </a:txBody>
                  <a:tcPr marL="82944" marR="82944" marT="41472" marB="4147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31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pt-BR" altLang="pt-BR" sz="2600" b="1" kern="1200" smtClean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  <a:latin typeface="+mn-lt"/>
                          <a:ea typeface="+mn-ea"/>
                          <a:cs typeface="+mn-cs"/>
                        </a:rPr>
                        <a:t>Funções e procedimentos</a:t>
                      </a:r>
                    </a:p>
                  </a:txBody>
                  <a:tcPr marL="82944" marR="82944" marT="41472" marB="414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pt-BR" altLang="pt-BR" sz="2600" b="1" kern="1200" dirty="0" smtClean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  <a:latin typeface="+mn-lt"/>
                          <a:ea typeface="+mn-ea"/>
                          <a:cs typeface="+mn-cs"/>
                        </a:rPr>
                        <a:t>Métodos</a:t>
                      </a:r>
                    </a:p>
                  </a:txBody>
                  <a:tcPr marL="82944" marR="82944" marT="41472" marB="4147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02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pt-BR" altLang="pt-BR" sz="2600" b="1" kern="1200" smtClean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  <a:latin typeface="+mn-lt"/>
                          <a:ea typeface="+mn-ea"/>
                          <a:cs typeface="+mn-cs"/>
                        </a:rPr>
                        <a:t>Estruturas</a:t>
                      </a:r>
                    </a:p>
                  </a:txBody>
                  <a:tcPr marL="82944" marR="82944" marT="41472" marB="414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pt-BR" altLang="pt-BR" sz="2600" b="1" kern="1200" dirty="0" smtClean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  <a:latin typeface="+mn-lt"/>
                          <a:ea typeface="+mn-ea"/>
                          <a:cs typeface="+mn-cs"/>
                        </a:rPr>
                        <a:t>Classes</a:t>
                      </a:r>
                    </a:p>
                  </a:txBody>
                  <a:tcPr marL="82944" marR="82944" marT="41472" marB="4147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16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pt-BR" altLang="pt-BR" sz="2600" b="1" kern="1200" smtClean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  <a:latin typeface="+mn-lt"/>
                          <a:ea typeface="+mn-ea"/>
                          <a:cs typeface="+mn-cs"/>
                        </a:rPr>
                        <a:t>Ocorrência da estrutura</a:t>
                      </a:r>
                    </a:p>
                  </a:txBody>
                  <a:tcPr marL="82944" marR="82944" marT="41472" marB="414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pt-BR" altLang="pt-BR" sz="2600" b="1" kern="1200" dirty="0" smtClean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  <a:latin typeface="+mn-lt"/>
                          <a:ea typeface="+mn-ea"/>
                          <a:cs typeface="+mn-cs"/>
                        </a:rPr>
                        <a:t>Instância, Objeto</a:t>
                      </a:r>
                    </a:p>
                  </a:txBody>
                  <a:tcPr marL="82944" marR="82944" marT="41472" marB="4147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31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lang="pt-BR" altLang="pt-BR" sz="2600" b="1" kern="1200" smtClean="0">
                        <a:ln w="900" cmpd="sng">
                          <a:solidFill>
                            <a:schemeClr val="accent1">
                              <a:satMod val="190000"/>
                              <a:alpha val="55000"/>
                            </a:schemeClr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innerShdw blurRad="101600" dist="76200" dir="5400000">
                            <a:schemeClr val="accent1">
                              <a:satMod val="190000"/>
                              <a:tint val="100000"/>
                              <a:alpha val="74000"/>
                            </a:schemeClr>
                          </a:inn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2944" marR="82944" marT="41472" marB="414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pt-BR" altLang="pt-BR" sz="2600" b="1" kern="1200" dirty="0" smtClean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  <a:latin typeface="+mn-lt"/>
                          <a:ea typeface="+mn-ea"/>
                          <a:cs typeface="+mn-cs"/>
                        </a:rPr>
                        <a:t>Herança</a:t>
                      </a:r>
                    </a:p>
                  </a:txBody>
                  <a:tcPr marL="82944" marR="82944" marT="41472" marB="4147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111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22</a:t>
            </a:fld>
            <a:endParaRPr lang="pt-BR"/>
          </a:p>
        </p:txBody>
      </p:sp>
      <p:pic>
        <p:nvPicPr>
          <p:cNvPr id="5" name="Imagem 4" descr="MC900439257.JPG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267744" y="1052736"/>
            <a:ext cx="5160636" cy="5160636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2636361" y="3933056"/>
            <a:ext cx="44234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Final do Tópico:  </a:t>
            </a:r>
            <a:r>
              <a:rPr lang="pt-BR" sz="36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Projeto de Software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ponta_2x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" y="0"/>
            <a:ext cx="7715355" cy="857231"/>
          </a:xfrm>
          <a:prstGeom prst="rect">
            <a:avLst/>
          </a:prstGeom>
        </p:spPr>
      </p:pic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b="1" dirty="0">
                <a:solidFill>
                  <a:schemeClr val="bg1"/>
                </a:solidFill>
              </a:rPr>
              <a:t>Introdução</a:t>
            </a:r>
          </a:p>
        </p:txBody>
      </p:sp>
      <p:sp>
        <p:nvSpPr>
          <p:cNvPr id="59396" name="Rectangle 3"/>
          <p:cNvSpPr>
            <a:spLocks noChangeArrowheads="1"/>
          </p:cNvSpPr>
          <p:nvPr/>
        </p:nvSpPr>
        <p:spPr bwMode="auto">
          <a:xfrm>
            <a:off x="457921" y="1600201"/>
            <a:ext cx="8163360" cy="410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35" tIns="41468" rIns="82935" bIns="41468"/>
          <a:lstStyle>
            <a:lvl1pPr marL="377825" indent="-377825" defTabSz="1008063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3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819150" indent="-315913" defTabSz="1008063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260475" indent="-252413" defTabSz="1008063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763713" indent="-252413" defTabSz="1008063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268538" indent="-252413" defTabSz="1008063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725738" indent="-252413" defTabSz="1008063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3182938" indent="-252413" defTabSz="1008063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640138" indent="-252413" defTabSz="1008063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4097338" indent="-252413" defTabSz="1008063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pt-BR" altLang="pt-BR" sz="26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n-lt"/>
              </a:rPr>
              <a:t>Uma solução encontrada foi utilizar fluxogramas/diagramas para representar os requisitos e funcionalidades do sistema</a:t>
            </a:r>
          </a:p>
          <a:p>
            <a:endParaRPr lang="pt-BR" altLang="pt-BR" sz="2812" dirty="0"/>
          </a:p>
          <a:p>
            <a:r>
              <a:rPr lang="pt-BR" altLang="pt-BR" sz="26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n-lt"/>
              </a:rPr>
              <a:t>Três abordagens para projeto de software embarcado</a:t>
            </a:r>
          </a:p>
          <a:p>
            <a:pPr lvl="1"/>
            <a:r>
              <a:rPr lang="pt-BR" altLang="pt-BR" sz="2358" dirty="0"/>
              <a:t>Fluxogramas</a:t>
            </a:r>
          </a:p>
          <a:p>
            <a:pPr lvl="1"/>
            <a:r>
              <a:rPr lang="pt-BR" altLang="pt-BR" sz="2358" dirty="0"/>
              <a:t>Análise Estruturada (SA) </a:t>
            </a:r>
          </a:p>
          <a:p>
            <a:pPr lvl="1"/>
            <a:r>
              <a:rPr lang="pt-BR" altLang="pt-BR" sz="2358" dirty="0"/>
              <a:t>Orientação a Objetos (OO)</a:t>
            </a:r>
          </a:p>
          <a:p>
            <a:pPr lvl="1">
              <a:buFont typeface="Wingdings" panose="05000000000000000000" pitchFamily="2" charset="2"/>
              <a:buNone/>
            </a:pPr>
            <a:endParaRPr lang="pt-BR" altLang="pt-BR" sz="2358" dirty="0"/>
          </a:p>
        </p:txBody>
      </p:sp>
    </p:spTree>
    <p:extLst>
      <p:ext uri="{BB962C8B-B14F-4D97-AF65-F5344CB8AC3E}">
        <p14:creationId xmlns:p14="http://schemas.microsoft.com/office/powerpoint/2010/main" val="25780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 descr="ponta_2x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4331"/>
            <a:ext cx="7715355" cy="857231"/>
          </a:xfrm>
          <a:prstGeom prst="rect">
            <a:avLst/>
          </a:prstGeom>
        </p:spPr>
      </p:pic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69841" y="0"/>
            <a:ext cx="7125120" cy="758880"/>
          </a:xfrm>
        </p:spPr>
        <p:txBody>
          <a:bodyPr/>
          <a:lstStyle/>
          <a:p>
            <a:r>
              <a:rPr lang="pt-BR" altLang="pt-BR" sz="4082" dirty="0" smtClean="0">
                <a:solidFill>
                  <a:schemeClr val="bg1"/>
                </a:solidFill>
              </a:rPr>
              <a:t>Elementos </a:t>
            </a:r>
            <a:r>
              <a:rPr lang="pt-BR" altLang="pt-BR" sz="4082" dirty="0">
                <a:solidFill>
                  <a:schemeClr val="bg1"/>
                </a:solidFill>
              </a:rPr>
              <a:t>de Fluxograma</a:t>
            </a:r>
          </a:p>
        </p:txBody>
      </p:sp>
      <p:grpSp>
        <p:nvGrpSpPr>
          <p:cNvPr id="56324" name="Group 25"/>
          <p:cNvGrpSpPr>
            <a:grpSpLocks/>
          </p:cNvGrpSpPr>
          <p:nvPr/>
        </p:nvGrpSpPr>
        <p:grpSpPr bwMode="auto">
          <a:xfrm>
            <a:off x="611560" y="1628800"/>
            <a:ext cx="8327275" cy="3293859"/>
            <a:chOff x="1300842" y="2289860"/>
            <a:chExt cx="7520773" cy="2096668"/>
          </a:xfrm>
        </p:grpSpPr>
        <p:sp>
          <p:nvSpPr>
            <p:cNvPr id="6" name="Rounded Rectangle 5"/>
            <p:cNvSpPr/>
            <p:nvPr/>
          </p:nvSpPr>
          <p:spPr>
            <a:xfrm>
              <a:off x="1340340" y="2486294"/>
              <a:ext cx="1042248" cy="336162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anchor="ctr"/>
            <a:lstStyle/>
            <a:p>
              <a:pPr algn="ctr">
                <a:defRPr/>
              </a:pPr>
              <a:endParaRPr lang="en-US" sz="1451" b="1" dirty="0"/>
            </a:p>
          </p:txBody>
        </p:sp>
        <p:sp>
          <p:nvSpPr>
            <p:cNvPr id="12" name="Diamond 11"/>
            <p:cNvSpPr/>
            <p:nvPr/>
          </p:nvSpPr>
          <p:spPr>
            <a:xfrm>
              <a:off x="5464160" y="2289860"/>
              <a:ext cx="1173325" cy="760789"/>
            </a:xfrm>
            <a:prstGeom prst="diamond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 sz="1451" b="1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547577" y="3250331"/>
              <a:ext cx="1064269" cy="375238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 sz="1451" b="1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5992446" y="3987445"/>
              <a:ext cx="246552" cy="238853"/>
            </a:xfrm>
            <a:prstGeom prst="ellipse">
              <a:avLst/>
            </a:prstGeom>
            <a:gradFill>
              <a:gsLst>
                <a:gs pos="0">
                  <a:srgbClr val="D1D100"/>
                </a:gs>
                <a:gs pos="40000">
                  <a:srgbClr val="F0F000"/>
                </a:gs>
                <a:gs pos="100000">
                  <a:srgbClr val="FFFF00"/>
                </a:gs>
              </a:gsLst>
            </a:gradFill>
            <a:ln>
              <a:solidFill>
                <a:srgbClr val="FFFF00"/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 sz="1633"/>
            </a:p>
          </p:txBody>
        </p:sp>
        <p:sp>
          <p:nvSpPr>
            <p:cNvPr id="24" name="Parallelogram 23"/>
            <p:cNvSpPr/>
            <p:nvPr/>
          </p:nvSpPr>
          <p:spPr>
            <a:xfrm>
              <a:off x="1300842" y="3250331"/>
              <a:ext cx="985158" cy="365342"/>
            </a:xfrm>
            <a:prstGeom prst="parallelogram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 sz="1451" b="1" dirty="0"/>
            </a:p>
          </p:txBody>
        </p:sp>
        <p:sp>
          <p:nvSpPr>
            <p:cNvPr id="25" name="Snip Single Corner Rectangle 24"/>
            <p:cNvSpPr/>
            <p:nvPr/>
          </p:nvSpPr>
          <p:spPr>
            <a:xfrm flipH="1">
              <a:off x="1300842" y="3928831"/>
              <a:ext cx="1081746" cy="457697"/>
            </a:xfrm>
            <a:prstGeom prst="snip1Rect">
              <a:avLst>
                <a:gd name="adj" fmla="val 35937"/>
              </a:avLst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7965" tIns="0" rIns="130620" bIns="0" anchorCtr="1"/>
            <a:lstStyle/>
            <a:p>
              <a:pPr algn="ctr">
                <a:defRPr/>
              </a:pPr>
              <a:endParaRPr lang="pt-BR" sz="1451" b="1" dirty="0"/>
            </a:p>
          </p:txBody>
        </p:sp>
        <p:sp>
          <p:nvSpPr>
            <p:cNvPr id="56331" name="TextBox 3"/>
            <p:cNvSpPr txBox="1">
              <a:spLocks noChangeArrowheads="1"/>
            </p:cNvSpPr>
            <p:nvPr/>
          </p:nvSpPr>
          <p:spPr bwMode="auto">
            <a:xfrm>
              <a:off x="2559539" y="2452444"/>
              <a:ext cx="2568557" cy="213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2935" tIns="41468" rIns="82935" bIns="41468">
              <a:spAutoFit/>
            </a:bodyPr>
            <a:lstStyle>
              <a:lvl1pPr defTabSz="912813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912813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30188" defTabSz="912813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912813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912813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 sz="1633">
                  <a:latin typeface="Calibri" panose="020F0502020204030204" pitchFamily="34" charset="0"/>
                  <a:ea typeface="ＭＳ Ｐゴシック" panose="020B0600070205080204" pitchFamily="34" charset="-128"/>
                </a:rPr>
                <a:t>início e fim de programa</a:t>
              </a:r>
            </a:p>
          </p:txBody>
        </p:sp>
        <p:sp>
          <p:nvSpPr>
            <p:cNvPr id="56332" name="TextBox 26"/>
            <p:cNvSpPr txBox="1">
              <a:spLocks noChangeArrowheads="1"/>
            </p:cNvSpPr>
            <p:nvPr/>
          </p:nvSpPr>
          <p:spPr bwMode="auto">
            <a:xfrm>
              <a:off x="2486709" y="3246233"/>
              <a:ext cx="2569857" cy="213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2935" tIns="41468" rIns="82935" bIns="41468">
              <a:spAutoFit/>
            </a:bodyPr>
            <a:lstStyle>
              <a:lvl1pPr defTabSz="912813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912813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30188" defTabSz="912813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912813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912813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 sz="1633">
                  <a:latin typeface="Calibri" panose="020F0502020204030204" pitchFamily="34" charset="0"/>
                  <a:ea typeface="ＭＳ Ｐゴシック" panose="020B0600070205080204" pitchFamily="34" charset="-128"/>
                </a:rPr>
                <a:t>entrada de dados</a:t>
              </a:r>
            </a:p>
          </p:txBody>
        </p:sp>
        <p:sp>
          <p:nvSpPr>
            <p:cNvPr id="56333" name="TextBox 27"/>
            <p:cNvSpPr txBox="1">
              <a:spLocks noChangeArrowheads="1"/>
            </p:cNvSpPr>
            <p:nvPr/>
          </p:nvSpPr>
          <p:spPr bwMode="auto">
            <a:xfrm>
              <a:off x="2559539" y="3986859"/>
              <a:ext cx="2568557" cy="213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2935" tIns="41468" rIns="82935" bIns="41468">
              <a:spAutoFit/>
            </a:bodyPr>
            <a:lstStyle>
              <a:lvl1pPr defTabSz="912813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912813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30188" defTabSz="912813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912813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912813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 sz="1633">
                  <a:latin typeface="Calibri" panose="020F0502020204030204" pitchFamily="34" charset="0"/>
                  <a:ea typeface="ＭＳ Ｐゴシック" panose="020B0600070205080204" pitchFamily="34" charset="-128"/>
                </a:rPr>
                <a:t>saída de dados</a:t>
              </a:r>
            </a:p>
          </p:txBody>
        </p:sp>
        <p:sp>
          <p:nvSpPr>
            <p:cNvPr id="56334" name="TextBox 28"/>
            <p:cNvSpPr txBox="1">
              <a:spLocks noChangeArrowheads="1"/>
            </p:cNvSpPr>
            <p:nvPr/>
          </p:nvSpPr>
          <p:spPr bwMode="auto">
            <a:xfrm>
              <a:off x="6912430" y="2452444"/>
              <a:ext cx="1909185" cy="213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2935" tIns="41468" rIns="82935" bIns="41468">
              <a:spAutoFit/>
            </a:bodyPr>
            <a:lstStyle>
              <a:lvl1pPr defTabSz="912813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912813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30188" defTabSz="912813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912813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912813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 sz="1633">
                  <a:latin typeface="Calibri" panose="020F0502020204030204" pitchFamily="34" charset="0"/>
                  <a:ea typeface="ＭＳ Ｐゴシック" panose="020B0600070205080204" pitchFamily="34" charset="-128"/>
                </a:rPr>
                <a:t>teste e decisão</a:t>
              </a:r>
            </a:p>
          </p:txBody>
        </p:sp>
        <p:sp>
          <p:nvSpPr>
            <p:cNvPr id="56335" name="TextBox 29"/>
            <p:cNvSpPr txBox="1">
              <a:spLocks noChangeArrowheads="1"/>
            </p:cNvSpPr>
            <p:nvPr/>
          </p:nvSpPr>
          <p:spPr bwMode="auto">
            <a:xfrm>
              <a:off x="6912430" y="3234317"/>
              <a:ext cx="1909185" cy="213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2935" tIns="41468" rIns="82935" bIns="41468">
              <a:spAutoFit/>
            </a:bodyPr>
            <a:lstStyle>
              <a:lvl1pPr defTabSz="912813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912813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30188" defTabSz="912813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912813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912813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 sz="1633">
                  <a:latin typeface="Calibri" panose="020F0502020204030204" pitchFamily="34" charset="0"/>
                  <a:ea typeface="ＭＳ Ｐゴシック" panose="020B0600070205080204" pitchFamily="34" charset="-128"/>
                </a:rPr>
                <a:t>instruções/ações</a:t>
              </a:r>
            </a:p>
          </p:txBody>
        </p:sp>
        <p:sp>
          <p:nvSpPr>
            <p:cNvPr id="56336" name="TextBox 30"/>
            <p:cNvSpPr txBox="1">
              <a:spLocks noChangeArrowheads="1"/>
            </p:cNvSpPr>
            <p:nvPr/>
          </p:nvSpPr>
          <p:spPr bwMode="auto">
            <a:xfrm>
              <a:off x="6912430" y="3908030"/>
              <a:ext cx="1909185" cy="213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2935" tIns="41468" rIns="82935" bIns="41468">
              <a:spAutoFit/>
            </a:bodyPr>
            <a:lstStyle>
              <a:lvl1pPr defTabSz="912813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912813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30188" defTabSz="912813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912813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912813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 sz="1633">
                  <a:latin typeface="Calibri" panose="020F0502020204030204" pitchFamily="34" charset="0"/>
                  <a:ea typeface="ＭＳ Ｐゴシック" panose="020B0600070205080204" pitchFamily="34" charset="-128"/>
                </a:rPr>
                <a:t>conector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8944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Imagem 26" descr="ponta_2x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45" y="-8979"/>
            <a:ext cx="7715355" cy="857231"/>
          </a:xfrm>
          <a:prstGeom prst="rect">
            <a:avLst/>
          </a:prstGeom>
        </p:spPr>
      </p:pic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140762" y="-9597"/>
            <a:ext cx="3720960" cy="771840"/>
          </a:xfrm>
        </p:spPr>
        <p:txBody>
          <a:bodyPr/>
          <a:lstStyle/>
          <a:p>
            <a:r>
              <a:rPr lang="pt-BR" altLang="pt-BR" sz="3200" b="1" dirty="0">
                <a:solidFill>
                  <a:schemeClr val="bg1"/>
                </a:solidFill>
              </a:rPr>
              <a:t>Fluxograma</a:t>
            </a:r>
          </a:p>
        </p:txBody>
      </p:sp>
      <p:grpSp>
        <p:nvGrpSpPr>
          <p:cNvPr id="55300" name="Group 20501"/>
          <p:cNvGrpSpPr>
            <a:grpSpLocks/>
          </p:cNvGrpSpPr>
          <p:nvPr/>
        </p:nvGrpSpPr>
        <p:grpSpPr bwMode="auto">
          <a:xfrm>
            <a:off x="1435681" y="1196752"/>
            <a:ext cx="5944320" cy="4655520"/>
            <a:chOff x="2022803" y="1888268"/>
            <a:chExt cx="4931467" cy="4299005"/>
          </a:xfrm>
        </p:grpSpPr>
        <p:sp>
          <p:nvSpPr>
            <p:cNvPr id="4" name="Rounded Rectangle 3"/>
            <p:cNvSpPr/>
            <p:nvPr/>
          </p:nvSpPr>
          <p:spPr>
            <a:xfrm>
              <a:off x="4271109" y="1888268"/>
              <a:ext cx="1042248" cy="336162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anchor="ctr"/>
            <a:lstStyle/>
            <a:p>
              <a:pPr algn="ctr">
                <a:defRPr/>
              </a:pPr>
              <a:r>
                <a:rPr lang="en-US" sz="1451" b="1" dirty="0" err="1"/>
                <a:t>início</a:t>
              </a:r>
              <a:endParaRPr lang="en-US" sz="1451" b="1" dirty="0"/>
            </a:p>
          </p:txBody>
        </p:sp>
        <p:grpSp>
          <p:nvGrpSpPr>
            <p:cNvPr id="55302" name="Group 20500"/>
            <p:cNvGrpSpPr>
              <a:grpSpLocks/>
            </p:cNvGrpSpPr>
            <p:nvPr/>
          </p:nvGrpSpPr>
          <p:grpSpPr bwMode="auto">
            <a:xfrm>
              <a:off x="2022803" y="2286355"/>
              <a:ext cx="4931467" cy="3900918"/>
              <a:chOff x="2022803" y="2286355"/>
              <a:chExt cx="4931467" cy="3900918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4332700" y="5851111"/>
                <a:ext cx="973314" cy="336162"/>
              </a:xfrm>
              <a:prstGeom prst="roundRect">
                <a:avLst>
                  <a:gd name="adj" fmla="val 50000"/>
                </a:avLst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7965" tIns="42452" bIns="35921" anchor="b" anchorCtr="1"/>
              <a:lstStyle/>
              <a:p>
                <a:pPr algn="ctr">
                  <a:defRPr/>
                </a:pPr>
                <a:r>
                  <a:rPr lang="en-US" sz="1451" b="1" dirty="0" err="1"/>
                  <a:t>fim</a:t>
                </a:r>
                <a:endParaRPr lang="en-US" sz="1451" b="1" dirty="0"/>
              </a:p>
            </p:txBody>
          </p:sp>
          <p:cxnSp>
            <p:nvCxnSpPr>
              <p:cNvPr id="6" name="Straight Arrow Connector 5"/>
              <p:cNvCxnSpPr/>
              <p:nvPr/>
            </p:nvCxnSpPr>
            <p:spPr>
              <a:xfrm>
                <a:off x="4806310" y="2285857"/>
                <a:ext cx="0" cy="27392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" name="Parallelogram 8"/>
              <p:cNvSpPr/>
              <p:nvPr/>
            </p:nvSpPr>
            <p:spPr>
              <a:xfrm>
                <a:off x="4532382" y="3337200"/>
                <a:ext cx="481660" cy="365342"/>
              </a:xfrm>
              <a:prstGeom prst="parallelogram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pt-BR" sz="1451" b="1" dirty="0" err="1"/>
                  <a:t>b</a:t>
                </a:r>
                <a:endParaRPr lang="pt-BR" sz="1451" b="1" dirty="0"/>
              </a:p>
            </p:txBody>
          </p:sp>
          <p:cxnSp>
            <p:nvCxnSpPr>
              <p:cNvPr id="10" name="Straight Arrow Connector 9"/>
              <p:cNvCxnSpPr/>
              <p:nvPr/>
            </p:nvCxnSpPr>
            <p:spPr>
              <a:xfrm>
                <a:off x="4806310" y="3017206"/>
                <a:ext cx="0" cy="28323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" name="Diamond 11"/>
              <p:cNvSpPr/>
              <p:nvPr/>
            </p:nvSpPr>
            <p:spPr>
              <a:xfrm>
                <a:off x="4219377" y="4107630"/>
                <a:ext cx="1173325" cy="760789"/>
              </a:xfrm>
              <a:prstGeom prst="diamond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pt-BR" sz="1451" b="1" dirty="0"/>
                  <a:t>a ≠ 0</a:t>
                </a:r>
              </a:p>
            </p:txBody>
          </p:sp>
          <p:cxnSp>
            <p:nvCxnSpPr>
              <p:cNvPr id="14" name="Straight Arrow Connector 13"/>
              <p:cNvCxnSpPr/>
              <p:nvPr/>
            </p:nvCxnSpPr>
            <p:spPr>
              <a:xfrm>
                <a:off x="4802726" y="3775150"/>
                <a:ext cx="0" cy="28323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>
                <a:stCxn id="12" idx="1"/>
              </p:cNvCxnSpPr>
              <p:nvPr/>
            </p:nvCxnSpPr>
            <p:spPr>
              <a:xfrm flipH="1" flipV="1">
                <a:off x="3371549" y="4473256"/>
                <a:ext cx="848193" cy="1462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" name="Snip Single Corner Rectangle 20"/>
              <p:cNvSpPr/>
              <p:nvPr/>
            </p:nvSpPr>
            <p:spPr>
              <a:xfrm flipH="1">
                <a:off x="6136765" y="4238383"/>
                <a:ext cx="817505" cy="471854"/>
              </a:xfrm>
              <a:prstGeom prst="snip1Rect">
                <a:avLst>
                  <a:gd name="adj" fmla="val 35937"/>
                </a:avLst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anchor="b" anchorCtr="1"/>
              <a:lstStyle/>
              <a:p>
                <a:pPr algn="ctr">
                  <a:defRPr/>
                </a:pPr>
                <a:r>
                  <a:rPr lang="pt-BR" sz="1270" b="1" dirty="0" err="1"/>
                  <a:t>x</a:t>
                </a:r>
                <a:r>
                  <a:rPr lang="pt-BR" sz="1270" b="1" dirty="0"/>
                  <a:t> não existe</a:t>
                </a:r>
              </a:p>
            </p:txBody>
          </p:sp>
          <p:cxnSp>
            <p:nvCxnSpPr>
              <p:cNvPr id="22" name="Straight Arrow Connector 21"/>
              <p:cNvCxnSpPr>
                <a:stCxn id="12" idx="3"/>
              </p:cNvCxnSpPr>
              <p:nvPr/>
            </p:nvCxnSpPr>
            <p:spPr>
              <a:xfrm>
                <a:off x="5392877" y="4487883"/>
                <a:ext cx="74426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" name="Rectangle 22"/>
              <p:cNvSpPr/>
              <p:nvPr/>
            </p:nvSpPr>
            <p:spPr>
              <a:xfrm>
                <a:off x="2022803" y="4330600"/>
                <a:ext cx="1189449" cy="375238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pt-BR" sz="1451" b="1" dirty="0" err="1"/>
                  <a:t>x</a:t>
                </a:r>
                <a:r>
                  <a:rPr lang="pt-BR" sz="1451" b="1" dirty="0"/>
                  <a:t> = (-</a:t>
                </a:r>
                <a:r>
                  <a:rPr lang="pt-BR" sz="1451" b="1" dirty="0" err="1"/>
                  <a:t>b</a:t>
                </a:r>
                <a:r>
                  <a:rPr lang="pt-BR" sz="1451" b="1" dirty="0"/>
                  <a:t>/a)</a:t>
                </a:r>
              </a:p>
            </p:txBody>
          </p:sp>
          <p:cxnSp>
            <p:nvCxnSpPr>
              <p:cNvPr id="25" name="Straight Arrow Connector 24"/>
              <p:cNvCxnSpPr/>
              <p:nvPr/>
            </p:nvCxnSpPr>
            <p:spPr>
              <a:xfrm>
                <a:off x="2641626" y="4727234"/>
                <a:ext cx="0" cy="28323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/>
              <p:nvPr/>
            </p:nvCxnSpPr>
            <p:spPr>
              <a:xfrm>
                <a:off x="3076474" y="5364172"/>
                <a:ext cx="159842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6576764" y="4727234"/>
                <a:ext cx="0" cy="65555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480" name="Straight Arrow Connector 20479"/>
              <p:cNvCxnSpPr/>
              <p:nvPr/>
            </p:nvCxnSpPr>
            <p:spPr>
              <a:xfrm flipH="1">
                <a:off x="4944888" y="5364172"/>
                <a:ext cx="164023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484" name="Oval 20483"/>
              <p:cNvSpPr/>
              <p:nvPr/>
            </p:nvSpPr>
            <p:spPr>
              <a:xfrm>
                <a:off x="4684236" y="5245294"/>
                <a:ext cx="246552" cy="238853"/>
              </a:xfrm>
              <a:prstGeom prst="ellipse">
                <a:avLst/>
              </a:prstGeom>
              <a:gradFill>
                <a:gsLst>
                  <a:gs pos="0">
                    <a:srgbClr val="D1D100"/>
                  </a:gs>
                  <a:gs pos="40000">
                    <a:srgbClr val="F0F000"/>
                  </a:gs>
                  <a:gs pos="100000">
                    <a:srgbClr val="FFFF00"/>
                  </a:gs>
                </a:gsLst>
              </a:gradFill>
              <a:ln>
                <a:solidFill>
                  <a:srgbClr val="FFFF00"/>
                </a:solidFill>
              </a:ln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 sz="1633"/>
              </a:p>
            </p:txBody>
          </p:sp>
          <p:cxnSp>
            <p:nvCxnSpPr>
              <p:cNvPr id="37" name="Straight Arrow Connector 36"/>
              <p:cNvCxnSpPr/>
              <p:nvPr/>
            </p:nvCxnSpPr>
            <p:spPr>
              <a:xfrm>
                <a:off x="4806310" y="5530388"/>
                <a:ext cx="0" cy="28323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9" name="Parallelogram 48"/>
              <p:cNvSpPr/>
              <p:nvPr/>
            </p:nvSpPr>
            <p:spPr>
              <a:xfrm>
                <a:off x="4548781" y="2600597"/>
                <a:ext cx="481660" cy="365342"/>
              </a:xfrm>
              <a:prstGeom prst="parallelogram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pt-BR" sz="1451" b="1" dirty="0"/>
                  <a:t>a</a:t>
                </a:r>
              </a:p>
            </p:txBody>
          </p:sp>
          <p:sp>
            <p:nvSpPr>
              <p:cNvPr id="51" name="Snip Single Corner Rectangle 50"/>
              <p:cNvSpPr/>
              <p:nvPr/>
            </p:nvSpPr>
            <p:spPr>
              <a:xfrm flipH="1">
                <a:off x="2174292" y="5058806"/>
                <a:ext cx="817505" cy="471854"/>
              </a:xfrm>
              <a:prstGeom prst="snip1Rect">
                <a:avLst>
                  <a:gd name="adj" fmla="val 35937"/>
                </a:avLst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97965" tIns="0" rIns="130620" bIns="0" anchorCtr="1"/>
              <a:lstStyle/>
              <a:p>
                <a:pPr algn="ctr">
                  <a:defRPr/>
                </a:pPr>
                <a:r>
                  <a:rPr lang="pt-BR" sz="1451" b="1" dirty="0" err="1"/>
                  <a:t>x</a:t>
                </a:r>
                <a:endParaRPr lang="pt-BR" sz="1451" b="1" dirty="0"/>
              </a:p>
            </p:txBody>
          </p:sp>
        </p:grpSp>
      </p:grpSp>
      <p:sp>
        <p:nvSpPr>
          <p:cNvPr id="55321" name="TextBox 4"/>
          <p:cNvSpPr txBox="1">
            <a:spLocks noChangeArrowheads="1"/>
          </p:cNvSpPr>
          <p:nvPr/>
        </p:nvSpPr>
        <p:spPr bwMode="auto">
          <a:xfrm>
            <a:off x="3464640" y="4030071"/>
            <a:ext cx="558720" cy="335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35" tIns="41468" rIns="82935" bIns="41468">
            <a:spAutoFit/>
          </a:bodyPr>
          <a:lstStyle>
            <a:lvl1pPr defTabSz="9128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128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30188" defTabSz="9128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128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128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33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Sim</a:t>
            </a:r>
          </a:p>
        </p:txBody>
      </p:sp>
      <p:sp>
        <p:nvSpPr>
          <p:cNvPr id="55322" name="TextBox 26"/>
          <p:cNvSpPr txBox="1">
            <a:spLocks noChangeArrowheads="1"/>
          </p:cNvSpPr>
          <p:nvPr/>
        </p:nvSpPr>
        <p:spPr bwMode="auto">
          <a:xfrm>
            <a:off x="5453440" y="4077072"/>
            <a:ext cx="558720" cy="335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35" tIns="41468" rIns="82935" bIns="41468">
            <a:spAutoFit/>
          </a:bodyPr>
          <a:lstStyle>
            <a:lvl1pPr defTabSz="9128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128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30188" defTabSz="9128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128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128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33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Não</a:t>
            </a:r>
          </a:p>
        </p:txBody>
      </p:sp>
    </p:spTree>
    <p:extLst>
      <p:ext uri="{BB962C8B-B14F-4D97-AF65-F5344CB8AC3E}">
        <p14:creationId xmlns:p14="http://schemas.microsoft.com/office/powerpoint/2010/main" val="171924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ponta_2x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" y="0"/>
            <a:ext cx="7715355" cy="857231"/>
          </a:xfrm>
          <a:prstGeom prst="rect">
            <a:avLst/>
          </a:prstGeom>
        </p:spPr>
      </p:pic>
      <p:sp>
        <p:nvSpPr>
          <p:cNvPr id="66564" name="Rectangle 4"/>
          <p:cNvSpPr>
            <a:spLocks noGrp="1" noChangeArrowheads="1"/>
          </p:cNvSpPr>
          <p:nvPr>
            <p:ph type="title"/>
          </p:nvPr>
        </p:nvSpPr>
        <p:spPr>
          <a:xfrm>
            <a:off x="2235844" y="-241528"/>
            <a:ext cx="4165944" cy="1294560"/>
          </a:xfrm>
          <a:noFill/>
          <a:ln/>
        </p:spPr>
        <p:txBody>
          <a:bodyPr/>
          <a:lstStyle/>
          <a:p>
            <a:pPr algn="ctr"/>
            <a:r>
              <a:rPr lang="pt-BR" altLang="pt-BR" sz="3200" dirty="0">
                <a:solidFill>
                  <a:schemeClr val="bg1"/>
                </a:solidFill>
              </a:rPr>
              <a:t>Análise </a:t>
            </a:r>
            <a:r>
              <a:rPr lang="pt-BR" altLang="pt-BR" sz="3200" dirty="0" smtClean="0">
                <a:solidFill>
                  <a:schemeClr val="bg1"/>
                </a:solidFill>
              </a:rPr>
              <a:t>Estruturada </a:t>
            </a:r>
            <a:br>
              <a:rPr lang="pt-BR" altLang="pt-BR" sz="3200" dirty="0" smtClean="0">
                <a:solidFill>
                  <a:schemeClr val="bg1"/>
                </a:solidFill>
              </a:rPr>
            </a:br>
            <a:r>
              <a:rPr lang="pt-BR" altLang="pt-BR" sz="3200" dirty="0" smtClean="0">
                <a:solidFill>
                  <a:schemeClr val="bg1"/>
                </a:solidFill>
              </a:rPr>
              <a:t>Diagrama </a:t>
            </a:r>
            <a:r>
              <a:rPr lang="pt-BR" altLang="pt-BR" sz="3200" dirty="0">
                <a:solidFill>
                  <a:schemeClr val="bg1"/>
                </a:solidFill>
              </a:rPr>
              <a:t>de contexto</a:t>
            </a:r>
          </a:p>
        </p:txBody>
      </p:sp>
      <p:pic>
        <p:nvPicPr>
          <p:cNvPr id="66565" name="Picture 20" descr="SART_RT-UML_Diagrama_Contexto_SAR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4001" y="1927080"/>
            <a:ext cx="5417280" cy="3853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436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ponta_2x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" y="0"/>
            <a:ext cx="7715355" cy="857231"/>
          </a:xfrm>
          <a:prstGeom prst="rect">
            <a:avLst/>
          </a:prstGeom>
        </p:spPr>
      </p:pic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622081" y="-97559"/>
            <a:ext cx="7542720" cy="1294560"/>
          </a:xfrm>
        </p:spPr>
        <p:txBody>
          <a:bodyPr/>
          <a:lstStyle/>
          <a:p>
            <a:r>
              <a:rPr lang="pt-BR" altLang="pt-BR" sz="3200" dirty="0" smtClean="0">
                <a:solidFill>
                  <a:schemeClr val="bg1"/>
                </a:solidFill>
              </a:rPr>
              <a:t>Análise </a:t>
            </a:r>
            <a:r>
              <a:rPr lang="pt-BR" altLang="pt-BR" sz="3200" dirty="0">
                <a:solidFill>
                  <a:schemeClr val="bg1"/>
                </a:solidFill>
              </a:rPr>
              <a:t>Estruturada</a:t>
            </a:r>
          </a:p>
        </p:txBody>
      </p:sp>
      <p:sp>
        <p:nvSpPr>
          <p:cNvPr id="60420" name="Rectangle 3"/>
          <p:cNvSpPr>
            <a:spLocks noChangeArrowheads="1"/>
          </p:cNvSpPr>
          <p:nvPr/>
        </p:nvSpPr>
        <p:spPr bwMode="auto">
          <a:xfrm>
            <a:off x="522721" y="1340768"/>
            <a:ext cx="8425440" cy="410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35" tIns="41468" rIns="82935" bIns="41468"/>
          <a:lstStyle>
            <a:lvl1pPr marL="377825" indent="-377825" defTabSz="1008063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3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819150" indent="-315913" defTabSz="1008063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260475" indent="-252413" defTabSz="1008063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763713" indent="-252413" defTabSz="1008063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268538" indent="-252413" defTabSz="1008063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725738" indent="-252413" defTabSz="1008063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3182938" indent="-252413" defTabSz="1008063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640138" indent="-252413" defTabSz="1008063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4097338" indent="-252413" defTabSz="1008063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pt-BR" altLang="pt-BR" sz="26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n-lt"/>
              </a:rPr>
              <a:t>Iniciou em 1970 com </a:t>
            </a:r>
            <a:r>
              <a:rPr lang="pt-BR" altLang="pt-BR" sz="2600" b="1" dirty="0" err="1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n-lt"/>
              </a:rPr>
              <a:t>DeMarco</a:t>
            </a:r>
            <a:r>
              <a:rPr lang="pt-BR" altLang="pt-BR" sz="26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n-lt"/>
              </a:rPr>
              <a:t> e </a:t>
            </a:r>
            <a:r>
              <a:rPr lang="pt-BR" altLang="pt-BR" sz="2600" b="1" dirty="0" err="1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n-lt"/>
              </a:rPr>
              <a:t>Yourdon</a:t>
            </a:r>
            <a:endParaRPr lang="pt-BR" altLang="pt-BR" sz="26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+mn-lt"/>
            </a:endParaRPr>
          </a:p>
          <a:p>
            <a:pPr>
              <a:lnSpc>
                <a:spcPct val="90000"/>
              </a:lnSpc>
            </a:pPr>
            <a:endParaRPr lang="pt-BR" altLang="pt-BR" sz="2177" dirty="0"/>
          </a:p>
          <a:p>
            <a:pPr>
              <a:lnSpc>
                <a:spcPct val="90000"/>
              </a:lnSpc>
            </a:pPr>
            <a:r>
              <a:rPr lang="pt-BR" altLang="pt-BR" sz="26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n-lt"/>
              </a:rPr>
              <a:t>Sistema modelado com base nas suas funcionalidades</a:t>
            </a:r>
          </a:p>
          <a:p>
            <a:pPr>
              <a:lnSpc>
                <a:spcPct val="90000"/>
              </a:lnSpc>
            </a:pPr>
            <a:endParaRPr lang="pt-BR" altLang="pt-BR" sz="26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+mn-lt"/>
            </a:endParaRPr>
          </a:p>
          <a:p>
            <a:pPr>
              <a:lnSpc>
                <a:spcPct val="90000"/>
              </a:lnSpc>
            </a:pPr>
            <a:r>
              <a:rPr lang="pt-BR" altLang="pt-BR" sz="26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n-lt"/>
              </a:rPr>
              <a:t>Conceitos de programação baseados em funções e procedimentos</a:t>
            </a:r>
          </a:p>
          <a:p>
            <a:pPr>
              <a:lnSpc>
                <a:spcPct val="90000"/>
              </a:lnSpc>
            </a:pPr>
            <a:endParaRPr lang="pt-BR" altLang="pt-BR" sz="26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+mn-lt"/>
            </a:endParaRPr>
          </a:p>
          <a:p>
            <a:pPr>
              <a:lnSpc>
                <a:spcPct val="90000"/>
              </a:lnSpc>
            </a:pPr>
            <a:r>
              <a:rPr lang="pt-BR" altLang="pt-BR" sz="26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n-lt"/>
              </a:rPr>
              <a:t>Estrutura do sistema é descrita através de Diagramas de Fluxo de Dados -DFD</a:t>
            </a:r>
          </a:p>
          <a:p>
            <a:pPr>
              <a:lnSpc>
                <a:spcPct val="90000"/>
              </a:lnSpc>
            </a:pPr>
            <a:endParaRPr lang="pt-BR" altLang="pt-BR" sz="26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+mn-lt"/>
            </a:endParaRPr>
          </a:p>
          <a:p>
            <a:pPr>
              <a:lnSpc>
                <a:spcPct val="90000"/>
              </a:lnSpc>
            </a:pPr>
            <a:r>
              <a:rPr lang="pt-BR" altLang="pt-BR" sz="26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n-lt"/>
              </a:rPr>
              <a:t>Comportamento é descrito através de Diagramas de Estado</a:t>
            </a:r>
          </a:p>
        </p:txBody>
      </p:sp>
    </p:spTree>
    <p:extLst>
      <p:ext uri="{BB962C8B-B14F-4D97-AF65-F5344CB8AC3E}">
        <p14:creationId xmlns:p14="http://schemas.microsoft.com/office/powerpoint/2010/main" val="113277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ponta_2x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" y="0"/>
            <a:ext cx="7715355" cy="857231"/>
          </a:xfrm>
          <a:prstGeom prst="rect">
            <a:avLst/>
          </a:prstGeom>
        </p:spPr>
      </p:pic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3200" dirty="0">
                <a:solidFill>
                  <a:schemeClr val="bg1"/>
                </a:solidFill>
              </a:rPr>
              <a:t>Orientação a Objetos</a:t>
            </a:r>
          </a:p>
        </p:txBody>
      </p:sp>
      <p:sp>
        <p:nvSpPr>
          <p:cNvPr id="61444" name="Rectangle 3"/>
          <p:cNvSpPr>
            <a:spLocks noChangeArrowheads="1"/>
          </p:cNvSpPr>
          <p:nvPr/>
        </p:nvSpPr>
        <p:spPr bwMode="auto">
          <a:xfrm>
            <a:off x="522721" y="1866601"/>
            <a:ext cx="8294400" cy="410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35" tIns="41468" rIns="82935" bIns="41468"/>
          <a:lstStyle>
            <a:lvl1pPr marL="377825" indent="-377825" defTabSz="1008063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3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819150" indent="-315913" defTabSz="1008063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260475" indent="-252413" defTabSz="1008063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763713" indent="-252413" defTabSz="1008063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268538" indent="-252413" defTabSz="1008063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725738" indent="-252413" defTabSz="1008063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3182938" indent="-252413" defTabSz="1008063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640138" indent="-252413" defTabSz="1008063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4097338" indent="-252413" defTabSz="1008063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pt-BR" altLang="pt-BR" sz="26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n-lt"/>
              </a:rPr>
              <a:t>Iniciou no final dos anos 80</a:t>
            </a:r>
          </a:p>
          <a:p>
            <a:r>
              <a:rPr lang="pt-BR" altLang="pt-BR" sz="26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n-lt"/>
              </a:rPr>
              <a:t>Utiliza métodos para diminuir a diferença semântica entre a realidade e o modelo</a:t>
            </a:r>
          </a:p>
          <a:p>
            <a:r>
              <a:rPr lang="pt-BR" altLang="pt-BR" sz="26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n-lt"/>
              </a:rPr>
              <a:t>Entidades compostas</a:t>
            </a:r>
          </a:p>
          <a:p>
            <a:pPr lvl="1"/>
            <a:r>
              <a:rPr lang="pt-BR" altLang="pt-BR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n-lt"/>
              </a:rPr>
              <a:t>Estrutura</a:t>
            </a:r>
          </a:p>
          <a:p>
            <a:pPr lvl="1"/>
            <a:r>
              <a:rPr lang="pt-BR" altLang="pt-BR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n-lt"/>
              </a:rPr>
              <a:t>Comportamento</a:t>
            </a:r>
          </a:p>
        </p:txBody>
      </p:sp>
    </p:spTree>
    <p:extLst>
      <p:ext uri="{BB962C8B-B14F-4D97-AF65-F5344CB8AC3E}">
        <p14:creationId xmlns:p14="http://schemas.microsoft.com/office/powerpoint/2010/main" val="3873591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ponta_2x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" y="0"/>
            <a:ext cx="7715355" cy="857231"/>
          </a:xfrm>
          <a:prstGeom prst="rect">
            <a:avLst/>
          </a:prstGeom>
        </p:spPr>
      </p:pic>
      <p:sp>
        <p:nvSpPr>
          <p:cNvPr id="62468" name="Rectangle 3"/>
          <p:cNvSpPr>
            <a:spLocks noChangeArrowheads="1"/>
          </p:cNvSpPr>
          <p:nvPr/>
        </p:nvSpPr>
        <p:spPr bwMode="auto">
          <a:xfrm>
            <a:off x="718561" y="1932841"/>
            <a:ext cx="7050240" cy="4108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35" tIns="41468" rIns="82935" bIns="41468"/>
          <a:lstStyle>
            <a:lvl1pPr marL="377825" indent="-377825" defTabSz="1008063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3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819150" indent="-315913" defTabSz="1008063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260475" indent="-252413" defTabSz="1008063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763713" indent="-252413" defTabSz="1008063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268538" indent="-252413" defTabSz="1008063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725738" indent="-252413" defTabSz="1008063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3182938" indent="-252413" defTabSz="1008063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640138" indent="-252413" defTabSz="1008063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4097338" indent="-252413" defTabSz="1008063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pt-BR" altLang="pt-BR" sz="26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n-lt"/>
              </a:rPr>
              <a:t>Mecanismos básicos</a:t>
            </a:r>
          </a:p>
          <a:p>
            <a:pPr lvl="1"/>
            <a:r>
              <a:rPr lang="pt-BR" altLang="pt-BR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n-lt"/>
              </a:rPr>
              <a:t>Objetos</a:t>
            </a:r>
          </a:p>
          <a:p>
            <a:pPr lvl="1"/>
            <a:r>
              <a:rPr lang="pt-BR" altLang="pt-BR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n-lt"/>
              </a:rPr>
              <a:t>Propriedades e Atributos</a:t>
            </a:r>
          </a:p>
          <a:p>
            <a:pPr lvl="1"/>
            <a:r>
              <a:rPr lang="pt-BR" altLang="pt-BR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n-lt"/>
              </a:rPr>
              <a:t>Mensagens e Métodos</a:t>
            </a:r>
          </a:p>
          <a:p>
            <a:pPr lvl="1"/>
            <a:r>
              <a:rPr lang="pt-BR" altLang="pt-BR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n-lt"/>
              </a:rPr>
              <a:t>Classes</a:t>
            </a:r>
          </a:p>
          <a:p>
            <a:pPr lvl="1"/>
            <a:r>
              <a:rPr lang="pt-BR" altLang="pt-BR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n-lt"/>
              </a:rPr>
              <a:t>Herança</a:t>
            </a:r>
          </a:p>
        </p:txBody>
      </p:sp>
      <p:sp>
        <p:nvSpPr>
          <p:cNvPr id="62469" name="Rectangle 5"/>
          <p:cNvSpPr>
            <a:spLocks noGrp="1" noChangeArrowheads="1"/>
          </p:cNvSpPr>
          <p:nvPr>
            <p:ph type="title"/>
          </p:nvPr>
        </p:nvSpPr>
        <p:spPr>
          <a:xfrm>
            <a:off x="142844" y="0"/>
            <a:ext cx="6301364" cy="857232"/>
          </a:xfrm>
          <a:noFill/>
          <a:ln/>
        </p:spPr>
        <p:txBody>
          <a:bodyPr/>
          <a:lstStyle/>
          <a:p>
            <a:r>
              <a:rPr lang="pt-BR" altLang="pt-BR" sz="3200" dirty="0">
                <a:solidFill>
                  <a:schemeClr val="bg1"/>
                </a:solidFill>
              </a:rPr>
              <a:t>Orientação a Objetos-Mecanismos</a:t>
            </a:r>
          </a:p>
        </p:txBody>
      </p:sp>
    </p:spTree>
    <p:extLst>
      <p:ext uri="{BB962C8B-B14F-4D97-AF65-F5344CB8AC3E}">
        <p14:creationId xmlns:p14="http://schemas.microsoft.com/office/powerpoint/2010/main" val="396663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2688</TotalTime>
  <Words>663</Words>
  <Application>Microsoft Office PowerPoint</Application>
  <PresentationFormat>Apresentação na tela (4:3)</PresentationFormat>
  <Paragraphs>179</Paragraphs>
  <Slides>22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30" baseType="lpstr">
      <vt:lpstr>ＭＳ Ｐゴシック</vt:lpstr>
      <vt:lpstr>Arial</vt:lpstr>
      <vt:lpstr>Arial Narrow</vt:lpstr>
      <vt:lpstr>Calibri</vt:lpstr>
      <vt:lpstr>Times New Roman</vt:lpstr>
      <vt:lpstr>Verdana</vt:lpstr>
      <vt:lpstr>Wingdings</vt:lpstr>
      <vt:lpstr>Tema do Office</vt:lpstr>
      <vt:lpstr>Apresentação do PowerPoint</vt:lpstr>
      <vt:lpstr>Projeto de Software - Introdução</vt:lpstr>
      <vt:lpstr>Introdução</vt:lpstr>
      <vt:lpstr>Elementos de Fluxograma</vt:lpstr>
      <vt:lpstr>Fluxograma</vt:lpstr>
      <vt:lpstr>Análise Estruturada  Diagrama de contexto</vt:lpstr>
      <vt:lpstr>Análise Estruturada</vt:lpstr>
      <vt:lpstr>Orientação a Objetos</vt:lpstr>
      <vt:lpstr>Orientação a Objetos-Mecanismos</vt:lpstr>
      <vt:lpstr>Orientação a Objetos-Mecanismos</vt:lpstr>
      <vt:lpstr>Orientação a Objetos-Mecanismos</vt:lpstr>
      <vt:lpstr>Orientação a Objetos-Mecanismos</vt:lpstr>
      <vt:lpstr>Orientação a Objetos-Mecanismos</vt:lpstr>
      <vt:lpstr>Orientação a Objetos-Mecanismos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ht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Juarez Bento da Silva</dc:creator>
  <cp:lastModifiedBy>Roderval Marcelino</cp:lastModifiedBy>
  <cp:revision>355</cp:revision>
  <dcterms:created xsi:type="dcterms:W3CDTF">2011-06-02T18:58:43Z</dcterms:created>
  <dcterms:modified xsi:type="dcterms:W3CDTF">2018-06-26T21:40:47Z</dcterms:modified>
</cp:coreProperties>
</file>