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62" r:id="rId3"/>
    <p:sldId id="364" r:id="rId4"/>
    <p:sldId id="365" r:id="rId5"/>
    <p:sldId id="366" r:id="rId6"/>
    <p:sldId id="367" r:id="rId7"/>
    <p:sldId id="368" r:id="rId8"/>
    <p:sldId id="369" r:id="rId9"/>
    <p:sldId id="370" r:id="rId10"/>
    <p:sldId id="371" r:id="rId11"/>
    <p:sldId id="372" r:id="rId12"/>
    <p:sldId id="373" r:id="rId13"/>
    <p:sldId id="374" r:id="rId14"/>
    <p:sldId id="344" r:id="rId1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3333FF"/>
    <a:srgbClr val="3366FF"/>
    <a:srgbClr val="0000CC"/>
    <a:srgbClr val="FF33CC"/>
    <a:srgbClr val="99FF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3486" autoAdjust="0"/>
  </p:normalViewPr>
  <p:slideViewPr>
    <p:cSldViewPr>
      <p:cViewPr varScale="1">
        <p:scale>
          <a:sx n="65" d="100"/>
          <a:sy n="65" d="100"/>
        </p:scale>
        <p:origin x="166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736F8C-9231-42EF-B335-94DE5C20E902}" type="datetimeFigureOut">
              <a:rPr lang="pt-BR" smtClean="0"/>
              <a:pPr/>
              <a:t>26/06/2018</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9E45C8-8FA0-4A6F-B5BB-4C475DEF2CFF}" type="slidenum">
              <a:rPr lang="pt-BR" smtClean="0"/>
              <a:pPr/>
              <a:t>‹nº›</a:t>
            </a:fld>
            <a:endParaRPr lang="pt-BR"/>
          </a:p>
        </p:txBody>
      </p:sp>
    </p:spTree>
    <p:extLst>
      <p:ext uri="{BB962C8B-B14F-4D97-AF65-F5344CB8AC3E}">
        <p14:creationId xmlns:p14="http://schemas.microsoft.com/office/powerpoint/2010/main" val="145309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fontScale="92500" lnSpcReduction="20000"/>
          </a:bodyPr>
          <a:lstStyle/>
          <a:p>
            <a:pPr>
              <a:lnSpc>
                <a:spcPct val="80000"/>
              </a:lnSpc>
            </a:pPr>
            <a:r>
              <a:rPr lang="pt-BR" altLang="pt-BR" sz="1200" dirty="0" smtClean="0"/>
              <a:t>Para o desenvolvimento de um sistema embarcado precisamos de alguns componentes básicos, o microprocessador ou microcontrolador, sistemas de memória, no mínimo a memória de programa(ROM) e de dados(RAM), em </a:t>
            </a:r>
            <a:r>
              <a:rPr lang="pt-BR" altLang="pt-BR" sz="1200" dirty="0" err="1" smtClean="0"/>
              <a:t>microcontroladores</a:t>
            </a:r>
            <a:r>
              <a:rPr lang="pt-BR" altLang="pt-BR" sz="1200" dirty="0" smtClean="0"/>
              <a:t> normalmente elas se encontram no interior do chip. Além disto, precisamos definir os periféricos de entrada e saída do sistema embarcado, periféricos de entradas podem ser teclados, sensores, botões, </a:t>
            </a:r>
            <a:r>
              <a:rPr lang="pt-BR" altLang="pt-BR" sz="1200" dirty="0" err="1" smtClean="0"/>
              <a:t>etc</a:t>
            </a:r>
            <a:r>
              <a:rPr lang="pt-BR" altLang="pt-BR" sz="1200" dirty="0" smtClean="0"/>
              <a:t>, periféricos de saídas podem ser </a:t>
            </a:r>
            <a:r>
              <a:rPr lang="pt-BR" altLang="pt-BR" sz="1200" dirty="0" err="1" smtClean="0"/>
              <a:t>led´s</a:t>
            </a:r>
            <a:r>
              <a:rPr lang="pt-BR" altLang="pt-BR" sz="1200" dirty="0" smtClean="0"/>
              <a:t>, display de LCD, motores, etc. Para finalizar tudo deve ser controlado por um software escrito em </a:t>
            </a:r>
            <a:r>
              <a:rPr lang="pt-BR" altLang="pt-BR" sz="1200" dirty="0" err="1" smtClean="0"/>
              <a:t>assembly</a:t>
            </a:r>
            <a:r>
              <a:rPr lang="pt-BR" altLang="pt-BR" sz="1200" dirty="0" smtClean="0"/>
              <a:t> ou linguagem C ou até mesmo em linguagem específica do chip.</a:t>
            </a:r>
          </a:p>
          <a:p>
            <a:pPr>
              <a:lnSpc>
                <a:spcPct val="80000"/>
              </a:lnSpc>
            </a:pPr>
            <a:endParaRPr lang="pt-BR" altLang="pt-BR" sz="1200" dirty="0" smtClean="0"/>
          </a:p>
          <a:p>
            <a:pPr>
              <a:lnSpc>
                <a:spcPct val="80000"/>
              </a:lnSpc>
            </a:pPr>
            <a:r>
              <a:rPr lang="pt-BR" altLang="pt-BR" sz="1200" dirty="0" smtClean="0"/>
              <a:t>Não basta ter apenas um bom projeto, ou uma boa ideia, para se tornar comercial é preciso mais que isto. Um projeto de sistema embarcado comercialmente viável preciso ser pensando desde a concepção, nunca esquecendo dos custos envolvidos. A escolha por um chip de determinada família, ou um modelo de uma determinada família, por exemplo, pode ser determinante para o preço final de custo. Não adianta ter uma carreta para transporta um cacho de bananas, ou seja, o processador, memórias, periféricos, </a:t>
            </a:r>
            <a:r>
              <a:rPr lang="pt-BR" altLang="pt-BR" sz="1200" dirty="0" err="1" smtClean="0"/>
              <a:t>etc</a:t>
            </a:r>
            <a:r>
              <a:rPr lang="pt-BR" altLang="pt-BR" sz="1200" dirty="0" smtClean="0"/>
              <a:t> precisam ser dimensionados conforme a estrita necessidade, sem exageros de capacidade de processamento, por exemplo, ou números de pinos, etc.  Outro item que muitos não levam em consideração é o custo da placa e gabinete do sistema embarcado. Um caixa plástica para ser fabricada exclusivamente para seu projeto pode custar muito caro e inviabilizar o projeto. As fábricas de dispositivos plásticos precisam fabricar uma matriz específica para seu projeto, esta matriz é usada nas máquinas injetoras, o custo da matriz é alto, se o seu projeto não tiver uma grande quantidade de peças a ser vendida não será viável a fabricação deste gabinete. Uma solução econômica utilizada em projeto mais simples, é comprar gabinetes ou caixas plásticas padrão, existem empresas especializadas neste tipo de produto como a empresa Patola, www.patola.com.br.</a:t>
            </a:r>
          </a:p>
          <a:p>
            <a:pPr>
              <a:lnSpc>
                <a:spcPct val="80000"/>
              </a:lnSpc>
            </a:pPr>
            <a:r>
              <a:rPr lang="pt-BR" altLang="pt-BR" sz="1200" dirty="0" smtClean="0"/>
              <a:t>O software para muitos pode não representar custo, mas muitos custos estão envolvidos com o software, desde as horas do programador(s), analistas, </a:t>
            </a:r>
            <a:r>
              <a:rPr lang="pt-BR" altLang="pt-BR" sz="1200" dirty="0" err="1" smtClean="0"/>
              <a:t>etc</a:t>
            </a:r>
            <a:r>
              <a:rPr lang="pt-BR" altLang="pt-BR" sz="1200" dirty="0" smtClean="0"/>
              <a:t> até o custo do compilador em </a:t>
            </a:r>
            <a:r>
              <a:rPr lang="pt-BR" altLang="pt-BR" sz="1200" dirty="0" err="1" smtClean="0"/>
              <a:t>sí</a:t>
            </a:r>
            <a:r>
              <a:rPr lang="pt-BR" altLang="pt-BR" sz="1200" dirty="0" smtClean="0"/>
              <a:t>. Um bom software, em termos de custo, precisa usar pouca memória de programa e ser bem comentado, isto facilitará a manutenção do programa, o uso de </a:t>
            </a:r>
            <a:r>
              <a:rPr lang="pt-BR" altLang="pt-BR" sz="1200" dirty="0" err="1" smtClean="0"/>
              <a:t>subrotinas</a:t>
            </a:r>
            <a:r>
              <a:rPr lang="pt-BR" altLang="pt-BR" sz="1200" dirty="0" smtClean="0"/>
              <a:t> com passagem de parâmetros também torna o programa mais enxuto, evitando a criação de variáveis globais que ocupam espaço de memória durante todo o tempo de execução do programa. Quanto menor for a quantidade de memória RAM e ROM necessária para o seu programa, mais simples será o chip escolhido e mais econômico será o projeto.</a:t>
            </a:r>
          </a:p>
          <a:p>
            <a:pPr>
              <a:lnSpc>
                <a:spcPct val="80000"/>
              </a:lnSpc>
            </a:pPr>
            <a:r>
              <a:rPr lang="pt-BR" altLang="pt-BR" sz="1200" dirty="0" smtClean="0"/>
              <a:t>De nada adiante ter o melhor projeto tecnicamente se não possuir uma boa estratégia de marketing, muitos vezes é mais interessante procurar parcerias que já possuem uma estrutura de vendas para facilitar a distribuição do seu projeto. Geralmente projetistas de sistemas embarcados não tem facilidade com vendas, negociações, contas a pagar e receber, fluxo de caixa, e essas coisas que além de especializadas irão tomar muito seu tempo. Para um projeto ter sucesso faça parceria ou monte uma bela estrutura empresarial com um bom plano de negócios, as equipes do SEBRAE podem ajudar.</a:t>
            </a:r>
          </a:p>
          <a:p>
            <a:endParaRPr lang="pt-BR" dirty="0"/>
          </a:p>
        </p:txBody>
      </p:sp>
      <p:sp>
        <p:nvSpPr>
          <p:cNvPr id="4" name="Espaço Reservado para Número de Slide 3"/>
          <p:cNvSpPr>
            <a:spLocks noGrp="1"/>
          </p:cNvSpPr>
          <p:nvPr>
            <p:ph type="sldNum" sz="quarter" idx="10"/>
          </p:nvPr>
        </p:nvSpPr>
        <p:spPr/>
        <p:txBody>
          <a:bodyPr/>
          <a:lstStyle/>
          <a:p>
            <a:fld id="{729E45C8-8FA0-4A6F-B5BB-4C475DEF2CFF}" type="slidenum">
              <a:rPr lang="pt-BR" smtClean="0"/>
              <a:pPr/>
              <a:t>2</a:t>
            </a:fld>
            <a:endParaRPr lang="pt-BR"/>
          </a:p>
        </p:txBody>
      </p:sp>
    </p:spTree>
    <p:extLst>
      <p:ext uri="{BB962C8B-B14F-4D97-AF65-F5344CB8AC3E}">
        <p14:creationId xmlns:p14="http://schemas.microsoft.com/office/powerpoint/2010/main" val="4067265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BE170-AFFB-4C02-B84F-72D843A95174}" type="slidenum">
              <a:rPr lang="pt-BR" altLang="pt-BR"/>
              <a:pPr/>
              <a:t>12</a:t>
            </a:fld>
            <a:endParaRPr lang="pt-BR" altLang="pt-BR"/>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normAutofit fontScale="77500" lnSpcReduction="20000"/>
          </a:bodyPr>
          <a:lstStyle/>
          <a:p>
            <a:endParaRPr lang="pt-BR" altLang="pt-BR"/>
          </a:p>
          <a:p>
            <a:r>
              <a:rPr lang="pt-BR" altLang="pt-BR"/>
              <a:t>2. Seleção do processador:</a:t>
            </a:r>
          </a:p>
          <a:p>
            <a:r>
              <a:rPr lang="pt-BR" altLang="pt-BR"/>
              <a:t>A seleção do processador ou do fabricante pode variar muito hoje em dia. Normalmente no início do projeto não sabemos com exatidão qual o tamanho e quantidade de memória será necessário, logo a escolha do processador fica muito mais por questões de hardware(número de I/O´s, periféricos internos, etc). O que tem se tornado mais comum é escolher um fabricante e depois conforme o sistema demandar opta-se por um membro ou outro da família.</a:t>
            </a:r>
          </a:p>
          <a:p>
            <a:endParaRPr lang="pt-BR" altLang="pt-BR"/>
          </a:p>
          <a:p>
            <a:r>
              <a:rPr lang="pt-BR" altLang="pt-BR"/>
              <a:t>Primeiro é necessário perguntar se existe algum CI pronto que realiza a função desejada ou o sistema é tão mínimo que apenas com circuitos digitais se resolve. Hoje cada vez mais é compensador utilizar microcontroladores, pois seu preço está tão baixo que muitas vezes fica mais barato que alguns CI´s da eletrônica digital, para se ter uma ideia, temos modelos de microcontroladores que custam menos de U$ 1,00.</a:t>
            </a:r>
          </a:p>
          <a:p>
            <a:endParaRPr lang="pt-BR" altLang="pt-BR"/>
          </a:p>
          <a:p>
            <a:r>
              <a:rPr lang="pt-BR" altLang="pt-BR"/>
              <a:t>O sistema necessita de I/O com usuário? A grande maioria dos sistema necessita de uma comunicação com o usuário, seja através de led´s, display LCD, ou outros sistemas, desta forma a utilização de microprocessador é necessária.</a:t>
            </a:r>
          </a:p>
          <a:p>
            <a:endParaRPr lang="pt-BR" altLang="pt-BR"/>
          </a:p>
          <a:p>
            <a:r>
              <a:rPr lang="pt-BR" altLang="pt-BR"/>
              <a:t>As redes de comunicações estão invadindo os equipamentos, hoje temos redes de chips dentro de automóveis, por exemplo, cada vez mais os chips estão trocando dados, logo se um sistema necessita trocar dados com outro equipamento, computador, um microprocessador é necessários, seja esta comunicação com fio ou sem fio.</a:t>
            </a:r>
          </a:p>
          <a:p>
            <a:endParaRPr lang="pt-BR" altLang="pt-BR"/>
          </a:p>
          <a:p>
            <a:r>
              <a:rPr lang="pt-BR" altLang="pt-BR"/>
              <a:t>Quanto temos um lógica um pouco mais complexa ou a dependência de diversas variáveis de entrada e condicionamentos do usuário, a implementação via microprocessador, sem dúvida é mais vantajosa.</a:t>
            </a:r>
          </a:p>
          <a:p>
            <a:endParaRPr lang="pt-BR" altLang="pt-BR"/>
          </a:p>
          <a:p>
            <a:r>
              <a:rPr lang="pt-BR" altLang="pt-BR"/>
              <a:t>Vale salientar que a utilização do sistema embarcado depende da aplicação, a grande vantagem será quando tem-se a necessidade de produção em grandes quantidade e com preço reduzido, por exemplo, equipamentos da chamada linha branca(máquinas de lavar roupa, liquidificador, batedeira, etc). Em aplicações industriais, onde o ambiente é mais crítico, ruidoso e com muitas interferência eletromagnéticas, pode ser mais interessante utilizar um CLP (controlador lógico programável) que já possui as proteções necessárias para o chão de fábrica, além disto, na indústria na maioria das vezes não temos a necessidade da grandes quantidades de sistemas do mesmo tipo, geralmente tem-se poucas máquinas e com alto valor agregado que justifica a utilização de um sistema mais caro com mais estrutura de hardware e software para suportar o ambiente mais agressivo. </a:t>
            </a:r>
          </a:p>
          <a:p>
            <a:endParaRPr lang="pt-BR" altLang="pt-BR"/>
          </a:p>
        </p:txBody>
      </p:sp>
    </p:spTree>
    <p:extLst>
      <p:ext uri="{BB962C8B-B14F-4D97-AF65-F5344CB8AC3E}">
        <p14:creationId xmlns:p14="http://schemas.microsoft.com/office/powerpoint/2010/main" val="202674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8B38A-0D17-4189-B03C-F9A16CFE0877}" type="slidenum">
              <a:rPr lang="pt-BR" altLang="pt-BR"/>
              <a:pPr/>
              <a:t>13</a:t>
            </a:fld>
            <a:endParaRPr lang="pt-BR" altLang="pt-B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r>
              <a:rPr lang="pt-BR" altLang="pt-BR"/>
              <a:t>Seleção da plataforma de desenvolvimento:</a:t>
            </a:r>
          </a:p>
          <a:p>
            <a:r>
              <a:rPr lang="pt-BR" altLang="pt-BR"/>
              <a:t>O que está se tornando padrão em termos de plataforma de desenvolvimento é o chamado IDE (Integrated Development Environment), ou ambiente integrado de desenvolvimento. Este ambiente integra editor de texto, compilador, ferramenta de debugação e muitas vezes simulador num único software. As ferramentas de simulação e debugação facilitam muito a vida de um desenvolvedor, acelerando o projeto. Existem diversos modelos de IDE´s para cada família de chip, ficando a cargo do desenvolvedor escolher aquela que melhor agrada.</a:t>
            </a:r>
          </a:p>
          <a:p>
            <a:r>
              <a:rPr lang="pt-BR" altLang="pt-BR"/>
              <a:t>Existe também um software chamado PROTEUS, único no mundo até momento, que realiza a simulação do hardware e software de um projeto simultaneamente, não atende todas as famílias, e nem todos os componentes eletrônicos, mas já possui muitos modelos que auxiliam muito a vida dos projetistas.</a:t>
            </a:r>
          </a:p>
          <a:p>
            <a:endParaRPr lang="pt-BR" altLang="pt-BR"/>
          </a:p>
          <a:p>
            <a:r>
              <a:rPr lang="pt-BR" altLang="pt-BR"/>
              <a:t>O desenvolvimento através de kits também tem se tornado muito comum, pois para absorção de uma nova tecnologia torna-se muito mais conveniente e rápido a compra destes kits que muitas vezes são fabricados pelo próprio desenvolvedor da nova tecnologia.</a:t>
            </a:r>
          </a:p>
        </p:txBody>
      </p:sp>
    </p:spTree>
    <p:extLst>
      <p:ext uri="{BB962C8B-B14F-4D97-AF65-F5344CB8AC3E}">
        <p14:creationId xmlns:p14="http://schemas.microsoft.com/office/powerpoint/2010/main" val="160714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9CA07-3B0A-46DC-9BAB-6825D0C0FD02}" type="slidenum">
              <a:rPr lang="pt-BR" altLang="pt-BR"/>
              <a:pPr/>
              <a:t>3</a:t>
            </a:fld>
            <a:endParaRPr lang="pt-BR" altLang="pt-B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pPr>
              <a:lnSpc>
                <a:spcPct val="80000"/>
              </a:lnSpc>
            </a:pPr>
            <a:r>
              <a:rPr lang="pt-BR" altLang="pt-BR" sz="800"/>
              <a:t>Assim como o desenvolvimento de um software computacional o software de sistema embarcado apresenta as mesmas etapas, as etapas podem ser vistas na figura do slide e podem seguir a seqüência mostrada ou não, é comum acontecer etapas paralelas ou retornos caso um erro seja encontrado, como no modelo espiral de engenharia de software.</a:t>
            </a:r>
          </a:p>
          <a:p>
            <a:pPr>
              <a:lnSpc>
                <a:spcPct val="80000"/>
              </a:lnSpc>
            </a:pPr>
            <a:r>
              <a:rPr lang="pt-BR" altLang="pt-BR" sz="800" b="1"/>
              <a:t>Especificação dos requisitos:</a:t>
            </a:r>
          </a:p>
          <a:p>
            <a:pPr>
              <a:lnSpc>
                <a:spcPct val="80000"/>
              </a:lnSpc>
            </a:pPr>
            <a:r>
              <a:rPr lang="pt-BR" altLang="pt-BR" sz="800"/>
              <a:t>Definir os limites de um projeto é fundamental, muitas vezes os projetistas ficam imaginando revolucionar um projeto com mil ideias, mas na verdade espera-se apenas a solução de um problema simples, por isso, a especificação dos requisitos é papel fundamental em um projeto de sistema embarcado. Definir as variáveis de entrada e saída, qual tecnologia de sistemas embarcados utilizar, microcontrolador, DSP, lógica programável, sistema precisa ser de tempo real? colocará vidas em jogo? ou grandes perdas comerciais? Precisa ter interface visual agradável? precisará de proteção contra ruídos, interferências eletromagnéticas, embalagem especial, etc?</a:t>
            </a:r>
          </a:p>
          <a:p>
            <a:pPr>
              <a:lnSpc>
                <a:spcPct val="80000"/>
              </a:lnSpc>
            </a:pPr>
            <a:r>
              <a:rPr lang="pt-BR" altLang="pt-BR" sz="800"/>
              <a:t>Desenvolver a lógica de funcionamento do software também é muito importante. Muito usado em sistemas embarcados os fluxogramas representam a primeira tentativa de modelar um sistema computacional para sistemas embarcados. Em muitos casos ele atende a necessidade, sistema simples com poucas entradas e saídas. Porém quando trata-se de sistemas mais complexos, de tempo real, paralelismo, muitas variáveis de entrada e saída e lógica complexa, seria impossível implementar com fluxogramas. A evolução dos sistemas embarcados está dificultado a modelagem dos sistemas, cada vez mais as modelagens semelhantes as de computadores vem auxiliando os projetos de software, muitos projetistas já utilizam UML (Unified Modeling Language) para sistemas embarcados.A UML não diz para você o que fazer primeiro e em seguida ou como projetar seu sistema, mas ela lhe auxilia a visualizar seu desenho e a comunicação entre objetos.</a:t>
            </a:r>
          </a:p>
          <a:p>
            <a:pPr>
              <a:lnSpc>
                <a:spcPct val="80000"/>
              </a:lnSpc>
            </a:pPr>
            <a:endParaRPr lang="pt-BR" altLang="pt-BR" sz="800"/>
          </a:p>
          <a:p>
            <a:pPr>
              <a:lnSpc>
                <a:spcPct val="80000"/>
              </a:lnSpc>
            </a:pPr>
            <a:r>
              <a:rPr lang="pt-BR" altLang="pt-BR" sz="800" b="1"/>
              <a:t>Decomposição em módulos:</a:t>
            </a:r>
          </a:p>
          <a:p>
            <a:pPr>
              <a:lnSpc>
                <a:spcPct val="80000"/>
              </a:lnSpc>
            </a:pPr>
            <a:r>
              <a:rPr lang="pt-BR" altLang="pt-BR" sz="800"/>
              <a:t>Dividir um problema em partes e ir resolvendo aos poucos é uma técnica antiga e muito utilizada. Usar bibliotecas específicas ou mesmo criá-las pode trazer boas vantagens, principalmente de manutenção e reusabilidade. Muito usada em software, as subrotinas resolvem o problema da decomposição em módulos. Em termos de hardware também existe a tendência de cada vez mais dividirmos os recursos em módulos, um microcontrolador dedicado ao teclado, um processador principal, um microcontrolador para o display, etc.</a:t>
            </a:r>
          </a:p>
          <a:p>
            <a:pPr>
              <a:lnSpc>
                <a:spcPct val="80000"/>
              </a:lnSpc>
            </a:pPr>
            <a:endParaRPr lang="pt-BR" altLang="pt-BR" sz="800"/>
          </a:p>
          <a:p>
            <a:pPr>
              <a:lnSpc>
                <a:spcPct val="80000"/>
              </a:lnSpc>
            </a:pPr>
            <a:r>
              <a:rPr lang="pt-BR" altLang="pt-BR" sz="800" b="1"/>
              <a:t>Implementação:</a:t>
            </a:r>
          </a:p>
          <a:p>
            <a:pPr>
              <a:lnSpc>
                <a:spcPct val="80000"/>
              </a:lnSpc>
            </a:pPr>
            <a:r>
              <a:rPr lang="pt-BR" altLang="pt-BR" sz="800"/>
              <a:t>Implementar um software é realmente a parte de transpiração, deve ser feita baseada nas especificações dos requisitos e na modelagem elaborada previamente, não é a parte mais importante de um projeto, a modelagem é a parte mais importante. Escolher um compilador com bom suporte, que produza um código enxuto e que possua boas bibliotecas é fundamental nesta etapa. A preocupação em programar de maneira clara e o objetiva, com comentários também é muito importante.</a:t>
            </a:r>
          </a:p>
          <a:p>
            <a:pPr>
              <a:lnSpc>
                <a:spcPct val="80000"/>
              </a:lnSpc>
            </a:pPr>
            <a:endParaRPr lang="pt-BR" altLang="pt-BR" sz="800"/>
          </a:p>
          <a:p>
            <a:pPr>
              <a:lnSpc>
                <a:spcPct val="80000"/>
              </a:lnSpc>
            </a:pPr>
            <a:r>
              <a:rPr lang="pt-BR" altLang="pt-BR" sz="800" b="1"/>
              <a:t>Testes:</a:t>
            </a:r>
          </a:p>
          <a:p>
            <a:pPr>
              <a:lnSpc>
                <a:spcPct val="80000"/>
              </a:lnSpc>
            </a:pPr>
            <a:r>
              <a:rPr lang="pt-BR" altLang="pt-BR" sz="800"/>
              <a:t>A etapa de testes pode ser feita a cada etapa ou módulo criado. Os tipos de testes dependem do sistema que será criado, um sistema de tempo real precisa testar as questões de escalabilidade, prioridades, por exemplo, sistemas com tolerância a falhas precisam ser testados nestes pontos críticos. Outro ponto importante são os testes de segurança que alguns sistemas necessitam, segurança contra interferências, ruídos, vibrações mecânicas, altas ou baixas temperaturas, até mesmo contra hackers em alguns casos de sistemas que permitem o acesso via internet.</a:t>
            </a:r>
          </a:p>
        </p:txBody>
      </p:sp>
    </p:spTree>
    <p:extLst>
      <p:ext uri="{BB962C8B-B14F-4D97-AF65-F5344CB8AC3E}">
        <p14:creationId xmlns:p14="http://schemas.microsoft.com/office/powerpoint/2010/main" val="92258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747D34-E8EB-4E6C-9C95-D1A4D67B3E6A}" type="slidenum">
              <a:rPr lang="pt-BR" altLang="pt-BR"/>
              <a:pPr/>
              <a:t>5</a:t>
            </a:fld>
            <a:endParaRPr lang="pt-BR" altLang="pt-B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pt-BR" altLang="pt-BR"/>
              <a:t>Usando as tensões de alimentações baixas, evita-se o aquecimento dos chips e automaticamente o consumo de energia. A redução do consumo de energia está ligado diretamente a manutenção da carga de baterias, para os sistema a bateria é claro, porém o mais importante de tudo, é que estivermos reduzindo o consumo de um sistema embarcado, estaremos colaborando com a preservação do meio ambiente, pois menos usinas de energia serão criadas e mais preservação ambiental teremos.</a:t>
            </a:r>
          </a:p>
          <a:p>
            <a:endParaRPr lang="pt-BR" altLang="pt-BR"/>
          </a:p>
          <a:p>
            <a:r>
              <a:rPr lang="pt-BR" altLang="pt-BR"/>
              <a:t>Outra forma de reduzir  consumo de energia elétrica é otimizar as ligações elétricas dos pinos de I/O. Normalmente temos duas opções, configurar o pino de I/O de uma saída em um circuito para drenar corrente(</a:t>
            </a:r>
            <a:r>
              <a:rPr lang="pt-BR" altLang="pt-BR" i="1"/>
              <a:t>Drain</a:t>
            </a:r>
            <a:r>
              <a:rPr lang="pt-BR" altLang="pt-BR"/>
              <a:t>) ou para fornecer(</a:t>
            </a:r>
            <a:r>
              <a:rPr lang="pt-BR" altLang="pt-BR" i="1"/>
              <a:t>source</a:t>
            </a:r>
            <a:r>
              <a:rPr lang="pt-BR" altLang="pt-BR"/>
              <a:t>). (clicar em dreno)</a:t>
            </a:r>
          </a:p>
        </p:txBody>
      </p:sp>
    </p:spTree>
    <p:extLst>
      <p:ext uri="{BB962C8B-B14F-4D97-AF65-F5344CB8AC3E}">
        <p14:creationId xmlns:p14="http://schemas.microsoft.com/office/powerpoint/2010/main" val="1910633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C97A80-76F2-457E-A281-59FFD7D5E83D}" type="slidenum">
              <a:rPr lang="pt-BR" altLang="pt-BR"/>
              <a:pPr/>
              <a:t>6</a:t>
            </a:fld>
            <a:endParaRPr lang="pt-BR" altLang="pt-B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pt-BR" altLang="pt-BR"/>
              <a:t>No circuito dreno temos o acionamento da carga com nível lógico 0, ou seja, lógica invertida. Temos no exemplo o led com alimentação positiva fixa, quando colocamos nível lógico 0 no pino do chip a corrente vai fluir do positivo da fonte para o chip e o led acenderá. Desta forma, o chip estará absorvendo corrente. Para muitas famílias de microcontroladores absorver corrente é muito mais fácil e logo pode-se absorver um valor maior quedrenar. Por isto este método é muito utilizado pela maioria dos projetistas de sistemas embarcados. Principalmente porque o primeiro microcontrolador, o 8051, muito utilizado até os dias de hoje, possuía uma capacidade de dreno 10x maior que de fornecimento.</a:t>
            </a:r>
          </a:p>
        </p:txBody>
      </p:sp>
    </p:spTree>
    <p:extLst>
      <p:ext uri="{BB962C8B-B14F-4D97-AF65-F5344CB8AC3E}">
        <p14:creationId xmlns:p14="http://schemas.microsoft.com/office/powerpoint/2010/main" val="2086885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2A32E6-F895-4408-BC89-9B06DB4408CA}" type="slidenum">
              <a:rPr lang="pt-BR" altLang="pt-BR"/>
              <a:pPr/>
              <a:t>7</a:t>
            </a:fld>
            <a:endParaRPr lang="pt-BR" altLang="pt-B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pt-BR" altLang="pt-BR"/>
              <a:t>Para a figura mostrada no slide, temos a corrente de fonte, neste tipo de configuração o led aciona quando colocamos no pino o nível lógico 1 (Vcc para lógica TTL). Desta forma, a corrente é fornecida pelo chip e drenada pela fonte de alimentação. Isto geralmente exige mais do chip e para muitas família de microcontroladores isto é um ponto limitado a um valor de corrente baixo.</a:t>
            </a:r>
          </a:p>
          <a:p>
            <a:endParaRPr lang="pt-BR" altLang="pt-BR"/>
          </a:p>
          <a:p>
            <a:r>
              <a:rPr lang="pt-BR" altLang="pt-BR"/>
              <a:t>Outro solução interessante para aumentar a eficiência de projeto de sistemas embarcados é desligar dispositivos de saída quando não houver uso ou necessidade. Pode pensar que é apenas um led, mas quando o equipamento é vendido aos milhares pelo mundo afora, pode-se ter uma soma significante de consumo de energia. Sempre que possível deve-se desligar led´s, displays, câmeras e outros dispositivos que não precisam estar acionados em determinados momentos.</a:t>
            </a:r>
          </a:p>
          <a:p>
            <a:endParaRPr lang="pt-BR" altLang="pt-BR"/>
          </a:p>
          <a:p>
            <a:r>
              <a:rPr lang="pt-BR" altLang="pt-BR"/>
              <a:t>Ter componentes com boa disponibilidade é também algo importante, pois um hardware eficiente é também aquele que apresenta facilidade de manutenção.</a:t>
            </a:r>
          </a:p>
          <a:p>
            <a:endParaRPr lang="pt-BR" altLang="pt-BR"/>
          </a:p>
          <a:p>
            <a:endParaRPr lang="pt-BR" altLang="pt-BR"/>
          </a:p>
          <a:p>
            <a:endParaRPr lang="pt-BR" altLang="pt-BR"/>
          </a:p>
        </p:txBody>
      </p:sp>
    </p:spTree>
    <p:extLst>
      <p:ext uri="{BB962C8B-B14F-4D97-AF65-F5344CB8AC3E}">
        <p14:creationId xmlns:p14="http://schemas.microsoft.com/office/powerpoint/2010/main" val="2263935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C0F497-3246-4291-8361-96B339472A1E}" type="slidenum">
              <a:rPr lang="pt-BR" altLang="pt-BR"/>
              <a:pPr/>
              <a:t>8</a:t>
            </a:fld>
            <a:endParaRPr lang="pt-BR" altLang="pt-B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normAutofit lnSpcReduction="10000"/>
          </a:bodyPr>
          <a:lstStyle/>
          <a:p>
            <a:pPr>
              <a:lnSpc>
                <a:spcPct val="90000"/>
              </a:lnSpc>
            </a:pPr>
            <a:r>
              <a:rPr lang="pt-BR" altLang="pt-BR"/>
              <a:t>Para termo um software eficiente muitas requisitos são necessários. Para termos um sistema embarcado eficiente ou mesmo um sistema computacional, sempre, o mais importante é a modelagem do sistema, com a análise dos requisitos, muitos pensam que a programação é a parte mais importante, ainda temos empresas que pensam desta forma, isto é um erro grave. Para termos um software eficiente temos que levar em consideração alguns aspectos como:</a:t>
            </a:r>
          </a:p>
          <a:p>
            <a:pPr>
              <a:lnSpc>
                <a:spcPct val="90000"/>
              </a:lnSpc>
            </a:pPr>
            <a:r>
              <a:rPr lang="pt-BR" altLang="pt-BR"/>
              <a:t>Legibilidade</a:t>
            </a:r>
          </a:p>
          <a:p>
            <a:pPr>
              <a:lnSpc>
                <a:spcPct val="90000"/>
              </a:lnSpc>
            </a:pPr>
            <a:r>
              <a:rPr lang="pt-BR" altLang="pt-BR"/>
              <a:t>Modularidade</a:t>
            </a:r>
          </a:p>
          <a:p>
            <a:pPr>
              <a:lnSpc>
                <a:spcPct val="90000"/>
              </a:lnSpc>
            </a:pPr>
            <a:r>
              <a:rPr lang="pt-BR" altLang="pt-BR"/>
              <a:t>Precisão nas definições das variáveis</a:t>
            </a:r>
          </a:p>
          <a:p>
            <a:pPr>
              <a:lnSpc>
                <a:spcPct val="90000"/>
              </a:lnSpc>
            </a:pPr>
            <a:r>
              <a:rPr lang="pt-BR" altLang="pt-BR"/>
              <a:t>Código compacto e rápido</a:t>
            </a:r>
          </a:p>
          <a:p>
            <a:pPr>
              <a:lnSpc>
                <a:spcPct val="90000"/>
              </a:lnSpc>
            </a:pPr>
            <a:r>
              <a:rPr lang="pt-BR" altLang="pt-BR"/>
              <a:t>Tabelas x código</a:t>
            </a:r>
          </a:p>
          <a:p>
            <a:pPr>
              <a:lnSpc>
                <a:spcPct val="90000"/>
              </a:lnSpc>
            </a:pPr>
            <a:r>
              <a:rPr lang="pt-BR" altLang="pt-BR"/>
              <a:t>Multitarefas</a:t>
            </a:r>
          </a:p>
          <a:p>
            <a:pPr>
              <a:lnSpc>
                <a:spcPct val="90000"/>
              </a:lnSpc>
            </a:pPr>
            <a:r>
              <a:rPr lang="pt-BR" altLang="pt-BR"/>
              <a:t>Compilador.</a:t>
            </a:r>
          </a:p>
          <a:p>
            <a:pPr>
              <a:lnSpc>
                <a:spcPct val="90000"/>
              </a:lnSpc>
            </a:pPr>
            <a:endParaRPr lang="pt-BR" altLang="pt-BR"/>
          </a:p>
          <a:p>
            <a:pPr>
              <a:lnSpc>
                <a:spcPct val="90000"/>
              </a:lnSpc>
            </a:pPr>
            <a:r>
              <a:rPr lang="pt-BR" altLang="pt-BR" b="1"/>
              <a:t>Legibilidade:</a:t>
            </a:r>
            <a:r>
              <a:rPr lang="pt-BR" altLang="pt-BR"/>
              <a:t>Um programa eficiente precisa ser legível. Principalmente quando é desenvolvido em equipe. A inclusão de comentários, seja no início de subrotinas ou no final de cada comando é fundamental, facilita a programação e até mesmo a troca do programador. Além disto, a manutenção do sistema também fica mais facilitada quando temos um programa bem comentado. Deve-se evitar a ideia de “após estar pronto vou colocar os comentários e apagar os itens desnecessários”, devemos sempre fazer no momento da programação, pois na semana que vem podemos não lembrar mais.</a:t>
            </a:r>
          </a:p>
          <a:p>
            <a:pPr>
              <a:lnSpc>
                <a:spcPct val="90000"/>
              </a:lnSpc>
            </a:pPr>
            <a:r>
              <a:rPr lang="pt-BR" altLang="pt-BR"/>
              <a:t>Outro ponto importante na programação é a indentação. Indentação significa que elementos semelhantes da programação possuem o mesmo recuo, ou seja, ficam alinhados na mesma hierarquia do código fonte, facilitando a interpretação do programa e manuntenção.</a:t>
            </a:r>
            <a:endParaRPr lang="pt-BR" altLang="pt-BR" b="1"/>
          </a:p>
          <a:p>
            <a:pPr>
              <a:lnSpc>
                <a:spcPct val="90000"/>
              </a:lnSpc>
            </a:pPr>
            <a:endParaRPr lang="pt-BR" altLang="pt-BR"/>
          </a:p>
        </p:txBody>
      </p:sp>
    </p:spTree>
    <p:extLst>
      <p:ext uri="{BB962C8B-B14F-4D97-AF65-F5344CB8AC3E}">
        <p14:creationId xmlns:p14="http://schemas.microsoft.com/office/powerpoint/2010/main" val="817324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2066FF-1304-4D2A-B835-D00495B84C80}" type="slidenum">
              <a:rPr lang="pt-BR" altLang="pt-BR"/>
              <a:pPr/>
              <a:t>9</a:t>
            </a:fld>
            <a:endParaRPr lang="pt-BR" altLang="pt-B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lnSpc>
                <a:spcPct val="80000"/>
              </a:lnSpc>
            </a:pPr>
            <a:r>
              <a:rPr lang="pt-BR" altLang="pt-BR" sz="800"/>
              <a:t>A construção de um software em módulos é sem dúvida uma forma eficiente de se programar, principalmente nos dias atuais onde cada vez mais temos bibliotecas para tudo, logo termos nossos próprios módulo(Bibliotecas) é fundamental, vale a antiga máxima: “para que reinventar a roda”.</a:t>
            </a:r>
          </a:p>
          <a:p>
            <a:pPr>
              <a:lnSpc>
                <a:spcPct val="80000"/>
              </a:lnSpc>
            </a:pPr>
            <a:r>
              <a:rPr lang="pt-BR" altLang="pt-BR" sz="800"/>
              <a:t>A principal vantagem de se modularizar um software é a reutilização deste módulo, sem dúvida, porém temos outras vantagens, como o fato de um eventual problema a solução deste código está apenas na subrotina em questão, agilizando muito a manutenção.Diante disto, uma subrotina em fase de criação precisa ser bem elaborada, várias teste são necessários, analisando todas as possibilidades possíveis, uma subrotina com erro é fatal a um programa. A inclusão de comentários claros e objetivos também é importante. As subrotinas podem ser chamadas diversas vezes num único programa. As subrotinas podem ser apenas um trecho de código ou podem ser transformadas num arquivo onde passamos a chamá-la de biblioteca. Para isto, normalmente basta colocá-la isolada num texto do compilado e depois salvar com o nome desejado. Feito isto, no outro programa faz-se necessário incluí-la, isto na maioria dos compiladores acontece com o comando </a:t>
            </a:r>
            <a:r>
              <a:rPr lang="pt-BR" altLang="pt-BR" sz="800" i="1"/>
              <a:t>include.</a:t>
            </a:r>
            <a:endParaRPr lang="pt-BR" altLang="pt-BR" sz="800"/>
          </a:p>
          <a:p>
            <a:pPr>
              <a:lnSpc>
                <a:spcPct val="80000"/>
              </a:lnSpc>
            </a:pPr>
            <a:endParaRPr lang="pt-BR" altLang="pt-BR" sz="800"/>
          </a:p>
          <a:p>
            <a:pPr>
              <a:lnSpc>
                <a:spcPct val="80000"/>
              </a:lnSpc>
            </a:pPr>
            <a:r>
              <a:rPr lang="pt-BR" altLang="pt-BR" sz="800" b="1"/>
              <a:t>Menos precisão possível:</a:t>
            </a:r>
            <a:r>
              <a:rPr lang="pt-BR" altLang="pt-BR" sz="800"/>
              <a:t> Nunca comprar uma carreta para carregar um cacho de bananas. Muitos programadores para evitar análise simplesmente criam as variáveis com o tipo de dado máximo possível, por exemplo, ao invés de cria uma variável inteira, criam float. Isto para sistema embarcados é um grande problema. Os sistemas embarcados possuem limitações na capacidade de memória, logo qualquer economia na criação das variáveis significa que o programa deixará mais memória RAM livre para o sistema como um todo. Muitas vezes, o uso de toda a memória faz o projetista ter que optar por um chip de mais memória e consequentemente maior custo, tornando o projeto mais custoso. Sempre criar variáveis com o tipo de dado correto, se for trabalhar com números inteiros somente, então escolher tipo de dados inteiros e não float, por exemplo. Para cada tipo de dado escolhido uma quantidade de memória RAM fica alocado no seu sistema, quanto menor a quantidade de memória alocado, menos tempo a CPU perde para encontrar o endereço e mais rápido fica o seu sistema.</a:t>
            </a:r>
          </a:p>
          <a:p>
            <a:pPr>
              <a:lnSpc>
                <a:spcPct val="80000"/>
              </a:lnSpc>
            </a:pPr>
            <a:endParaRPr lang="pt-BR" altLang="pt-BR" sz="800"/>
          </a:p>
          <a:p>
            <a:pPr>
              <a:lnSpc>
                <a:spcPct val="80000"/>
              </a:lnSpc>
            </a:pPr>
            <a:r>
              <a:rPr lang="pt-BR" altLang="pt-BR" sz="800" b="1"/>
              <a:t>Código compacto e rápido:</a:t>
            </a:r>
            <a:r>
              <a:rPr lang="pt-BR" altLang="pt-BR" sz="800"/>
              <a:t> Neste ponto a escolha do compilador é importante. Um bom compilador produz um código compacto e rápido. Um compilador precisa elaborar o código gerado (texto), linkar com outros arquivos (bibliotecas) gerar um código intermediário, normalmente em assembly e  por último gerar o arquivo .hex. Este processo tem um custo e pode não ser bem desenvolvido pela equipe do compilador, logo se o resultado final, arquivo .hex for grande, o sistema fica mais lento. É claro que isto não depende somente do compilador, a habilidade do programador também é fundamental, esta com a lógica bem desenvolvida é muito importante e conhecer todos os recursos do compilador também. Usar sempre subrotina, ao invés de repetição de código, usar estruturas de repetição, passagem de parâmetros aos invés de variáveis globais, etc.</a:t>
            </a:r>
          </a:p>
          <a:p>
            <a:pPr>
              <a:lnSpc>
                <a:spcPct val="80000"/>
              </a:lnSpc>
            </a:pPr>
            <a:endParaRPr lang="pt-BR" altLang="pt-BR" sz="800"/>
          </a:p>
          <a:p>
            <a:pPr>
              <a:lnSpc>
                <a:spcPct val="80000"/>
              </a:lnSpc>
            </a:pPr>
            <a:r>
              <a:rPr lang="pt-BR" altLang="pt-BR" sz="800" b="1"/>
              <a:t>Multitarefas: </a:t>
            </a:r>
            <a:r>
              <a:rPr lang="pt-BR" altLang="pt-BR" sz="800"/>
              <a:t>Os microcontroladores possuem muitos periféricos internos, a maioria deles trabalham paralelamente a CPU principal, como os temporizadores. Quase todos possuem o recurso de chamar uma interrupção no final do seu processamento paralelo. O programador precisa conhecer bem estes recursos para tornar um software eficiente. Imaginem uma rotina que precisa ficar testando um teclado continuamente. Isto poderia ser resolvido com um chip dedicado no teclado chamando uma interrupção externa ao processador principal, tornando o sistema muito mais eficiente. Principalmente sistema que precisam de resposta em tempo real o uso de processamento paralelo e  interrupções é importantíssimo para não se perder nenhum dado em tempo real de processamento. Em microcontroladores os conversores A/D e D/A podem chamar interrupções no final da conversão, os timer também chamam interrupções no final da contagem/temporização, as comunicações seriais UART(Universal Asynchronous Receiver Transmitter) no recepção ou transmissão dos dados, dentre outros.</a:t>
            </a:r>
          </a:p>
        </p:txBody>
      </p:sp>
    </p:spTree>
    <p:extLst>
      <p:ext uri="{BB962C8B-B14F-4D97-AF65-F5344CB8AC3E}">
        <p14:creationId xmlns:p14="http://schemas.microsoft.com/office/powerpoint/2010/main" val="1918359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330C7-7697-4D20-A000-71A71283A280}" type="slidenum">
              <a:rPr lang="pt-BR" altLang="pt-BR"/>
              <a:pPr/>
              <a:t>10</a:t>
            </a:fld>
            <a:endParaRPr lang="pt-BR" altLang="pt-B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marL="228600" indent="-228600"/>
            <a:r>
              <a:rPr lang="pt-BR" altLang="pt-BR" b="1"/>
              <a:t>Planejamento</a:t>
            </a:r>
          </a:p>
          <a:p>
            <a:pPr marL="228600" indent="-228600"/>
            <a:r>
              <a:rPr lang="pt-BR" altLang="pt-BR"/>
              <a:t>Esta palavra é mágica para os profissionais de administração, planejar significa antever o futuro, preparar-se para possíveis acontecimentos. No mundo de sistema embarcados isto não é muito diferente, precisamos planejar com cautela o desenvolvimento de um projeto. Este planejamento pode ser classificados em 6 etapas: Definição de requisitos, seleção de processador, seleção da plataforma de desenvolvimento, projeto de hardware, projeto de software e integração.</a:t>
            </a:r>
          </a:p>
          <a:p>
            <a:pPr marL="228600" indent="-228600"/>
            <a:endParaRPr lang="pt-BR" altLang="pt-BR"/>
          </a:p>
          <a:p>
            <a:pPr marL="228600" indent="-228600"/>
            <a:r>
              <a:rPr lang="pt-BR" altLang="pt-BR"/>
              <a:t>Sempre que formos iniciar um projeto devemos começar pelo hardware, para depois pensarmos no software e integração e teste. Nos próximos slides veremos estes itens com mais detalhes. </a:t>
            </a:r>
          </a:p>
          <a:p>
            <a:pPr marL="228600" indent="-228600"/>
            <a:endParaRPr lang="pt-BR" altLang="pt-BR"/>
          </a:p>
        </p:txBody>
      </p:sp>
    </p:spTree>
    <p:extLst>
      <p:ext uri="{BB962C8B-B14F-4D97-AF65-F5344CB8AC3E}">
        <p14:creationId xmlns:p14="http://schemas.microsoft.com/office/powerpoint/2010/main" val="163421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E7DD92-38AE-4AF3-B4B3-54E8E3082F16}" type="slidenum">
              <a:rPr lang="pt-BR" altLang="pt-BR"/>
              <a:pPr/>
              <a:t>11</a:t>
            </a:fld>
            <a:endParaRPr lang="pt-BR" altLang="pt-B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pt-BR" altLang="pt-BR"/>
              <a:t>1. Definição de requisitos:</a:t>
            </a:r>
          </a:p>
          <a:p>
            <a:r>
              <a:rPr lang="pt-BR" altLang="pt-BR"/>
              <a:t>Delimitar os requisitos do sistema junto ao cliente é muito importante, evitar ruídos na definição e deixar por escrito é sempre a melhor alternativa. Não fique com dúvidas, perguntar nunca é demais. Algumas perguntas inevitáveis na definição de requisitos são:</a:t>
            </a:r>
          </a:p>
          <a:p>
            <a:r>
              <a:rPr lang="pt-BR" altLang="pt-BR"/>
              <a:t>O que o sistema vai fazer ? de que se consistem as variáveis do mundo real (E/S)? como deve ser a interface com o usuário (se houver) ? Precisa se comunicar com outros equipamentos(PC, celular)? Vai trocar dados em rede? levantar outros requisitos: certificações, especificações ambientais, etc.</a:t>
            </a:r>
          </a:p>
          <a:p>
            <a:endParaRPr lang="pt-BR" altLang="pt-BR"/>
          </a:p>
        </p:txBody>
      </p:sp>
    </p:spTree>
    <p:extLst>
      <p:ext uri="{BB962C8B-B14F-4D97-AF65-F5344CB8AC3E}">
        <p14:creationId xmlns:p14="http://schemas.microsoft.com/office/powerpoint/2010/main" val="1030724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normAutofit/>
          </a:bodyPr>
          <a:lstStyle>
            <a:lvl1pPr>
              <a:defRPr sz="3200" b="1" cap="none" spc="0">
                <a:ln w="900" cmpd="sng">
                  <a:solidFill>
                    <a:schemeClr val="accent1">
                      <a:satMod val="190000"/>
                      <a:alpha val="55000"/>
                    </a:schemeClr>
                  </a:solidFill>
                  <a:prstDash val="solid"/>
                </a:ln>
                <a:solidFill>
                  <a:sysClr val="windowText" lastClr="000000"/>
                </a:solidFill>
                <a:effectLst>
                  <a:innerShdw blurRad="101600" dist="76200" dir="5400000">
                    <a:schemeClr val="accent1">
                      <a:satMod val="190000"/>
                      <a:tint val="100000"/>
                      <a:alpha val="74000"/>
                    </a:schemeClr>
                  </a:innerShdw>
                </a:effectLst>
              </a:defRPr>
            </a:lvl1p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normAutofit/>
          </a:bodyPr>
          <a:lstStyle>
            <a:lvl1pPr marL="0" indent="0" algn="ctr">
              <a:buNone/>
              <a:defRPr sz="2800" b="1" cap="none" spc="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6" name="Espaço Reservado para Número de Slide 5"/>
          <p:cNvSpPr>
            <a:spLocks noGrp="1"/>
          </p:cNvSpPr>
          <p:nvPr>
            <p:ph type="sldNum" sz="quarter" idx="12"/>
          </p:nvPr>
        </p:nvSpPr>
        <p:spPr>
          <a:xfrm>
            <a:off x="3428992" y="6492875"/>
            <a:ext cx="2133600" cy="365125"/>
          </a:xfrm>
        </p:spPr>
        <p:txBody>
          <a:bodyPr/>
          <a:lstStyle>
            <a:lvl1pPr algn="ctr">
              <a:defRPr sz="1600" b="1">
                <a:solidFill>
                  <a:schemeClr val="tx2">
                    <a:lumMod val="50000"/>
                  </a:schemeClr>
                </a:solidFill>
                <a:effectLst/>
              </a:defRPr>
            </a:lvl1pPr>
          </a:lstStyle>
          <a:p>
            <a:fld id="{16E12678-28ED-4479-8C51-0F9611E8A808}" type="slidenum">
              <a:rPr lang="pt-BR" smtClean="0"/>
              <a:pPr/>
              <a:t>‹nº›</a:t>
            </a:fld>
            <a:endParaRPr lang="pt-BR"/>
          </a:p>
        </p:txBody>
      </p:sp>
      <p:pic>
        <p:nvPicPr>
          <p:cNvPr id="9" name="Imagem 8" descr="rexnet_2.jpg"/>
          <p:cNvPicPr>
            <a:picLocks noChangeAspect="1"/>
          </p:cNvPicPr>
          <p:nvPr userDrawn="1"/>
        </p:nvPicPr>
        <p:blipFill>
          <a:blip r:embed="rId2" cstate="print"/>
          <a:stretch>
            <a:fillRect/>
          </a:stretch>
        </p:blipFill>
        <p:spPr>
          <a:xfrm>
            <a:off x="142844" y="6429396"/>
            <a:ext cx="1071570" cy="326830"/>
          </a:xfrm>
          <a:prstGeom prst="rect">
            <a:avLst/>
          </a:prstGeom>
        </p:spPr>
      </p:pic>
      <p:sp>
        <p:nvSpPr>
          <p:cNvPr id="10" name="Retângulo de cantos arredondados 9"/>
          <p:cNvSpPr/>
          <p:nvPr userDrawn="1"/>
        </p:nvSpPr>
        <p:spPr>
          <a:xfrm>
            <a:off x="142844" y="928670"/>
            <a:ext cx="8858312" cy="5429288"/>
          </a:xfrm>
          <a:prstGeom prst="roundRect">
            <a:avLst>
              <a:gd name="adj" fmla="val 175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pic>
        <p:nvPicPr>
          <p:cNvPr id="11" name="Imagem 10" descr="ponta_2.png"/>
          <p:cNvPicPr>
            <a:picLocks noChangeAspect="1"/>
          </p:cNvPicPr>
          <p:nvPr userDrawn="1"/>
        </p:nvPicPr>
        <p:blipFill>
          <a:blip r:embed="rId3" cstate="print"/>
          <a:stretch>
            <a:fillRect/>
          </a:stretch>
        </p:blipFill>
        <p:spPr>
          <a:xfrm>
            <a:off x="5149512" y="0"/>
            <a:ext cx="3994488" cy="857232"/>
          </a:xfrm>
          <a:prstGeom prst="rect">
            <a:avLst/>
          </a:prstGeom>
        </p:spPr>
      </p:pic>
      <p:pic>
        <p:nvPicPr>
          <p:cNvPr id="13" name="Imagem 12" descr="rx2.jpg"/>
          <p:cNvPicPr>
            <a:picLocks noChangeAspect="1"/>
          </p:cNvPicPr>
          <p:nvPr userDrawn="1"/>
        </p:nvPicPr>
        <p:blipFill>
          <a:blip r:embed="rId4" cstate="print"/>
          <a:stretch>
            <a:fillRect/>
          </a:stretch>
        </p:blipFill>
        <p:spPr>
          <a:xfrm>
            <a:off x="7643834" y="6400845"/>
            <a:ext cx="1285803" cy="38574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142844" y="0"/>
            <a:ext cx="5000660" cy="857232"/>
          </a:xfrm>
        </p:spPr>
        <p:txBody>
          <a:bodyPr>
            <a:noAutofit/>
          </a:bodyPr>
          <a:lstStyle>
            <a:lvl1pPr algn="l">
              <a:defRPr sz="2600" b="1" cap="none" spc="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defRPr>
            </a:lvl1pPr>
          </a:lstStyle>
          <a:p>
            <a:r>
              <a:rPr lang="pt-BR" dirty="0" smtClean="0"/>
              <a:t>Clique para editar o estilo do título mestre</a:t>
            </a:r>
            <a:endParaRPr lang="pt-BR" dirty="0"/>
          </a:p>
        </p:txBody>
      </p:sp>
      <p:sp>
        <p:nvSpPr>
          <p:cNvPr id="3" name="Espaço Reservado para Conteúdo 2"/>
          <p:cNvSpPr>
            <a:spLocks noGrp="1"/>
          </p:cNvSpPr>
          <p:nvPr>
            <p:ph idx="1"/>
          </p:nvPr>
        </p:nvSpPr>
        <p:spPr>
          <a:xfrm>
            <a:off x="142844" y="928670"/>
            <a:ext cx="8858312" cy="5357850"/>
          </a:xfrm>
        </p:spPr>
        <p:txBody>
          <a:bodyPr>
            <a:normAutofit/>
          </a:bodyPr>
          <a:lstStyle>
            <a:lvl1pPr>
              <a:buFont typeface="Calibri" pitchFamily="34" charset="0"/>
              <a:buChar char="–"/>
              <a:defRPr sz="2400" b="1" cap="none" spc="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defRPr>
            </a:lvl1pPr>
            <a:lvl2pPr>
              <a:buFont typeface="Calibri" pitchFamily="34" charset="0"/>
              <a:buChar char="–"/>
              <a:defRPr sz="2400" b="1" cap="none" spc="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defRPr>
            </a:lvl2pPr>
            <a:lvl3pPr>
              <a:buFont typeface="Calibri" pitchFamily="34" charset="0"/>
              <a:buChar char="–"/>
              <a:defRPr sz="2400" b="1" cap="none" spc="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defRPr>
            </a:lvl3pPr>
            <a:lvl4pPr>
              <a:buFont typeface="Calibri" pitchFamily="34" charset="0"/>
              <a:buChar char="–"/>
              <a:defRPr sz="2400" b="1" cap="none" spc="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defRPr>
            </a:lvl4pPr>
            <a:lvl5pPr>
              <a:buFont typeface="Calibri" pitchFamily="34" charset="0"/>
              <a:buChar char="–"/>
              <a:defRPr sz="2400" b="1" cap="none" spc="0">
                <a:ln w="900" cmpd="sng">
                  <a:solidFill>
                    <a:schemeClr val="accent1">
                      <a:satMod val="190000"/>
                      <a:alpha val="55000"/>
                    </a:schemeClr>
                  </a:solidFill>
                  <a:prstDash val="solid"/>
                </a:ln>
                <a:solidFill>
                  <a:schemeClr val="tx1"/>
                </a:solidFill>
                <a:effectLst>
                  <a:innerShdw blurRad="101600" dist="76200" dir="5400000">
                    <a:schemeClr val="accent1">
                      <a:satMod val="190000"/>
                      <a:tint val="100000"/>
                      <a:alpha val="74000"/>
                    </a:schemeClr>
                  </a:innerShdw>
                </a:effectLst>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Número de Slide 5"/>
          <p:cNvSpPr>
            <a:spLocks noGrp="1"/>
          </p:cNvSpPr>
          <p:nvPr>
            <p:ph type="sldNum" sz="quarter" idx="12"/>
          </p:nvPr>
        </p:nvSpPr>
        <p:spPr>
          <a:xfrm>
            <a:off x="3214678" y="6492875"/>
            <a:ext cx="2133600" cy="365125"/>
          </a:xfrm>
        </p:spPr>
        <p:txBody>
          <a:bodyPr/>
          <a:lstStyle>
            <a:lvl1pPr algn="ctr">
              <a:defRPr sz="1400" b="1">
                <a:solidFill>
                  <a:srgbClr val="000066"/>
                </a:solidFill>
              </a:defRPr>
            </a:lvl1pPr>
          </a:lstStyle>
          <a:p>
            <a:fld id="{16E12678-28ED-4479-8C51-0F9611E8A808}" type="slidenum">
              <a:rPr lang="pt-BR" smtClean="0"/>
              <a:pPr/>
              <a:t>‹nº›</a:t>
            </a:fld>
            <a:endParaRPr lang="pt-BR"/>
          </a:p>
        </p:txBody>
      </p:sp>
      <p:sp>
        <p:nvSpPr>
          <p:cNvPr id="10" name="Retângulo de cantos arredondados 9"/>
          <p:cNvSpPr/>
          <p:nvPr userDrawn="1"/>
        </p:nvSpPr>
        <p:spPr>
          <a:xfrm>
            <a:off x="142844" y="928670"/>
            <a:ext cx="8858312" cy="5429288"/>
          </a:xfrm>
          <a:prstGeom prst="roundRect">
            <a:avLst>
              <a:gd name="adj" fmla="val 1754"/>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pic>
        <p:nvPicPr>
          <p:cNvPr id="12" name="Imagem 11" descr="ponta_2.png"/>
          <p:cNvPicPr>
            <a:picLocks noChangeAspect="1"/>
          </p:cNvPicPr>
          <p:nvPr userDrawn="1"/>
        </p:nvPicPr>
        <p:blipFill>
          <a:blip r:embed="rId2" cstate="print"/>
          <a:stretch>
            <a:fillRect/>
          </a:stretch>
        </p:blipFill>
        <p:spPr>
          <a:xfrm>
            <a:off x="5149512" y="0"/>
            <a:ext cx="3994488" cy="85723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E12678-28ED-4479-8C51-0F9611E8A808}"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slide" Target="slide7.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slide" Target="slide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79512" y="2564904"/>
            <a:ext cx="8784976" cy="954107"/>
          </a:xfrm>
          <a:prstGeom prst="rect">
            <a:avLst/>
          </a:prstGeom>
        </p:spPr>
        <p:txBody>
          <a:bodyPr wrap="square">
            <a:spAutoFit/>
          </a:bodyPr>
          <a:lstStyle/>
          <a:p>
            <a:pPr algn="ctr"/>
            <a:r>
              <a:rPr lang="pt-BR" sz="28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Microprocessadores e Microcontroladores</a:t>
            </a:r>
          </a:p>
          <a:p>
            <a:pPr algn="ctr"/>
            <a:r>
              <a:rPr lang="pt-BR" sz="2800" b="1" dirty="0" smtClean="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Arial Narrow" pitchFamily="34" charset="0"/>
              </a:rPr>
              <a:t>DEC7511</a:t>
            </a:r>
            <a:endParaRPr lang="pt-BR" sz="2800" b="1" dirty="0">
              <a:ln w="900" cmpd="sng">
                <a:solidFill>
                  <a:schemeClr val="accent1">
                    <a:satMod val="190000"/>
                    <a:alpha val="55000"/>
                  </a:schemeClr>
                </a:solidFill>
                <a:prstDash val="solid"/>
              </a:ln>
              <a:solidFill>
                <a:srgbClr val="FF0000"/>
              </a:solidFill>
              <a:effectLst>
                <a:innerShdw blurRad="101600" dist="76200" dir="5400000">
                  <a:schemeClr val="accent1">
                    <a:satMod val="190000"/>
                    <a:tint val="100000"/>
                    <a:alpha val="74000"/>
                  </a:schemeClr>
                </a:innerShdw>
              </a:effectLst>
              <a:latin typeface="Arial Narrow" pitchFamily="34" charset="0"/>
            </a:endParaRPr>
          </a:p>
        </p:txBody>
      </p:sp>
      <p:sp>
        <p:nvSpPr>
          <p:cNvPr id="3" name="CaixaDeTexto 2"/>
          <p:cNvSpPr txBox="1"/>
          <p:nvPr/>
        </p:nvSpPr>
        <p:spPr>
          <a:xfrm>
            <a:off x="142844" y="4902259"/>
            <a:ext cx="8858312" cy="830997"/>
          </a:xfrm>
          <a:prstGeom prst="rect">
            <a:avLst/>
          </a:prstGeom>
          <a:noFill/>
        </p:spPr>
        <p:txBody>
          <a:bodyPr wrap="square" rtlCol="0">
            <a:spAutoFit/>
          </a:bodyPr>
          <a:lstStyle/>
          <a:p>
            <a:pPr algn="ctr"/>
            <a:endParaRPr lang="pt-BR" sz="2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a:p>
            <a:pPr algn="ctr"/>
            <a:r>
              <a:rPr lang="pt-BR" sz="2400" b="1" dirty="0" smtClean="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rPr>
              <a:t>Prof. Roderval Marcelino, Dr. </a:t>
            </a:r>
            <a:endParaRPr lang="pt-BR" sz="2400" b="1" dirty="0">
              <a:ln w="900" cmpd="sng">
                <a:solidFill>
                  <a:schemeClr val="accent1">
                    <a:satMod val="190000"/>
                    <a:alpha val="55000"/>
                  </a:schemeClr>
                </a:solidFill>
                <a:prstDash val="solid"/>
              </a:ln>
              <a:effectLst>
                <a:innerShdw blurRad="101600" dist="76200" dir="5400000">
                  <a:schemeClr val="accent1">
                    <a:satMod val="190000"/>
                    <a:tint val="100000"/>
                    <a:alpha val="74000"/>
                  </a:schemeClr>
                </a:innerShdw>
              </a:effectLst>
              <a:latin typeface="Arial Narrow" pitchFamily="34" charset="0"/>
            </a:endParaRPr>
          </a:p>
        </p:txBody>
      </p:sp>
      <p:pic>
        <p:nvPicPr>
          <p:cNvPr id="4" name="Imagem 3" descr="ponta_2x.png"/>
          <p:cNvPicPr>
            <a:picLocks noChangeAspect="1"/>
          </p:cNvPicPr>
          <p:nvPr/>
        </p:nvPicPr>
        <p:blipFill>
          <a:blip r:embed="rId2" cstate="print"/>
          <a:stretch>
            <a:fillRect/>
          </a:stretch>
        </p:blipFill>
        <p:spPr>
          <a:xfrm>
            <a:off x="-1" y="0"/>
            <a:ext cx="7715355" cy="857231"/>
          </a:xfrm>
          <a:prstGeom prst="rect">
            <a:avLst/>
          </a:prstGeom>
        </p:spPr>
      </p:pic>
      <p:sp>
        <p:nvSpPr>
          <p:cNvPr id="5" name="CaixaDeTexto 4"/>
          <p:cNvSpPr txBox="1"/>
          <p:nvPr/>
        </p:nvSpPr>
        <p:spPr>
          <a:xfrm>
            <a:off x="323528" y="214290"/>
            <a:ext cx="5615704" cy="492443"/>
          </a:xfrm>
          <a:prstGeom prst="rect">
            <a:avLst/>
          </a:prstGeom>
          <a:noFill/>
        </p:spPr>
        <p:txBody>
          <a:bodyPr wrap="none" rtlCol="0">
            <a:spAutoFit/>
          </a:bodyPr>
          <a:lstStyle/>
          <a:p>
            <a:r>
              <a:rPr lang="pt-BR" sz="2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Universidade Federal de Santa Catarina</a:t>
            </a:r>
            <a:endParaRPr lang="pt-BR" sz="26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6" name="Retângulo 5"/>
          <p:cNvSpPr/>
          <p:nvPr/>
        </p:nvSpPr>
        <p:spPr>
          <a:xfrm>
            <a:off x="142844" y="928670"/>
            <a:ext cx="8858312" cy="492443"/>
          </a:xfrm>
          <a:prstGeom prst="rect">
            <a:avLst/>
          </a:prstGeom>
        </p:spPr>
        <p:txBody>
          <a:bodyPr wrap="square">
            <a:spAutoFit/>
          </a:bodyPr>
          <a:lstStyle/>
          <a:p>
            <a:pPr algn="ctr"/>
            <a:r>
              <a:rPr lang="pt-BR" sz="2600" b="1" dirty="0" smtClean="0">
                <a:ln w="900" cmpd="sng">
                  <a:solidFill>
                    <a:schemeClr val="accent1">
                      <a:satMod val="190000"/>
                      <a:alpha val="55000"/>
                    </a:schemeClr>
                  </a:solidFill>
                  <a:prstDash val="solid"/>
                </a:ln>
                <a:solidFill>
                  <a:srgbClr val="000066"/>
                </a:solidFill>
                <a:effectLst>
                  <a:innerShdw blurRad="101600" dist="76200" dir="5400000">
                    <a:schemeClr val="accent1">
                      <a:satMod val="190000"/>
                      <a:tint val="100000"/>
                      <a:alpha val="74000"/>
                    </a:schemeClr>
                  </a:innerShdw>
                </a:effectLst>
                <a:latin typeface="Arial Narrow" pitchFamily="34" charset="0"/>
              </a:rPr>
              <a:t>Engenharia da Computação</a:t>
            </a:r>
          </a:p>
        </p:txBody>
      </p:sp>
      <p:sp>
        <p:nvSpPr>
          <p:cNvPr id="7" name="Espaço Reservado para Número de Slide 6"/>
          <p:cNvSpPr>
            <a:spLocks noGrp="1"/>
          </p:cNvSpPr>
          <p:nvPr>
            <p:ph type="sldNum" sz="quarter" idx="12"/>
          </p:nvPr>
        </p:nvSpPr>
        <p:spPr/>
        <p:txBody>
          <a:bodyPr/>
          <a:lstStyle/>
          <a:p>
            <a:fld id="{16E12678-28ED-4479-8C51-0F9611E8A808}" type="slidenum">
              <a:rPr lang="pt-BR" smtClean="0"/>
              <a:pPr/>
              <a:t>1</a:t>
            </a:fld>
            <a:endParaRPr lang="pt-BR" dirty="0"/>
          </a:p>
        </p:txBody>
      </p:sp>
      <p:sp>
        <p:nvSpPr>
          <p:cNvPr id="9" name="CaixaDeTexto 8"/>
          <p:cNvSpPr txBox="1"/>
          <p:nvPr/>
        </p:nvSpPr>
        <p:spPr>
          <a:xfrm>
            <a:off x="3131840" y="4149080"/>
            <a:ext cx="184731" cy="369332"/>
          </a:xfrm>
          <a:prstGeom prst="rect">
            <a:avLst/>
          </a:prstGeom>
          <a:noFill/>
        </p:spPr>
        <p:txBody>
          <a:bodyPr wrap="none" rtlCol="0">
            <a:spAutoFit/>
          </a:bodyPr>
          <a:lstStyle/>
          <a:p>
            <a:endParaRPr lang="pt-BR" dirty="0"/>
          </a:p>
        </p:txBody>
      </p:sp>
      <p:sp>
        <p:nvSpPr>
          <p:cNvPr id="10" name="CaixaDeTexto 9"/>
          <p:cNvSpPr txBox="1"/>
          <p:nvPr/>
        </p:nvSpPr>
        <p:spPr>
          <a:xfrm>
            <a:off x="107504" y="4057908"/>
            <a:ext cx="8858312" cy="523220"/>
          </a:xfrm>
          <a:prstGeom prst="rect">
            <a:avLst/>
          </a:prstGeom>
          <a:noFill/>
        </p:spPr>
        <p:txBody>
          <a:bodyPr wrap="square" rtlCol="0">
            <a:spAutoFit/>
          </a:bodyPr>
          <a:lstStyle/>
          <a:p>
            <a:pPr algn="ctr"/>
            <a:r>
              <a:rPr lang="pt-BR" sz="2800" b="1" dirty="0" smtClean="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Projeto de Sistema Embarcado Eficiente</a:t>
            </a:r>
            <a:endParaRPr lang="pt-BR" sz="28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ponta_2x.png"/>
          <p:cNvPicPr>
            <a:picLocks noChangeAspect="1"/>
          </p:cNvPicPr>
          <p:nvPr/>
        </p:nvPicPr>
        <p:blipFill>
          <a:blip r:embed="rId3" cstate="print"/>
          <a:stretch>
            <a:fillRect/>
          </a:stretch>
        </p:blipFill>
        <p:spPr>
          <a:xfrm>
            <a:off x="-1" y="0"/>
            <a:ext cx="7715355" cy="857231"/>
          </a:xfrm>
          <a:prstGeom prst="rect">
            <a:avLst/>
          </a:prstGeom>
        </p:spPr>
      </p:pic>
      <p:sp>
        <p:nvSpPr>
          <p:cNvPr id="34821" name="Rectangle 5"/>
          <p:cNvSpPr>
            <a:spLocks noGrp="1" noChangeArrowheads="1"/>
          </p:cNvSpPr>
          <p:nvPr>
            <p:ph type="title"/>
          </p:nvPr>
        </p:nvSpPr>
        <p:spPr>
          <a:xfrm>
            <a:off x="142844" y="0"/>
            <a:ext cx="8245580" cy="857232"/>
          </a:xfrm>
          <a:noFill/>
          <a:ln/>
        </p:spPr>
        <p:txBody>
          <a:bodyPr/>
          <a:lstStyle/>
          <a:p>
            <a:r>
              <a:rPr lang="pt-BR" altLang="pt-BR" sz="3175" b="0" dirty="0">
                <a:solidFill>
                  <a:schemeClr val="bg1"/>
                </a:solidFill>
              </a:rPr>
              <a:t>Etapas de um projeto de sistema dedicado - Planejamento</a:t>
            </a:r>
          </a:p>
        </p:txBody>
      </p:sp>
      <p:sp>
        <p:nvSpPr>
          <p:cNvPr id="34828" name="Text Box 12"/>
          <p:cNvSpPr txBox="1">
            <a:spLocks noChangeArrowheads="1"/>
          </p:cNvSpPr>
          <p:nvPr/>
        </p:nvSpPr>
        <p:spPr bwMode="auto">
          <a:xfrm>
            <a:off x="467544" y="1268760"/>
            <a:ext cx="7120800" cy="2940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914400" indent="-457200" eaLnBrk="0" hangingPunct="0">
              <a:defRPr sz="2400">
                <a:solidFill>
                  <a:schemeClr val="tx1"/>
                </a:solidFill>
                <a:latin typeface="Times New Roman" panose="02020603050405020304" pitchFamily="18" charset="0"/>
              </a:defRPr>
            </a:lvl2pPr>
            <a:lvl3pPr marL="1371600" indent="-457200" eaLnBrk="0" hangingPunct="0">
              <a:defRPr sz="2400">
                <a:solidFill>
                  <a:schemeClr val="tx1"/>
                </a:solidFill>
                <a:latin typeface="Times New Roman" panose="02020603050405020304" pitchFamily="18" charset="0"/>
              </a:defRPr>
            </a:lvl3pPr>
            <a:lvl4pPr marL="1828800" indent="-457200" eaLnBrk="0" hangingPunct="0">
              <a:defRPr sz="2400">
                <a:solidFill>
                  <a:schemeClr val="tx1"/>
                </a:solidFill>
                <a:latin typeface="Times New Roman" panose="02020603050405020304" pitchFamily="18" charset="0"/>
              </a:defRPr>
            </a:lvl4pPr>
            <a:lvl5pPr marL="2286000" indent="-457200" eaLnBrk="0" hangingPunct="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AutoNum type="arabicPeriod"/>
            </a:pPr>
            <a:r>
              <a:rPr lang="pt-BR" altLang="pt-BR" sz="2177" b="1" dirty="0">
                <a:solidFill>
                  <a:srgbClr val="336699"/>
                </a:solidFill>
                <a:latin typeface="Arial" panose="020B0604020202020204" pitchFamily="34" charset="0"/>
              </a:rPr>
              <a:t>Definição de requisitos</a:t>
            </a:r>
          </a:p>
          <a:p>
            <a:pPr eaLnBrk="1" hangingPunct="1">
              <a:spcBef>
                <a:spcPct val="50000"/>
              </a:spcBef>
              <a:buFontTx/>
              <a:buAutoNum type="arabicPeriod"/>
            </a:pPr>
            <a:r>
              <a:rPr lang="pt-BR" altLang="pt-BR" sz="2177" b="1" dirty="0">
                <a:solidFill>
                  <a:srgbClr val="336699"/>
                </a:solidFill>
                <a:latin typeface="Arial" panose="020B0604020202020204" pitchFamily="34" charset="0"/>
              </a:rPr>
              <a:t>Seleção do processador</a:t>
            </a:r>
          </a:p>
          <a:p>
            <a:pPr eaLnBrk="1" hangingPunct="1">
              <a:spcBef>
                <a:spcPct val="50000"/>
              </a:spcBef>
              <a:buFontTx/>
              <a:buAutoNum type="arabicPeriod"/>
            </a:pPr>
            <a:r>
              <a:rPr lang="pt-BR" altLang="pt-BR" sz="2177" b="1" dirty="0">
                <a:solidFill>
                  <a:srgbClr val="336699"/>
                </a:solidFill>
                <a:latin typeface="Arial" panose="020B0604020202020204" pitchFamily="34" charset="0"/>
              </a:rPr>
              <a:t>Seleção da plataforma de desenvolvimento</a:t>
            </a:r>
          </a:p>
          <a:p>
            <a:pPr eaLnBrk="1" hangingPunct="1">
              <a:spcBef>
                <a:spcPct val="50000"/>
              </a:spcBef>
              <a:buFontTx/>
              <a:buAutoNum type="arabicPeriod"/>
            </a:pPr>
            <a:r>
              <a:rPr lang="pt-BR" altLang="pt-BR" sz="2177" b="1" dirty="0">
                <a:solidFill>
                  <a:srgbClr val="336699"/>
                </a:solidFill>
                <a:latin typeface="Arial" panose="020B0604020202020204" pitchFamily="34" charset="0"/>
              </a:rPr>
              <a:t>Projeto de Hardware</a:t>
            </a:r>
          </a:p>
          <a:p>
            <a:pPr eaLnBrk="1" hangingPunct="1">
              <a:spcBef>
                <a:spcPct val="50000"/>
              </a:spcBef>
              <a:buFontTx/>
              <a:buAutoNum type="arabicPeriod"/>
            </a:pPr>
            <a:r>
              <a:rPr lang="pt-BR" altLang="pt-BR" sz="2177" b="1" dirty="0">
                <a:solidFill>
                  <a:srgbClr val="336699"/>
                </a:solidFill>
                <a:latin typeface="Arial" panose="020B0604020202020204" pitchFamily="34" charset="0"/>
              </a:rPr>
              <a:t>Projeto de Software</a:t>
            </a:r>
          </a:p>
          <a:p>
            <a:pPr eaLnBrk="1" hangingPunct="1">
              <a:spcBef>
                <a:spcPct val="50000"/>
              </a:spcBef>
              <a:buFontTx/>
              <a:buAutoNum type="arabicPeriod"/>
            </a:pPr>
            <a:r>
              <a:rPr lang="pt-BR" altLang="pt-BR" sz="2177" b="1" dirty="0">
                <a:solidFill>
                  <a:srgbClr val="336699"/>
                </a:solidFill>
                <a:latin typeface="Arial" panose="020B0604020202020204" pitchFamily="34" charset="0"/>
              </a:rPr>
              <a:t>Integração</a:t>
            </a:r>
          </a:p>
        </p:txBody>
      </p:sp>
      <p:pic>
        <p:nvPicPr>
          <p:cNvPr id="34829" name="Picture 13" descr="Planejamento estrategi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2913396"/>
            <a:ext cx="3182400" cy="341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136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ponta_2x.png"/>
          <p:cNvPicPr>
            <a:picLocks noChangeAspect="1"/>
          </p:cNvPicPr>
          <p:nvPr/>
        </p:nvPicPr>
        <p:blipFill>
          <a:blip r:embed="rId3" cstate="print"/>
          <a:stretch>
            <a:fillRect/>
          </a:stretch>
        </p:blipFill>
        <p:spPr>
          <a:xfrm>
            <a:off x="-1" y="0"/>
            <a:ext cx="7715355" cy="857231"/>
          </a:xfrm>
          <a:prstGeom prst="rect">
            <a:avLst/>
          </a:prstGeom>
        </p:spPr>
      </p:pic>
      <p:sp>
        <p:nvSpPr>
          <p:cNvPr id="35842" name="Rectangle 2"/>
          <p:cNvSpPr>
            <a:spLocks noGrp="1" noChangeArrowheads="1"/>
          </p:cNvSpPr>
          <p:nvPr>
            <p:ph type="title"/>
          </p:nvPr>
        </p:nvSpPr>
        <p:spPr>
          <a:noFill/>
          <a:ln/>
        </p:spPr>
        <p:txBody>
          <a:bodyPr/>
          <a:lstStyle/>
          <a:p>
            <a:r>
              <a:rPr lang="pt-BR" altLang="pt-BR" sz="3175" b="0" dirty="0">
                <a:solidFill>
                  <a:schemeClr val="bg1"/>
                </a:solidFill>
              </a:rPr>
              <a:t>Definição de requisitos</a:t>
            </a:r>
          </a:p>
        </p:txBody>
      </p:sp>
      <p:sp>
        <p:nvSpPr>
          <p:cNvPr id="35845" name="Rectangle 5"/>
          <p:cNvSpPr>
            <a:spLocks noChangeArrowheads="1"/>
          </p:cNvSpPr>
          <p:nvPr/>
        </p:nvSpPr>
        <p:spPr bwMode="auto">
          <a:xfrm>
            <a:off x="467544" y="1988840"/>
            <a:ext cx="4442400" cy="372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r>
              <a:rPr lang="pt-BR" altLang="pt-BR" sz="1996" dirty="0">
                <a:solidFill>
                  <a:srgbClr val="336699"/>
                </a:solidFill>
              </a:rPr>
              <a:t>Qual a função do sistema? </a:t>
            </a:r>
            <a:br>
              <a:rPr lang="pt-BR" altLang="pt-BR" sz="1996" dirty="0">
                <a:solidFill>
                  <a:srgbClr val="336699"/>
                </a:solidFill>
              </a:rPr>
            </a:br>
            <a:r>
              <a:rPr lang="pt-BR" altLang="pt-BR" sz="1996" dirty="0">
                <a:solidFill>
                  <a:srgbClr val="336699"/>
                </a:solidFill>
              </a:rPr>
              <a:t/>
            </a:r>
            <a:br>
              <a:rPr lang="pt-BR" altLang="pt-BR" sz="1996" dirty="0">
                <a:solidFill>
                  <a:srgbClr val="336699"/>
                </a:solidFill>
              </a:rPr>
            </a:br>
            <a:r>
              <a:rPr lang="pt-BR" altLang="pt-BR" sz="1996" dirty="0">
                <a:solidFill>
                  <a:srgbClr val="336699"/>
                </a:solidFill>
              </a:rPr>
              <a:t>Quais são as variáveis do mundo real (I/O) ?</a:t>
            </a:r>
            <a:br>
              <a:rPr lang="pt-BR" altLang="pt-BR" sz="1996" dirty="0">
                <a:solidFill>
                  <a:srgbClr val="336699"/>
                </a:solidFill>
              </a:rPr>
            </a:br>
            <a:r>
              <a:rPr lang="pt-BR" altLang="pt-BR" sz="1996" dirty="0">
                <a:solidFill>
                  <a:srgbClr val="336699"/>
                </a:solidFill>
              </a:rPr>
              <a:t/>
            </a:r>
            <a:br>
              <a:rPr lang="pt-BR" altLang="pt-BR" sz="1996" dirty="0">
                <a:solidFill>
                  <a:srgbClr val="336699"/>
                </a:solidFill>
              </a:rPr>
            </a:br>
            <a:r>
              <a:rPr lang="pt-BR" altLang="pt-BR" sz="1996" dirty="0">
                <a:solidFill>
                  <a:srgbClr val="336699"/>
                </a:solidFill>
              </a:rPr>
              <a:t>Como deve ser a interface com o usuário (se houver) ?</a:t>
            </a:r>
            <a:br>
              <a:rPr lang="pt-BR" altLang="pt-BR" sz="1996" dirty="0">
                <a:solidFill>
                  <a:srgbClr val="336699"/>
                </a:solidFill>
              </a:rPr>
            </a:br>
            <a:r>
              <a:rPr lang="pt-BR" altLang="pt-BR" sz="1996" dirty="0">
                <a:solidFill>
                  <a:srgbClr val="336699"/>
                </a:solidFill>
              </a:rPr>
              <a:t/>
            </a:r>
            <a:br>
              <a:rPr lang="pt-BR" altLang="pt-BR" sz="1996" dirty="0">
                <a:solidFill>
                  <a:srgbClr val="336699"/>
                </a:solidFill>
              </a:rPr>
            </a:br>
            <a:r>
              <a:rPr lang="pt-BR" altLang="pt-BR" sz="1996" dirty="0">
                <a:solidFill>
                  <a:srgbClr val="336699"/>
                </a:solidFill>
              </a:rPr>
              <a:t>Vai trabalhar em rede?</a:t>
            </a:r>
            <a:br>
              <a:rPr lang="pt-BR" altLang="pt-BR" sz="1996" dirty="0">
                <a:solidFill>
                  <a:srgbClr val="336699"/>
                </a:solidFill>
              </a:rPr>
            </a:br>
            <a:r>
              <a:rPr lang="pt-BR" altLang="pt-BR" sz="1996" dirty="0">
                <a:solidFill>
                  <a:srgbClr val="336699"/>
                </a:solidFill>
              </a:rPr>
              <a:t/>
            </a:r>
            <a:br>
              <a:rPr lang="pt-BR" altLang="pt-BR" sz="1996" dirty="0">
                <a:solidFill>
                  <a:srgbClr val="336699"/>
                </a:solidFill>
              </a:rPr>
            </a:br>
            <a:r>
              <a:rPr lang="pt-BR" altLang="pt-BR" sz="1996" dirty="0">
                <a:solidFill>
                  <a:srgbClr val="336699"/>
                </a:solidFill>
              </a:rPr>
              <a:t>Será vendido em larga escala?</a:t>
            </a:r>
            <a:br>
              <a:rPr lang="pt-BR" altLang="pt-BR" sz="1996" dirty="0">
                <a:solidFill>
                  <a:srgbClr val="336699"/>
                </a:solidFill>
              </a:rPr>
            </a:br>
            <a:r>
              <a:rPr lang="pt-BR" altLang="pt-BR" sz="1996" dirty="0">
                <a:solidFill>
                  <a:srgbClr val="336699"/>
                </a:solidFill>
              </a:rPr>
              <a:t/>
            </a:r>
            <a:br>
              <a:rPr lang="pt-BR" altLang="pt-BR" sz="1996" dirty="0">
                <a:solidFill>
                  <a:srgbClr val="336699"/>
                </a:solidFill>
              </a:rPr>
            </a:br>
            <a:r>
              <a:rPr lang="pt-BR" altLang="pt-BR" sz="1996" dirty="0">
                <a:solidFill>
                  <a:srgbClr val="336699"/>
                </a:solidFill>
              </a:rPr>
              <a:t>outros requisitos:</a:t>
            </a:r>
            <a:r>
              <a:rPr lang="pt-BR" altLang="pt-BR" sz="1996" dirty="0"/>
              <a:t> </a:t>
            </a:r>
            <a:r>
              <a:rPr lang="pt-BR" altLang="pt-BR" sz="1996" dirty="0">
                <a:solidFill>
                  <a:srgbClr val="336699"/>
                </a:solidFill>
              </a:rPr>
              <a:t>certificações, especificações ambientais, etc.</a:t>
            </a:r>
          </a:p>
        </p:txBody>
      </p:sp>
      <p:pic>
        <p:nvPicPr>
          <p:cNvPr id="35846" name="Picture 6" descr="desenvolvedor x clien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2276872"/>
            <a:ext cx="3924021" cy="2776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3185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ponta_2x.png"/>
          <p:cNvPicPr>
            <a:picLocks noChangeAspect="1"/>
          </p:cNvPicPr>
          <p:nvPr/>
        </p:nvPicPr>
        <p:blipFill>
          <a:blip r:embed="rId3" cstate="print"/>
          <a:stretch>
            <a:fillRect/>
          </a:stretch>
        </p:blipFill>
        <p:spPr>
          <a:xfrm>
            <a:off x="-1" y="0"/>
            <a:ext cx="7715355" cy="857231"/>
          </a:xfrm>
          <a:prstGeom prst="rect">
            <a:avLst/>
          </a:prstGeom>
        </p:spPr>
      </p:pic>
      <p:sp>
        <p:nvSpPr>
          <p:cNvPr id="36866" name="Rectangle 2"/>
          <p:cNvSpPr>
            <a:spLocks noGrp="1" noChangeArrowheads="1"/>
          </p:cNvSpPr>
          <p:nvPr>
            <p:ph type="title"/>
          </p:nvPr>
        </p:nvSpPr>
        <p:spPr>
          <a:noFill/>
          <a:ln/>
        </p:spPr>
        <p:txBody>
          <a:bodyPr/>
          <a:lstStyle/>
          <a:p>
            <a:r>
              <a:rPr lang="pt-BR" altLang="pt-BR" sz="3175" b="0" dirty="0">
                <a:solidFill>
                  <a:schemeClr val="bg1"/>
                </a:solidFill>
              </a:rPr>
              <a:t>Seleção do processador</a:t>
            </a:r>
          </a:p>
        </p:txBody>
      </p:sp>
      <p:sp>
        <p:nvSpPr>
          <p:cNvPr id="36869" name="Rectangle 5"/>
          <p:cNvSpPr>
            <a:spLocks noChangeArrowheads="1"/>
          </p:cNvSpPr>
          <p:nvPr/>
        </p:nvSpPr>
        <p:spPr bwMode="auto">
          <a:xfrm>
            <a:off x="979200" y="1340768"/>
            <a:ext cx="7741440" cy="414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r>
              <a:rPr kumimoji="1" lang="pt-BR" altLang="pt-BR" sz="2177" b="0" dirty="0">
                <a:solidFill>
                  <a:srgbClr val="000000"/>
                </a:solidFill>
                <a:latin typeface="Times New Roman" panose="02020603050405020304" pitchFamily="18" charset="0"/>
              </a:rPr>
              <a:t>É necessário um processador ?</a:t>
            </a:r>
          </a:p>
        </p:txBody>
      </p:sp>
      <p:sp>
        <p:nvSpPr>
          <p:cNvPr id="36870" name="Rectangle 6"/>
          <p:cNvSpPr>
            <a:spLocks noChangeArrowheads="1"/>
          </p:cNvSpPr>
          <p:nvPr/>
        </p:nvSpPr>
        <p:spPr bwMode="auto">
          <a:xfrm>
            <a:off x="956651" y="1928289"/>
            <a:ext cx="6646058" cy="108882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35" tIns="41468" rIns="82935" bIns="41468">
            <a:spAutoFit/>
          </a:bodyPr>
          <a:lstStyle>
            <a:lvl1pPr defTabSz="912813" eaLnBrk="0" hangingPunct="0">
              <a:defRPr sz="2400">
                <a:solidFill>
                  <a:schemeClr val="tx1"/>
                </a:solidFill>
                <a:latin typeface="Times New Roman" panose="02020603050405020304" pitchFamily="18" charset="0"/>
              </a:defRPr>
            </a:lvl1pPr>
            <a:lvl2pPr defTabSz="912813" eaLnBrk="0" hangingPunct="0">
              <a:defRPr sz="2400">
                <a:solidFill>
                  <a:schemeClr val="tx1"/>
                </a:solidFill>
                <a:latin typeface="Times New Roman" panose="02020603050405020304" pitchFamily="18" charset="0"/>
              </a:defRPr>
            </a:lvl2pPr>
            <a:lvl3pPr marL="912813" defTabSz="912813" eaLnBrk="0" hangingPunct="0">
              <a:defRPr sz="2400">
                <a:solidFill>
                  <a:schemeClr val="tx1"/>
                </a:solidFill>
                <a:latin typeface="Times New Roman" panose="02020603050405020304" pitchFamily="18" charset="0"/>
              </a:defRPr>
            </a:lvl3pPr>
            <a:lvl4pPr defTabSz="912813" eaLnBrk="0" hangingPunct="0">
              <a:defRPr sz="2400">
                <a:solidFill>
                  <a:schemeClr val="tx1"/>
                </a:solidFill>
                <a:latin typeface="Times New Roman" panose="02020603050405020304" pitchFamily="18" charset="0"/>
              </a:defRPr>
            </a:lvl4pPr>
            <a:lvl5pPr defTabSz="912813" eaLnBrk="0" hangingPunct="0">
              <a:defRPr sz="2400">
                <a:solidFill>
                  <a:schemeClr val="tx1"/>
                </a:solidFill>
                <a:latin typeface="Times New Roman" panose="02020603050405020304" pitchFamily="18" charset="0"/>
              </a:defRPr>
            </a:lvl5pPr>
            <a:lvl6pPr defTabSz="912813" eaLnBrk="0" fontAlgn="base" hangingPunct="0">
              <a:spcBef>
                <a:spcPct val="0"/>
              </a:spcBef>
              <a:spcAft>
                <a:spcPct val="0"/>
              </a:spcAft>
              <a:defRPr sz="2400">
                <a:solidFill>
                  <a:schemeClr val="tx1"/>
                </a:solidFill>
                <a:latin typeface="Times New Roman" panose="02020603050405020304" pitchFamily="18" charset="0"/>
              </a:defRPr>
            </a:lvl6pPr>
            <a:lvl7pPr defTabSz="912813" eaLnBrk="0" fontAlgn="base" hangingPunct="0">
              <a:spcBef>
                <a:spcPct val="0"/>
              </a:spcBef>
              <a:spcAft>
                <a:spcPct val="0"/>
              </a:spcAft>
              <a:defRPr sz="2400">
                <a:solidFill>
                  <a:schemeClr val="tx1"/>
                </a:solidFill>
                <a:latin typeface="Times New Roman" panose="02020603050405020304" pitchFamily="18" charset="0"/>
              </a:defRPr>
            </a:lvl7pPr>
            <a:lvl8pPr defTabSz="912813" eaLnBrk="0" fontAlgn="base" hangingPunct="0">
              <a:spcBef>
                <a:spcPct val="0"/>
              </a:spcBef>
              <a:spcAft>
                <a:spcPct val="0"/>
              </a:spcAft>
              <a:defRPr sz="2400">
                <a:solidFill>
                  <a:schemeClr val="tx1"/>
                </a:solidFill>
                <a:latin typeface="Times New Roman" panose="02020603050405020304" pitchFamily="18" charset="0"/>
              </a:defRPr>
            </a:lvl8pPr>
            <a:lvl9pPr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kumimoji="1" lang="pt-BR" altLang="pt-BR" sz="2177" b="1">
                <a:solidFill>
                  <a:srgbClr val="336699"/>
                </a:solidFill>
                <a:sym typeface="Wingdings" panose="05000000000000000000" pitchFamily="2" charset="2"/>
              </a:rPr>
              <a:t> Existe algum CI (PLD, outros) que realize a tarefa ?</a:t>
            </a:r>
            <a:br>
              <a:rPr kumimoji="1" lang="pt-BR" altLang="pt-BR" sz="2177" b="1">
                <a:solidFill>
                  <a:srgbClr val="336699"/>
                </a:solidFill>
                <a:sym typeface="Wingdings" panose="05000000000000000000" pitchFamily="2" charset="2"/>
              </a:rPr>
            </a:br>
            <a:r>
              <a:rPr kumimoji="1" lang="pt-BR" altLang="pt-BR" sz="2177" b="1">
                <a:solidFill>
                  <a:srgbClr val="336699"/>
                </a:solidFill>
                <a:sym typeface="Wingdings" panose="05000000000000000000" pitchFamily="2" charset="2"/>
              </a:rPr>
              <a:t>    (sim  processador não é necessário)</a:t>
            </a:r>
            <a:r>
              <a:rPr kumimoji="1" lang="pt-BR" altLang="pt-BR" sz="2177">
                <a:solidFill>
                  <a:srgbClr val="336699"/>
                </a:solidFill>
                <a:sym typeface="Wingdings" panose="05000000000000000000" pitchFamily="2" charset="2"/>
              </a:rPr>
              <a:t/>
            </a:r>
            <a:br>
              <a:rPr kumimoji="1" lang="pt-BR" altLang="pt-BR" sz="2177">
                <a:solidFill>
                  <a:srgbClr val="336699"/>
                </a:solidFill>
                <a:sym typeface="Wingdings" panose="05000000000000000000" pitchFamily="2" charset="2"/>
              </a:rPr>
            </a:br>
            <a:endParaRPr kumimoji="1" lang="pt-BR" altLang="pt-BR" sz="2177">
              <a:solidFill>
                <a:srgbClr val="336699"/>
              </a:solidFill>
              <a:sym typeface="Wingdings" panose="05000000000000000000" pitchFamily="2" charset="2"/>
            </a:endParaRPr>
          </a:p>
        </p:txBody>
      </p:sp>
      <p:sp>
        <p:nvSpPr>
          <p:cNvPr id="36871" name="Rectangle 7"/>
          <p:cNvSpPr>
            <a:spLocks noChangeArrowheads="1"/>
          </p:cNvSpPr>
          <p:nvPr/>
        </p:nvSpPr>
        <p:spPr bwMode="auto">
          <a:xfrm>
            <a:off x="957601" y="2895969"/>
            <a:ext cx="7534080" cy="1435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r>
              <a:rPr lang="pt-BR" altLang="pt-BR" sz="1996" b="0">
                <a:solidFill>
                  <a:schemeClr val="tx1"/>
                </a:solidFill>
                <a:sym typeface="Wingdings" panose="05000000000000000000" pitchFamily="2" charset="2"/>
              </a:rPr>
              <a:t> O sistema necessita de I/O com o usuário ?</a:t>
            </a:r>
            <a:br>
              <a:rPr lang="pt-BR" altLang="pt-BR" sz="1996" b="0">
                <a:solidFill>
                  <a:schemeClr val="tx1"/>
                </a:solidFill>
                <a:sym typeface="Wingdings" panose="05000000000000000000" pitchFamily="2" charset="2"/>
              </a:rPr>
            </a:br>
            <a:r>
              <a:rPr lang="pt-BR" altLang="pt-BR" sz="1996" b="0">
                <a:solidFill>
                  <a:schemeClr val="tx1"/>
                </a:solidFill>
                <a:sym typeface="Wingdings" panose="05000000000000000000" pitchFamily="2" charset="2"/>
              </a:rPr>
              <a:t>    (sim  processador é necessário)</a:t>
            </a:r>
            <a:r>
              <a:rPr lang="pt-BR" altLang="pt-BR" sz="1996" b="0">
                <a:sym typeface="Wingdings" panose="05000000000000000000" pitchFamily="2" charset="2"/>
              </a:rPr>
              <a:t/>
            </a:r>
            <a:br>
              <a:rPr lang="pt-BR" altLang="pt-BR" sz="1996" b="0">
                <a:sym typeface="Wingdings" panose="05000000000000000000" pitchFamily="2" charset="2"/>
              </a:rPr>
            </a:br>
            <a:r>
              <a:rPr lang="pt-BR" altLang="pt-BR" sz="1996">
                <a:sym typeface="Wingdings" panose="05000000000000000000" pitchFamily="2" charset="2"/>
              </a:rPr>
              <a:t/>
            </a:r>
            <a:br>
              <a:rPr lang="pt-BR" altLang="pt-BR" sz="1996">
                <a:sym typeface="Wingdings" panose="05000000000000000000" pitchFamily="2" charset="2"/>
              </a:rPr>
            </a:br>
            <a:endParaRPr lang="pt-BR" altLang="pt-BR" sz="1996">
              <a:sym typeface="Wingdings" panose="05000000000000000000" pitchFamily="2" charset="2"/>
            </a:endParaRPr>
          </a:p>
        </p:txBody>
      </p:sp>
      <p:sp>
        <p:nvSpPr>
          <p:cNvPr id="36872" name="Text Box 8"/>
          <p:cNvSpPr txBox="1">
            <a:spLocks noChangeArrowheads="1"/>
          </p:cNvSpPr>
          <p:nvPr/>
        </p:nvSpPr>
        <p:spPr bwMode="auto">
          <a:xfrm>
            <a:off x="391681" y="4019169"/>
            <a:ext cx="7444800" cy="108882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35" tIns="41468" rIns="82935" bIns="41468">
            <a:spAutoFit/>
          </a:bodyPr>
          <a:lstStyle>
            <a:lvl1pPr defTabSz="912813" eaLnBrk="0" hangingPunct="0">
              <a:defRPr sz="2400">
                <a:solidFill>
                  <a:schemeClr val="tx1"/>
                </a:solidFill>
                <a:latin typeface="Times New Roman" panose="02020603050405020304" pitchFamily="18" charset="0"/>
              </a:defRPr>
            </a:lvl1pPr>
            <a:lvl2pPr defTabSz="912813" eaLnBrk="0" hangingPunct="0">
              <a:defRPr sz="2400">
                <a:solidFill>
                  <a:schemeClr val="tx1"/>
                </a:solidFill>
                <a:latin typeface="Times New Roman" panose="02020603050405020304" pitchFamily="18" charset="0"/>
              </a:defRPr>
            </a:lvl2pPr>
            <a:lvl3pPr marL="912813" defTabSz="912813" eaLnBrk="0" hangingPunct="0">
              <a:defRPr sz="2400">
                <a:solidFill>
                  <a:schemeClr val="tx1"/>
                </a:solidFill>
                <a:latin typeface="Times New Roman" panose="02020603050405020304" pitchFamily="18" charset="0"/>
              </a:defRPr>
            </a:lvl3pPr>
            <a:lvl4pPr defTabSz="912813" eaLnBrk="0" hangingPunct="0">
              <a:defRPr sz="2400">
                <a:solidFill>
                  <a:schemeClr val="tx1"/>
                </a:solidFill>
                <a:latin typeface="Times New Roman" panose="02020603050405020304" pitchFamily="18" charset="0"/>
              </a:defRPr>
            </a:lvl4pPr>
            <a:lvl5pPr defTabSz="912813" eaLnBrk="0" hangingPunct="0">
              <a:defRPr sz="2400">
                <a:solidFill>
                  <a:schemeClr val="tx1"/>
                </a:solidFill>
                <a:latin typeface="Times New Roman" panose="02020603050405020304" pitchFamily="18" charset="0"/>
              </a:defRPr>
            </a:lvl5pPr>
            <a:lvl6pPr defTabSz="912813" eaLnBrk="0" fontAlgn="base" hangingPunct="0">
              <a:spcBef>
                <a:spcPct val="0"/>
              </a:spcBef>
              <a:spcAft>
                <a:spcPct val="0"/>
              </a:spcAft>
              <a:defRPr sz="2400">
                <a:solidFill>
                  <a:schemeClr val="tx1"/>
                </a:solidFill>
                <a:latin typeface="Times New Roman" panose="02020603050405020304" pitchFamily="18" charset="0"/>
              </a:defRPr>
            </a:lvl6pPr>
            <a:lvl7pPr defTabSz="912813" eaLnBrk="0" fontAlgn="base" hangingPunct="0">
              <a:spcBef>
                <a:spcPct val="0"/>
              </a:spcBef>
              <a:spcAft>
                <a:spcPct val="0"/>
              </a:spcAft>
              <a:defRPr sz="2400">
                <a:solidFill>
                  <a:schemeClr val="tx1"/>
                </a:solidFill>
                <a:latin typeface="Times New Roman" panose="02020603050405020304" pitchFamily="18" charset="0"/>
              </a:defRPr>
            </a:lvl7pPr>
            <a:lvl8pPr defTabSz="912813" eaLnBrk="0" fontAlgn="base" hangingPunct="0">
              <a:spcBef>
                <a:spcPct val="0"/>
              </a:spcBef>
              <a:spcAft>
                <a:spcPct val="0"/>
              </a:spcAft>
              <a:defRPr sz="2400">
                <a:solidFill>
                  <a:schemeClr val="tx1"/>
                </a:solidFill>
                <a:latin typeface="Times New Roman" panose="02020603050405020304" pitchFamily="18" charset="0"/>
              </a:defRPr>
            </a:lvl8pPr>
            <a:lvl9pPr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pt-BR" altLang="pt-BR" sz="2177" b="1">
                <a:solidFill>
                  <a:srgbClr val="336699"/>
                </a:solidFill>
                <a:sym typeface="Wingdings" panose="05000000000000000000" pitchFamily="2" charset="2"/>
              </a:rPr>
              <a:t> Necessidade de comunicação com outros sistemas ? </a:t>
            </a:r>
            <a:br>
              <a:rPr lang="pt-BR" altLang="pt-BR" sz="2177" b="1">
                <a:solidFill>
                  <a:srgbClr val="336699"/>
                </a:solidFill>
                <a:sym typeface="Wingdings" panose="05000000000000000000" pitchFamily="2" charset="2"/>
              </a:rPr>
            </a:br>
            <a:r>
              <a:rPr lang="pt-BR" altLang="pt-BR" sz="2177" b="1">
                <a:solidFill>
                  <a:srgbClr val="336699"/>
                </a:solidFill>
                <a:sym typeface="Wingdings" panose="05000000000000000000" pitchFamily="2" charset="2"/>
              </a:rPr>
              <a:t>  </a:t>
            </a:r>
            <a:r>
              <a:rPr lang="pt-BR" altLang="pt-BR" sz="2177" b="1">
                <a:solidFill>
                  <a:srgbClr val="336699"/>
                </a:solidFill>
              </a:rPr>
              <a:t> </a:t>
            </a:r>
            <a:r>
              <a:rPr lang="pt-BR" altLang="pt-BR" sz="2177" b="1">
                <a:solidFill>
                  <a:srgbClr val="336699"/>
                </a:solidFill>
                <a:sym typeface="Wingdings" panose="05000000000000000000" pitchFamily="2" charset="2"/>
              </a:rPr>
              <a:t> (sim  processador é necessário)</a:t>
            </a:r>
            <a:r>
              <a:rPr lang="pt-BR" altLang="pt-BR" sz="2177">
                <a:solidFill>
                  <a:srgbClr val="000000"/>
                </a:solidFill>
                <a:sym typeface="Wingdings" panose="05000000000000000000" pitchFamily="2" charset="2"/>
              </a:rPr>
              <a:t/>
            </a:r>
            <a:br>
              <a:rPr lang="pt-BR" altLang="pt-BR" sz="2177">
                <a:solidFill>
                  <a:srgbClr val="000000"/>
                </a:solidFill>
                <a:sym typeface="Wingdings" panose="05000000000000000000" pitchFamily="2" charset="2"/>
              </a:rPr>
            </a:br>
            <a:endParaRPr lang="pt-BR" altLang="pt-BR" sz="2177">
              <a:solidFill>
                <a:srgbClr val="000000"/>
              </a:solidFill>
              <a:sym typeface="Wingdings" panose="05000000000000000000" pitchFamily="2" charset="2"/>
            </a:endParaRPr>
          </a:p>
        </p:txBody>
      </p:sp>
      <p:sp>
        <p:nvSpPr>
          <p:cNvPr id="36873" name="Text Box 9"/>
          <p:cNvSpPr txBox="1">
            <a:spLocks noChangeArrowheads="1"/>
          </p:cNvSpPr>
          <p:nvPr/>
        </p:nvSpPr>
        <p:spPr bwMode="auto">
          <a:xfrm>
            <a:off x="653761" y="4769409"/>
            <a:ext cx="6400800" cy="108882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35" tIns="41468" rIns="82935" bIns="41468">
            <a:spAutoFit/>
          </a:bodyPr>
          <a:lstStyle>
            <a:lvl1pPr defTabSz="912813" eaLnBrk="0" hangingPunct="0">
              <a:defRPr sz="2400">
                <a:solidFill>
                  <a:schemeClr val="tx1"/>
                </a:solidFill>
                <a:latin typeface="Times New Roman" panose="02020603050405020304" pitchFamily="18" charset="0"/>
              </a:defRPr>
            </a:lvl1pPr>
            <a:lvl2pPr defTabSz="912813" eaLnBrk="0" hangingPunct="0">
              <a:defRPr sz="2400">
                <a:solidFill>
                  <a:schemeClr val="tx1"/>
                </a:solidFill>
                <a:latin typeface="Times New Roman" panose="02020603050405020304" pitchFamily="18" charset="0"/>
              </a:defRPr>
            </a:lvl2pPr>
            <a:lvl3pPr marL="912813" defTabSz="912813" eaLnBrk="0" hangingPunct="0">
              <a:defRPr sz="2400">
                <a:solidFill>
                  <a:schemeClr val="tx1"/>
                </a:solidFill>
                <a:latin typeface="Times New Roman" panose="02020603050405020304" pitchFamily="18" charset="0"/>
              </a:defRPr>
            </a:lvl3pPr>
            <a:lvl4pPr defTabSz="912813" eaLnBrk="0" hangingPunct="0">
              <a:defRPr sz="2400">
                <a:solidFill>
                  <a:schemeClr val="tx1"/>
                </a:solidFill>
                <a:latin typeface="Times New Roman" panose="02020603050405020304" pitchFamily="18" charset="0"/>
              </a:defRPr>
            </a:lvl4pPr>
            <a:lvl5pPr defTabSz="912813" eaLnBrk="0" hangingPunct="0">
              <a:defRPr sz="2400">
                <a:solidFill>
                  <a:schemeClr val="tx1"/>
                </a:solidFill>
                <a:latin typeface="Times New Roman" panose="02020603050405020304" pitchFamily="18" charset="0"/>
              </a:defRPr>
            </a:lvl5pPr>
            <a:lvl6pPr defTabSz="912813" eaLnBrk="0" fontAlgn="base" hangingPunct="0">
              <a:spcBef>
                <a:spcPct val="0"/>
              </a:spcBef>
              <a:spcAft>
                <a:spcPct val="0"/>
              </a:spcAft>
              <a:defRPr sz="2400">
                <a:solidFill>
                  <a:schemeClr val="tx1"/>
                </a:solidFill>
                <a:latin typeface="Times New Roman" panose="02020603050405020304" pitchFamily="18" charset="0"/>
              </a:defRPr>
            </a:lvl6pPr>
            <a:lvl7pPr defTabSz="912813" eaLnBrk="0" fontAlgn="base" hangingPunct="0">
              <a:spcBef>
                <a:spcPct val="0"/>
              </a:spcBef>
              <a:spcAft>
                <a:spcPct val="0"/>
              </a:spcAft>
              <a:defRPr sz="2400">
                <a:solidFill>
                  <a:schemeClr val="tx1"/>
                </a:solidFill>
                <a:latin typeface="Times New Roman" panose="02020603050405020304" pitchFamily="18" charset="0"/>
              </a:defRPr>
            </a:lvl7pPr>
            <a:lvl8pPr defTabSz="912813" eaLnBrk="0" fontAlgn="base" hangingPunct="0">
              <a:spcBef>
                <a:spcPct val="0"/>
              </a:spcBef>
              <a:spcAft>
                <a:spcPct val="0"/>
              </a:spcAft>
              <a:defRPr sz="2400">
                <a:solidFill>
                  <a:schemeClr val="tx1"/>
                </a:solidFill>
                <a:latin typeface="Times New Roman" panose="02020603050405020304" pitchFamily="18" charset="0"/>
              </a:defRPr>
            </a:lvl8pPr>
            <a:lvl9pPr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pt-BR" altLang="pt-BR" sz="2177">
                <a:solidFill>
                  <a:srgbClr val="000000"/>
                </a:solidFill>
                <a:sym typeface="Wingdings" panose="05000000000000000000" pitchFamily="2" charset="2"/>
              </a:rPr>
              <a:t/>
            </a:r>
            <a:br>
              <a:rPr lang="pt-BR" altLang="pt-BR" sz="2177">
                <a:solidFill>
                  <a:srgbClr val="000000"/>
                </a:solidFill>
                <a:sym typeface="Wingdings" panose="05000000000000000000" pitchFamily="2" charset="2"/>
              </a:rPr>
            </a:br>
            <a:r>
              <a:rPr lang="pt-BR" altLang="pt-BR" sz="2177">
                <a:solidFill>
                  <a:srgbClr val="000000"/>
                </a:solidFill>
                <a:sym typeface="Wingdings" panose="05000000000000000000" pitchFamily="2" charset="2"/>
              </a:rPr>
              <a:t> O sistema tem uma carga computacional grande ? </a:t>
            </a:r>
            <a:br>
              <a:rPr lang="pt-BR" altLang="pt-BR" sz="2177">
                <a:solidFill>
                  <a:srgbClr val="000000"/>
                </a:solidFill>
                <a:sym typeface="Wingdings" panose="05000000000000000000" pitchFamily="2" charset="2"/>
              </a:rPr>
            </a:br>
            <a:r>
              <a:rPr lang="pt-BR" altLang="pt-BR" sz="2177">
                <a:solidFill>
                  <a:srgbClr val="000000"/>
                </a:solidFill>
                <a:sym typeface="Wingdings" panose="05000000000000000000" pitchFamily="2" charset="2"/>
              </a:rPr>
              <a:t>  </a:t>
            </a:r>
            <a:r>
              <a:rPr lang="pt-BR" altLang="pt-BR" sz="2177">
                <a:solidFill>
                  <a:schemeClr val="bg1"/>
                </a:solidFill>
              </a:rPr>
              <a:t> </a:t>
            </a:r>
            <a:r>
              <a:rPr lang="pt-BR" altLang="pt-BR" sz="2177">
                <a:solidFill>
                  <a:srgbClr val="000000"/>
                </a:solidFill>
                <a:sym typeface="Wingdings" panose="05000000000000000000" pitchFamily="2" charset="2"/>
              </a:rPr>
              <a:t> (sim  processador é necessário)</a:t>
            </a:r>
          </a:p>
        </p:txBody>
      </p:sp>
    </p:spTree>
    <p:extLst>
      <p:ext uri="{BB962C8B-B14F-4D97-AF65-F5344CB8AC3E}">
        <p14:creationId xmlns:p14="http://schemas.microsoft.com/office/powerpoint/2010/main" val="2324476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7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P spid="36872" grpId="0"/>
      <p:bldP spid="368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descr="ponta_2x.png"/>
          <p:cNvPicPr>
            <a:picLocks noChangeAspect="1"/>
          </p:cNvPicPr>
          <p:nvPr/>
        </p:nvPicPr>
        <p:blipFill>
          <a:blip r:embed="rId3" cstate="print"/>
          <a:stretch>
            <a:fillRect/>
          </a:stretch>
        </p:blipFill>
        <p:spPr>
          <a:xfrm>
            <a:off x="-1" y="0"/>
            <a:ext cx="7715355" cy="857231"/>
          </a:xfrm>
          <a:prstGeom prst="rect">
            <a:avLst/>
          </a:prstGeom>
        </p:spPr>
      </p:pic>
      <p:sp>
        <p:nvSpPr>
          <p:cNvPr id="40962" name="Rectangle 2"/>
          <p:cNvSpPr>
            <a:spLocks noGrp="1" noChangeArrowheads="1"/>
          </p:cNvSpPr>
          <p:nvPr>
            <p:ph type="title"/>
          </p:nvPr>
        </p:nvSpPr>
        <p:spPr>
          <a:xfrm>
            <a:off x="107504" y="130716"/>
            <a:ext cx="8000640" cy="666720"/>
          </a:xfrm>
          <a:noFill/>
          <a:ln/>
        </p:spPr>
        <p:txBody>
          <a:bodyPr/>
          <a:lstStyle/>
          <a:p>
            <a:r>
              <a:rPr lang="pt-BR" altLang="pt-BR" sz="3175" b="0" dirty="0">
                <a:solidFill>
                  <a:schemeClr val="bg1"/>
                </a:solidFill>
              </a:rPr>
              <a:t>Seleção da plataforma de desenvolvimento</a:t>
            </a:r>
          </a:p>
        </p:txBody>
      </p:sp>
      <p:sp>
        <p:nvSpPr>
          <p:cNvPr id="40966" name="Rectangle 6"/>
          <p:cNvSpPr>
            <a:spLocks noChangeArrowheads="1"/>
          </p:cNvSpPr>
          <p:nvPr/>
        </p:nvSpPr>
        <p:spPr bwMode="auto">
          <a:xfrm>
            <a:off x="424840" y="1412776"/>
            <a:ext cx="4507200" cy="146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r>
              <a:rPr lang="pt-BR" altLang="pt-BR" sz="2177" dirty="0"/>
              <a:t>Ambiente IDE</a:t>
            </a:r>
            <a:br>
              <a:rPr lang="pt-BR" altLang="pt-BR" sz="2177" dirty="0"/>
            </a:br>
            <a:r>
              <a:rPr lang="pt-BR" altLang="pt-BR" sz="2177" dirty="0"/>
              <a:t/>
            </a:r>
            <a:br>
              <a:rPr lang="pt-BR" altLang="pt-BR" sz="2177" dirty="0"/>
            </a:br>
            <a:r>
              <a:rPr lang="pt-BR" altLang="pt-BR" sz="2177" dirty="0"/>
              <a:t>Assembly ou C</a:t>
            </a:r>
            <a:br>
              <a:rPr lang="pt-BR" altLang="pt-BR" sz="2177" dirty="0"/>
            </a:br>
            <a:r>
              <a:rPr lang="pt-BR" altLang="pt-BR" sz="2177" dirty="0"/>
              <a:t/>
            </a:r>
            <a:br>
              <a:rPr lang="pt-BR" altLang="pt-BR" sz="2177" dirty="0"/>
            </a:br>
            <a:r>
              <a:rPr lang="pt-BR" altLang="pt-BR" sz="2177" dirty="0"/>
              <a:t>Kit de Desenvolvimento</a:t>
            </a:r>
          </a:p>
        </p:txBody>
      </p:sp>
      <p:pic>
        <p:nvPicPr>
          <p:cNvPr id="4096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336" y="1124744"/>
            <a:ext cx="4281120" cy="3592800"/>
          </a:xfrm>
          <a:prstGeom prst="rect">
            <a:avLst/>
          </a:prstGeom>
          <a:noFill/>
          <a:extLst>
            <a:ext uri="{909E8E84-426E-40DD-AFC4-6F175D3DCCD1}">
              <a14:hiddenFill xmlns:a14="http://schemas.microsoft.com/office/drawing/2010/main">
                <a:solidFill>
                  <a:srgbClr val="FFFFFF"/>
                </a:solidFill>
              </a14:hiddenFill>
            </a:ext>
          </a:extLst>
        </p:spPr>
      </p:pic>
      <p:pic>
        <p:nvPicPr>
          <p:cNvPr id="40969"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448" y="3501008"/>
            <a:ext cx="5287680" cy="259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257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16E12678-28ED-4479-8C51-0F9611E8A808}" type="slidenum">
              <a:rPr lang="pt-BR" smtClean="0"/>
              <a:pPr/>
              <a:t>14</a:t>
            </a:fld>
            <a:endParaRPr lang="pt-BR"/>
          </a:p>
        </p:txBody>
      </p:sp>
      <p:pic>
        <p:nvPicPr>
          <p:cNvPr id="5" name="Imagem 4" descr="MC900439257.JPG"/>
          <p:cNvPicPr>
            <a:picLocks noChangeAspect="1"/>
          </p:cNvPicPr>
          <p:nvPr/>
        </p:nvPicPr>
        <p:blipFill>
          <a:blip r:embed="rId2" cstate="print">
            <a:duotone>
              <a:schemeClr val="accent1">
                <a:shade val="45000"/>
                <a:satMod val="135000"/>
              </a:schemeClr>
              <a:prstClr val="white"/>
            </a:duotone>
          </a:blip>
          <a:stretch>
            <a:fillRect/>
          </a:stretch>
        </p:blipFill>
        <p:spPr>
          <a:xfrm>
            <a:off x="2267744" y="1052736"/>
            <a:ext cx="5160636" cy="5160636"/>
          </a:xfrm>
          <a:prstGeom prst="rect">
            <a:avLst/>
          </a:prstGeom>
        </p:spPr>
      </p:pic>
      <p:sp>
        <p:nvSpPr>
          <p:cNvPr id="7" name="CaixaDeTexto 6"/>
          <p:cNvSpPr txBox="1"/>
          <p:nvPr/>
        </p:nvSpPr>
        <p:spPr>
          <a:xfrm>
            <a:off x="2647788" y="3731280"/>
            <a:ext cx="4423402" cy="2308324"/>
          </a:xfrm>
          <a:prstGeom prst="rect">
            <a:avLst/>
          </a:prstGeom>
          <a:noFill/>
        </p:spPr>
        <p:txBody>
          <a:bodyPr wrap="square" rtlCol="0">
            <a:spAutoFit/>
          </a:bodyPr>
          <a:lstStyle/>
          <a:p>
            <a:pPr algn="ctr"/>
            <a:r>
              <a:rPr lang="pt-BR" sz="3600" b="1" dirty="0" smtClean="0">
                <a:ln w="900" cmpd="sng">
                  <a:solidFill>
                    <a:schemeClr val="accent1">
                      <a:satMod val="190000"/>
                      <a:alpha val="55000"/>
                    </a:schemeClr>
                  </a:solidFill>
                  <a:prstDash val="solid"/>
                </a:ln>
                <a:solidFill>
                  <a:srgbClr val="0000CC"/>
                </a:solidFill>
                <a:effectLst>
                  <a:innerShdw blurRad="101600" dist="76200" dir="5400000">
                    <a:schemeClr val="accent1">
                      <a:satMod val="190000"/>
                      <a:tint val="100000"/>
                      <a:alpha val="74000"/>
                    </a:schemeClr>
                  </a:innerShdw>
                </a:effectLst>
                <a:latin typeface="Arial Narrow" pitchFamily="34" charset="0"/>
              </a:rPr>
              <a:t>Final do Tópico:  </a:t>
            </a:r>
            <a:r>
              <a:rPr lang="pt-BR" sz="36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rPr>
              <a:t>Projeto de Sistema Embarcado Eficiente</a:t>
            </a:r>
          </a:p>
          <a:p>
            <a:pPr algn="ctr"/>
            <a:endParaRPr lang="pt-BR" sz="3600" b="1" dirty="0">
              <a:ln w="900" cmpd="sng">
                <a:solidFill>
                  <a:schemeClr val="accent1">
                    <a:satMod val="190000"/>
                    <a:alpha val="55000"/>
                  </a:schemeClr>
                </a:solidFill>
                <a:prstDash val="solid"/>
              </a:ln>
              <a:solidFill>
                <a:srgbClr val="0000CC"/>
              </a:solidFill>
              <a:effectLst>
                <a:outerShdw blurRad="38100" dist="38100" dir="2700000" algn="tl">
                  <a:srgbClr val="000000">
                    <a:alpha val="43137"/>
                  </a:srgbClr>
                </a:outerShdw>
              </a:effectLst>
              <a:latin typeface="Arial Narrow"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ponta_2x.png"/>
          <p:cNvPicPr>
            <a:picLocks noChangeAspect="1"/>
          </p:cNvPicPr>
          <p:nvPr/>
        </p:nvPicPr>
        <p:blipFill>
          <a:blip r:embed="rId3" cstate="print"/>
          <a:stretch>
            <a:fillRect/>
          </a:stretch>
        </p:blipFill>
        <p:spPr>
          <a:xfrm>
            <a:off x="-1" y="0"/>
            <a:ext cx="7715355" cy="857231"/>
          </a:xfrm>
          <a:prstGeom prst="rect">
            <a:avLst/>
          </a:prstGeom>
        </p:spPr>
      </p:pic>
      <p:sp>
        <p:nvSpPr>
          <p:cNvPr id="58370" name="Rectangle 2"/>
          <p:cNvSpPr>
            <a:spLocks noGrp="1" noChangeArrowheads="1"/>
          </p:cNvSpPr>
          <p:nvPr>
            <p:ph type="title"/>
          </p:nvPr>
        </p:nvSpPr>
        <p:spPr/>
        <p:txBody>
          <a:bodyPr/>
          <a:lstStyle/>
          <a:p>
            <a:r>
              <a:rPr lang="pt-BR" altLang="pt-BR" b="1" dirty="0">
                <a:solidFill>
                  <a:schemeClr val="bg1"/>
                </a:solidFill>
              </a:rPr>
              <a:t>Projeto de </a:t>
            </a:r>
            <a:r>
              <a:rPr lang="pt-BR" altLang="pt-BR" b="1" dirty="0" smtClean="0">
                <a:solidFill>
                  <a:schemeClr val="bg1"/>
                </a:solidFill>
              </a:rPr>
              <a:t>Sistema Embarcado</a:t>
            </a:r>
            <a:endParaRPr lang="pt-BR" altLang="pt-BR" b="1" dirty="0">
              <a:solidFill>
                <a:schemeClr val="bg1"/>
              </a:solidFill>
            </a:endParaRPr>
          </a:p>
        </p:txBody>
      </p:sp>
      <p:sp>
        <p:nvSpPr>
          <p:cNvPr id="6" name="Rectangle 6"/>
          <p:cNvSpPr>
            <a:spLocks noChangeArrowheads="1"/>
          </p:cNvSpPr>
          <p:nvPr/>
        </p:nvSpPr>
        <p:spPr bwMode="auto">
          <a:xfrm>
            <a:off x="781921" y="3538233"/>
            <a:ext cx="5577120" cy="179856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35" tIns="41468" rIns="82935" bIns="41468"/>
          <a:lstStyle>
            <a:lvl1pPr marL="431800" indent="-323850" algn="r" defTabSz="1008063">
              <a:spcBef>
                <a:spcPct val="20000"/>
              </a:spcBef>
              <a:buClr>
                <a:schemeClr val="tx2"/>
              </a:buClr>
              <a:buSzPct val="70000"/>
              <a:buFont typeface="Wingdings" panose="05000000000000000000" pitchFamily="2" charset="2"/>
              <a:defRPr sz="3500">
                <a:solidFill>
                  <a:schemeClr val="tx1"/>
                </a:solidFill>
                <a:latin typeface="Arial" panose="020B0604020202020204" pitchFamily="34" charset="0"/>
              </a:defRPr>
            </a:lvl1pPr>
            <a:lvl2pPr marL="862013" indent="-285750" algn="ctr" defTabSz="1008063">
              <a:spcBef>
                <a:spcPct val="20000"/>
              </a:spcBef>
              <a:buClr>
                <a:schemeClr val="accent2"/>
              </a:buClr>
              <a:buSzPct val="70000"/>
              <a:buFont typeface="Wingdings" panose="05000000000000000000" pitchFamily="2" charset="2"/>
              <a:defRPr sz="2900">
                <a:solidFill>
                  <a:schemeClr val="tx1"/>
                </a:solidFill>
                <a:latin typeface="Arial" panose="020B0604020202020204" pitchFamily="34" charset="0"/>
              </a:defRPr>
            </a:lvl2pPr>
            <a:lvl3pPr marL="1295400" indent="-215900" algn="ctr" defTabSz="1008063">
              <a:spcBef>
                <a:spcPct val="20000"/>
              </a:spcBef>
              <a:buClr>
                <a:schemeClr val="accent1"/>
              </a:buClr>
              <a:buSzPct val="70000"/>
              <a:buFont typeface="Wingdings" panose="05000000000000000000" pitchFamily="2" charset="2"/>
              <a:defRPr sz="2500">
                <a:solidFill>
                  <a:schemeClr val="tx1"/>
                </a:solidFill>
                <a:latin typeface="Arial" panose="020B0604020202020204" pitchFamily="34" charset="0"/>
              </a:defRPr>
            </a:lvl3pPr>
            <a:lvl4pPr marL="1727200" indent="-215900" algn="ctr" defTabSz="1008063">
              <a:spcBef>
                <a:spcPct val="20000"/>
              </a:spcBef>
              <a:buClr>
                <a:schemeClr val="tx2"/>
              </a:buClr>
              <a:buSzPct val="75000"/>
              <a:buFont typeface="Wingdings" panose="05000000000000000000" pitchFamily="2" charset="2"/>
              <a:defRPr sz="2200">
                <a:solidFill>
                  <a:schemeClr val="tx1"/>
                </a:solidFill>
                <a:latin typeface="Arial" panose="020B0604020202020204" pitchFamily="34" charset="0"/>
              </a:defRPr>
            </a:lvl4pPr>
            <a:lvl5pPr marL="2159000" indent="-215900" algn="ctr" defTabSz="1008063">
              <a:spcBef>
                <a:spcPct val="20000"/>
              </a:spcBef>
              <a:buClr>
                <a:schemeClr val="folHlink"/>
              </a:buClr>
              <a:buSzPct val="80000"/>
              <a:buFont typeface="Wingdings" panose="05000000000000000000" pitchFamily="2" charset="2"/>
              <a:defRPr sz="2200">
                <a:solidFill>
                  <a:schemeClr val="tx1"/>
                </a:solidFill>
                <a:latin typeface="Arial" panose="020B0604020202020204" pitchFamily="34" charset="0"/>
              </a:defRPr>
            </a:lvl5pPr>
            <a:lvl6pPr marL="2616200" indent="-215900" algn="ctr" defTabSz="1008063" fontAlgn="base">
              <a:spcBef>
                <a:spcPct val="20000"/>
              </a:spcBef>
              <a:spcAft>
                <a:spcPct val="0"/>
              </a:spcAft>
              <a:buClr>
                <a:schemeClr val="folHlink"/>
              </a:buClr>
              <a:buSzPct val="80000"/>
              <a:buFont typeface="Wingdings" panose="05000000000000000000" pitchFamily="2" charset="2"/>
              <a:defRPr sz="2200">
                <a:solidFill>
                  <a:schemeClr val="tx1"/>
                </a:solidFill>
                <a:latin typeface="Arial" panose="020B0604020202020204" pitchFamily="34" charset="0"/>
              </a:defRPr>
            </a:lvl6pPr>
            <a:lvl7pPr marL="3073400" indent="-215900" algn="ctr" defTabSz="1008063" fontAlgn="base">
              <a:spcBef>
                <a:spcPct val="20000"/>
              </a:spcBef>
              <a:spcAft>
                <a:spcPct val="0"/>
              </a:spcAft>
              <a:buClr>
                <a:schemeClr val="folHlink"/>
              </a:buClr>
              <a:buSzPct val="80000"/>
              <a:buFont typeface="Wingdings" panose="05000000000000000000" pitchFamily="2" charset="2"/>
              <a:defRPr sz="2200">
                <a:solidFill>
                  <a:schemeClr val="tx1"/>
                </a:solidFill>
                <a:latin typeface="Arial" panose="020B0604020202020204" pitchFamily="34" charset="0"/>
              </a:defRPr>
            </a:lvl7pPr>
            <a:lvl8pPr marL="3530600" indent="-215900" algn="ctr" defTabSz="1008063" fontAlgn="base">
              <a:spcBef>
                <a:spcPct val="20000"/>
              </a:spcBef>
              <a:spcAft>
                <a:spcPct val="0"/>
              </a:spcAft>
              <a:buClr>
                <a:schemeClr val="folHlink"/>
              </a:buClr>
              <a:buSzPct val="80000"/>
              <a:buFont typeface="Wingdings" panose="05000000000000000000" pitchFamily="2" charset="2"/>
              <a:defRPr sz="2200">
                <a:solidFill>
                  <a:schemeClr val="tx1"/>
                </a:solidFill>
                <a:latin typeface="Arial" panose="020B0604020202020204" pitchFamily="34" charset="0"/>
              </a:defRPr>
            </a:lvl8pPr>
            <a:lvl9pPr marL="3987800" indent="-215900" algn="ctr" defTabSz="1008063" fontAlgn="base">
              <a:spcBef>
                <a:spcPct val="20000"/>
              </a:spcBef>
              <a:spcAft>
                <a:spcPct val="0"/>
              </a:spcAft>
              <a:buClr>
                <a:schemeClr val="folHlink"/>
              </a:buClr>
              <a:buSzPct val="80000"/>
              <a:buFont typeface="Wingdings" panose="05000000000000000000" pitchFamily="2" charset="2"/>
              <a:defRPr sz="2200">
                <a:solidFill>
                  <a:schemeClr val="tx1"/>
                </a:solidFill>
                <a:latin typeface="Arial" panose="020B0604020202020204" pitchFamily="34" charset="0"/>
              </a:defRPr>
            </a:lvl9pPr>
          </a:lstStyle>
          <a:p>
            <a:endParaRPr lang="pt-BR" altLang="pt-BR" sz="2721" b="1"/>
          </a:p>
        </p:txBody>
      </p:sp>
      <p:sp>
        <p:nvSpPr>
          <p:cNvPr id="7" name="Rectangle 43"/>
          <p:cNvSpPr>
            <a:spLocks noChangeArrowheads="1"/>
          </p:cNvSpPr>
          <p:nvPr/>
        </p:nvSpPr>
        <p:spPr bwMode="auto">
          <a:xfrm>
            <a:off x="781921" y="1556792"/>
            <a:ext cx="7742880" cy="414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r>
              <a:rPr lang="pt-BR" altLang="pt-BR" sz="2358">
                <a:solidFill>
                  <a:srgbClr val="336699"/>
                </a:solidFill>
              </a:rPr>
              <a:t>Componentes básicos:</a:t>
            </a:r>
          </a:p>
        </p:txBody>
      </p:sp>
      <p:sp>
        <p:nvSpPr>
          <p:cNvPr id="8" name="Rectangle 44"/>
          <p:cNvSpPr>
            <a:spLocks noChangeArrowheads="1"/>
          </p:cNvSpPr>
          <p:nvPr/>
        </p:nvSpPr>
        <p:spPr bwMode="auto">
          <a:xfrm>
            <a:off x="1045441" y="2102553"/>
            <a:ext cx="7740000" cy="138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pPr>
              <a:buFont typeface="Wingdings" panose="05000000000000000000" pitchFamily="2" charset="2"/>
              <a:buNone/>
            </a:pPr>
            <a:r>
              <a:rPr lang="pt-BR" altLang="pt-BR" sz="1996" dirty="0"/>
              <a:t>Processador</a:t>
            </a:r>
            <a:br>
              <a:rPr lang="pt-BR" altLang="pt-BR" sz="1996" dirty="0"/>
            </a:br>
            <a:r>
              <a:rPr lang="pt-BR" altLang="pt-BR" sz="1996" dirty="0"/>
              <a:t>Memória</a:t>
            </a:r>
            <a:br>
              <a:rPr lang="pt-BR" altLang="pt-BR" sz="1996" dirty="0"/>
            </a:br>
            <a:r>
              <a:rPr lang="pt-BR" altLang="pt-BR" sz="1996" dirty="0"/>
              <a:t>Periféricos</a:t>
            </a:r>
            <a:br>
              <a:rPr lang="pt-BR" altLang="pt-BR" sz="1996" dirty="0"/>
            </a:br>
            <a:r>
              <a:rPr lang="pt-BR" altLang="pt-BR" sz="1996" dirty="0"/>
              <a:t>Software</a:t>
            </a:r>
            <a:endParaRPr lang="pt-BR" altLang="pt-BR" sz="3901" dirty="0"/>
          </a:p>
        </p:txBody>
      </p:sp>
      <p:sp>
        <p:nvSpPr>
          <p:cNvPr id="9" name="Rectangle 45"/>
          <p:cNvSpPr>
            <a:spLocks noChangeArrowheads="1"/>
          </p:cNvSpPr>
          <p:nvPr/>
        </p:nvSpPr>
        <p:spPr bwMode="auto">
          <a:xfrm>
            <a:off x="781921" y="3712473"/>
            <a:ext cx="7742880" cy="414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r>
              <a:rPr lang="pt-BR" altLang="pt-BR" sz="2358">
                <a:solidFill>
                  <a:srgbClr val="336699"/>
                </a:solidFill>
              </a:rPr>
              <a:t>Custos envolvidos:</a:t>
            </a:r>
          </a:p>
        </p:txBody>
      </p:sp>
      <p:sp>
        <p:nvSpPr>
          <p:cNvPr id="10" name="Rectangle 46"/>
          <p:cNvSpPr>
            <a:spLocks noChangeArrowheads="1"/>
          </p:cNvSpPr>
          <p:nvPr/>
        </p:nvSpPr>
        <p:spPr bwMode="auto">
          <a:xfrm>
            <a:off x="1075681" y="4158873"/>
            <a:ext cx="7741440" cy="1797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r>
              <a:rPr lang="pt-BR" altLang="pt-BR" sz="1996"/>
              <a:t>Custo do processador, memórias, periféricos, etc </a:t>
            </a:r>
            <a:br>
              <a:rPr lang="pt-BR" altLang="pt-BR" sz="1996"/>
            </a:br>
            <a:r>
              <a:rPr lang="pt-BR" altLang="pt-BR" sz="1996"/>
              <a:t>Custo de fabricação da placa e do gabinete</a:t>
            </a:r>
            <a:br>
              <a:rPr lang="pt-BR" altLang="pt-BR" sz="1996"/>
            </a:br>
            <a:r>
              <a:rPr lang="pt-BR" altLang="pt-BR" sz="1996"/>
              <a:t>Custo com o software</a:t>
            </a:r>
            <a:br>
              <a:rPr lang="pt-BR" altLang="pt-BR" sz="1996"/>
            </a:br>
            <a:r>
              <a:rPr lang="pt-BR" altLang="pt-BR" sz="1996"/>
              <a:t>Custo com marketing</a:t>
            </a:r>
            <a:br>
              <a:rPr lang="pt-BR" altLang="pt-BR" sz="1996"/>
            </a:br>
            <a:r>
              <a:rPr lang="pt-BR" altLang="pt-BR" sz="1996"/>
              <a:t>Outros</a:t>
            </a:r>
          </a:p>
        </p:txBody>
      </p:sp>
      <p:pic>
        <p:nvPicPr>
          <p:cNvPr id="11" name="Picture 47" descr="sistemas embarcad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3681" y="2167352"/>
            <a:ext cx="2237760" cy="167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871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ponta_2x.png"/>
          <p:cNvPicPr>
            <a:picLocks noChangeAspect="1"/>
          </p:cNvPicPr>
          <p:nvPr/>
        </p:nvPicPr>
        <p:blipFill>
          <a:blip r:embed="rId3" cstate="print"/>
          <a:stretch>
            <a:fillRect/>
          </a:stretch>
        </p:blipFill>
        <p:spPr>
          <a:xfrm>
            <a:off x="-1" y="0"/>
            <a:ext cx="7715355" cy="857231"/>
          </a:xfrm>
          <a:prstGeom prst="rect">
            <a:avLst/>
          </a:prstGeom>
        </p:spPr>
      </p:pic>
      <p:sp>
        <p:nvSpPr>
          <p:cNvPr id="20483" name="Rectangle 3"/>
          <p:cNvSpPr>
            <a:spLocks noGrp="1" noChangeArrowheads="1"/>
          </p:cNvSpPr>
          <p:nvPr>
            <p:ph type="body" idx="1"/>
          </p:nvPr>
        </p:nvSpPr>
        <p:spPr>
          <a:noFill/>
          <a:ln/>
        </p:spPr>
        <p:txBody>
          <a:bodyPr/>
          <a:lstStyle/>
          <a:p>
            <a:pPr>
              <a:buFont typeface="Wingdings" panose="05000000000000000000" pitchFamily="2" charset="2"/>
              <a:buNone/>
            </a:pPr>
            <a:r>
              <a:rPr lang="pt-BR" altLang="pt-BR"/>
              <a:t> </a:t>
            </a:r>
          </a:p>
          <a:p>
            <a:pPr>
              <a:buFont typeface="Wingdings" panose="05000000000000000000" pitchFamily="2" charset="2"/>
              <a:buNone/>
            </a:pPr>
            <a:endParaRPr lang="pt-BR" altLang="pt-BR"/>
          </a:p>
        </p:txBody>
      </p:sp>
      <p:sp>
        <p:nvSpPr>
          <p:cNvPr id="20486" name="Rectangle 6"/>
          <p:cNvSpPr>
            <a:spLocks noGrp="1" noChangeArrowheads="1"/>
          </p:cNvSpPr>
          <p:nvPr>
            <p:ph type="title"/>
          </p:nvPr>
        </p:nvSpPr>
        <p:spPr>
          <a:noFill/>
          <a:ln/>
        </p:spPr>
        <p:txBody>
          <a:bodyPr/>
          <a:lstStyle/>
          <a:p>
            <a:r>
              <a:rPr lang="pt-BR" altLang="pt-BR" sz="3175" b="0" dirty="0">
                <a:solidFill>
                  <a:schemeClr val="bg1"/>
                </a:solidFill>
              </a:rPr>
              <a:t>Fases do projeto:</a:t>
            </a:r>
          </a:p>
        </p:txBody>
      </p:sp>
      <p:pic>
        <p:nvPicPr>
          <p:cNvPr id="20488" name="Picture 8" descr="fases_de_um_projeto_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15816" y="1012007"/>
            <a:ext cx="3465616" cy="527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28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ponta_2x.png"/>
          <p:cNvPicPr>
            <a:picLocks noChangeAspect="1"/>
          </p:cNvPicPr>
          <p:nvPr/>
        </p:nvPicPr>
        <p:blipFill>
          <a:blip r:embed="rId2" cstate="print"/>
          <a:stretch>
            <a:fillRect/>
          </a:stretch>
        </p:blipFill>
        <p:spPr>
          <a:xfrm>
            <a:off x="-1" y="0"/>
            <a:ext cx="7715355" cy="857231"/>
          </a:xfrm>
          <a:prstGeom prst="rect">
            <a:avLst/>
          </a:prstGeom>
        </p:spPr>
      </p:pic>
      <p:sp>
        <p:nvSpPr>
          <p:cNvPr id="30722" name="Rectangle 2"/>
          <p:cNvSpPr>
            <a:spLocks noGrp="1" noChangeArrowheads="1"/>
          </p:cNvSpPr>
          <p:nvPr>
            <p:ph type="title"/>
          </p:nvPr>
        </p:nvSpPr>
        <p:spPr>
          <a:xfrm>
            <a:off x="142844" y="0"/>
            <a:ext cx="7093452" cy="857232"/>
          </a:xfrm>
          <a:noFill/>
          <a:ln/>
        </p:spPr>
        <p:txBody>
          <a:bodyPr/>
          <a:lstStyle/>
          <a:p>
            <a:r>
              <a:rPr lang="pt-BR" altLang="pt-BR" sz="3175" b="0" dirty="0">
                <a:solidFill>
                  <a:schemeClr val="bg1"/>
                </a:solidFill>
              </a:rPr>
              <a:t>Eficiência em Sistemas Embarcados</a:t>
            </a:r>
          </a:p>
        </p:txBody>
      </p:sp>
      <p:sp>
        <p:nvSpPr>
          <p:cNvPr id="30725" name="Rectangle 5"/>
          <p:cNvSpPr>
            <a:spLocks noChangeArrowheads="1"/>
          </p:cNvSpPr>
          <p:nvPr/>
        </p:nvSpPr>
        <p:spPr bwMode="auto">
          <a:xfrm>
            <a:off x="587520" y="3951721"/>
            <a:ext cx="7741440" cy="1035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pPr algn="ctr"/>
            <a:r>
              <a:rPr lang="pt-BR" altLang="pt-BR" sz="1996"/>
              <a:t>Um </a:t>
            </a:r>
            <a:r>
              <a:rPr lang="pt-BR" altLang="pt-BR" sz="1996">
                <a:solidFill>
                  <a:srgbClr val="336699"/>
                </a:solidFill>
              </a:rPr>
              <a:t>sistema dedicado eficiente</a:t>
            </a:r>
            <a:r>
              <a:rPr lang="pt-BR" altLang="pt-BR" sz="1996"/>
              <a:t> é um projeto com o mínimo de hardware externo, que permita a execução do software, com todas as suas funções.</a:t>
            </a:r>
            <a:endParaRPr lang="pt-BR" altLang="pt-BR" sz="3901"/>
          </a:p>
        </p:txBody>
      </p:sp>
      <p:pic>
        <p:nvPicPr>
          <p:cNvPr id="30728" name="Picture 8" descr="eficienc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240" y="2122920"/>
            <a:ext cx="2937600" cy="1278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418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ponta_2x.png"/>
          <p:cNvPicPr>
            <a:picLocks noChangeAspect="1"/>
          </p:cNvPicPr>
          <p:nvPr/>
        </p:nvPicPr>
        <p:blipFill>
          <a:blip r:embed="rId3" cstate="print"/>
          <a:stretch>
            <a:fillRect/>
          </a:stretch>
        </p:blipFill>
        <p:spPr>
          <a:xfrm>
            <a:off x="-1" y="0"/>
            <a:ext cx="7715355" cy="857231"/>
          </a:xfrm>
          <a:prstGeom prst="rect">
            <a:avLst/>
          </a:prstGeom>
        </p:spPr>
      </p:pic>
      <p:sp>
        <p:nvSpPr>
          <p:cNvPr id="31746" name="Rectangle 2"/>
          <p:cNvSpPr>
            <a:spLocks noGrp="1" noChangeArrowheads="1"/>
          </p:cNvSpPr>
          <p:nvPr>
            <p:ph type="title"/>
          </p:nvPr>
        </p:nvSpPr>
        <p:spPr>
          <a:noFill/>
          <a:ln/>
        </p:spPr>
        <p:txBody>
          <a:bodyPr/>
          <a:lstStyle/>
          <a:p>
            <a:r>
              <a:rPr lang="en-US" altLang="pt-BR" sz="3175" b="0" dirty="0">
                <a:solidFill>
                  <a:schemeClr val="bg1"/>
                </a:solidFill>
              </a:rPr>
              <a:t>Hardware </a:t>
            </a:r>
            <a:r>
              <a:rPr lang="pt-BR" altLang="pt-BR" sz="3175" b="0" dirty="0">
                <a:solidFill>
                  <a:schemeClr val="bg1"/>
                </a:solidFill>
              </a:rPr>
              <a:t>Eficiente</a:t>
            </a:r>
          </a:p>
        </p:txBody>
      </p:sp>
      <p:sp>
        <p:nvSpPr>
          <p:cNvPr id="31749" name="Rectangle 5"/>
          <p:cNvSpPr>
            <a:spLocks noChangeArrowheads="1"/>
          </p:cNvSpPr>
          <p:nvPr/>
        </p:nvSpPr>
        <p:spPr bwMode="auto">
          <a:xfrm>
            <a:off x="522721" y="1052736"/>
            <a:ext cx="8164800" cy="2626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pPr>
              <a:buFont typeface="Wingdings" panose="05000000000000000000" pitchFamily="2" charset="2"/>
              <a:buChar char="ü"/>
            </a:pPr>
            <a:r>
              <a:rPr lang="pt-BR" altLang="pt-BR" sz="1996" dirty="0">
                <a:solidFill>
                  <a:srgbClr val="336699"/>
                </a:solidFill>
              </a:rPr>
              <a:t>Usar tensões de alimentação baixas</a:t>
            </a:r>
            <a:r>
              <a:rPr lang="pt-BR" altLang="pt-BR" sz="1996" dirty="0"/>
              <a:t>(3,3V)</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a:t>
            </a:r>
            <a:r>
              <a:rPr lang="pt-BR" altLang="pt-BR" sz="1996" dirty="0">
                <a:solidFill>
                  <a:srgbClr val="336699"/>
                </a:solidFill>
              </a:rPr>
              <a:t>Reduzir o consumo de pinos de I/O</a:t>
            </a:r>
            <a:r>
              <a:rPr lang="pt-BR" altLang="pt-BR" sz="1996" dirty="0"/>
              <a:t> (escolha </a:t>
            </a:r>
            <a:r>
              <a:rPr lang="pt-BR" altLang="pt-BR" sz="1996" dirty="0">
                <a:hlinkClick r:id="rId4" action="ppaction://hlinksldjump"/>
              </a:rPr>
              <a:t>dreno</a:t>
            </a:r>
            <a:r>
              <a:rPr lang="pt-BR" altLang="pt-BR" sz="1996" dirty="0"/>
              <a:t>/</a:t>
            </a:r>
            <a:r>
              <a:rPr lang="pt-BR" altLang="pt-BR" sz="1996" dirty="0">
                <a:hlinkClick r:id="rId5" action="ppaction://hlinksldjump"/>
              </a:rPr>
              <a:t>fonte</a:t>
            </a:r>
            <a:r>
              <a:rPr lang="pt-BR" altLang="pt-BR" sz="1996" dirty="0"/>
              <a:t>)</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a:t>
            </a:r>
            <a:r>
              <a:rPr lang="pt-BR" altLang="pt-BR" sz="1996" dirty="0">
                <a:solidFill>
                  <a:srgbClr val="336699"/>
                </a:solidFill>
              </a:rPr>
              <a:t>Desligar quando não houver uso</a:t>
            </a:r>
            <a:r>
              <a:rPr lang="pt-BR" altLang="pt-BR" sz="1996" dirty="0">
                <a:solidFill>
                  <a:schemeClr val="bg1"/>
                </a:solidFill>
              </a:rPr>
              <a:t> </a:t>
            </a:r>
            <a:r>
              <a:rPr lang="pt-BR" altLang="pt-BR" sz="1996" dirty="0"/>
              <a:t>(</a:t>
            </a:r>
            <a:r>
              <a:rPr lang="pt-BR" altLang="pt-BR" sz="1996" dirty="0" err="1"/>
              <a:t>leds</a:t>
            </a:r>
            <a:r>
              <a:rPr lang="pt-BR" altLang="pt-BR" sz="1996" dirty="0"/>
              <a:t>, displays, câmeras, </a:t>
            </a:r>
            <a:r>
              <a:rPr lang="pt-BR" altLang="pt-BR" sz="1996" dirty="0" err="1"/>
              <a:t>etc</a:t>
            </a:r>
            <a:r>
              <a:rPr lang="pt-BR" altLang="pt-BR" sz="1996" dirty="0"/>
              <a:t>)</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a:t>
            </a:r>
            <a:r>
              <a:rPr lang="pt-BR" altLang="pt-BR" sz="1996" dirty="0">
                <a:solidFill>
                  <a:srgbClr val="336699"/>
                </a:solidFill>
              </a:rPr>
              <a:t>Escolher componentes com boa disponibilidade</a:t>
            </a:r>
          </a:p>
        </p:txBody>
      </p:sp>
      <p:pic>
        <p:nvPicPr>
          <p:cNvPr id="31752" name="Picture 8" descr="hardware eficiente_redesenh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6961" y="3933056"/>
            <a:ext cx="2266560" cy="226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98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ponta_2x.png"/>
          <p:cNvPicPr>
            <a:picLocks noChangeAspect="1"/>
          </p:cNvPicPr>
          <p:nvPr/>
        </p:nvPicPr>
        <p:blipFill>
          <a:blip r:embed="rId3" cstate="print"/>
          <a:stretch>
            <a:fillRect/>
          </a:stretch>
        </p:blipFill>
        <p:spPr>
          <a:xfrm>
            <a:off x="-1" y="0"/>
            <a:ext cx="7715355" cy="857231"/>
          </a:xfrm>
          <a:prstGeom prst="rect">
            <a:avLst/>
          </a:prstGeom>
        </p:spPr>
      </p:pic>
      <p:sp>
        <p:nvSpPr>
          <p:cNvPr id="57348" name="Rectangle 4"/>
          <p:cNvSpPr>
            <a:spLocks noChangeArrowheads="1"/>
          </p:cNvSpPr>
          <p:nvPr/>
        </p:nvSpPr>
        <p:spPr bwMode="auto">
          <a:xfrm>
            <a:off x="539552" y="764704"/>
            <a:ext cx="8164800" cy="2626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pPr>
              <a:buFont typeface="Wingdings" panose="05000000000000000000" pitchFamily="2" charset="2"/>
              <a:buChar char="ü"/>
            </a:pPr>
            <a:r>
              <a:rPr lang="pt-BR" altLang="pt-BR" sz="1996" dirty="0">
                <a:solidFill>
                  <a:srgbClr val="336699"/>
                </a:solidFill>
              </a:rPr>
              <a:t>Usar tensões de alimentação baixas</a:t>
            </a:r>
            <a:r>
              <a:rPr lang="pt-BR" altLang="pt-BR" sz="1996" dirty="0"/>
              <a:t>(3,3V)</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a:t>
            </a:r>
            <a:r>
              <a:rPr lang="pt-BR" altLang="pt-BR" sz="1996" dirty="0">
                <a:solidFill>
                  <a:srgbClr val="336699"/>
                </a:solidFill>
              </a:rPr>
              <a:t>Reduzir o consumo de pinos de I/O</a:t>
            </a:r>
            <a:r>
              <a:rPr lang="pt-BR" altLang="pt-BR" sz="1996" dirty="0"/>
              <a:t> (escolha dreno/</a:t>
            </a:r>
            <a:r>
              <a:rPr lang="pt-BR" altLang="pt-BR" sz="1996" dirty="0">
                <a:hlinkClick r:id="rId4" action="ppaction://hlinksldjump"/>
              </a:rPr>
              <a:t>fonte</a:t>
            </a:r>
            <a:r>
              <a:rPr lang="pt-BR" altLang="pt-BR" sz="1996" dirty="0"/>
              <a:t>)</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a:t>
            </a:r>
            <a:r>
              <a:rPr lang="pt-BR" altLang="pt-BR" sz="1996" dirty="0">
                <a:solidFill>
                  <a:srgbClr val="336699"/>
                </a:solidFill>
              </a:rPr>
              <a:t>Desligar quando não houver uso</a:t>
            </a:r>
            <a:r>
              <a:rPr lang="pt-BR" altLang="pt-BR" sz="1996" dirty="0">
                <a:solidFill>
                  <a:schemeClr val="bg1"/>
                </a:solidFill>
              </a:rPr>
              <a:t> </a:t>
            </a:r>
            <a:r>
              <a:rPr lang="pt-BR" altLang="pt-BR" sz="1996" dirty="0"/>
              <a:t>(</a:t>
            </a:r>
            <a:r>
              <a:rPr lang="pt-BR" altLang="pt-BR" sz="1996" dirty="0" err="1"/>
              <a:t>leds</a:t>
            </a:r>
            <a:r>
              <a:rPr lang="pt-BR" altLang="pt-BR" sz="1996" dirty="0"/>
              <a:t>, displays, câmeras, </a:t>
            </a:r>
            <a:r>
              <a:rPr lang="pt-BR" altLang="pt-BR" sz="1996" dirty="0" err="1"/>
              <a:t>etc</a:t>
            </a:r>
            <a:r>
              <a:rPr lang="pt-BR" altLang="pt-BR" sz="1996" dirty="0"/>
              <a:t>)</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a:t>
            </a:r>
            <a:r>
              <a:rPr lang="pt-BR" altLang="pt-BR" sz="1996" dirty="0">
                <a:solidFill>
                  <a:srgbClr val="336699"/>
                </a:solidFill>
              </a:rPr>
              <a:t>Escolher componentes com boa disponibilidade</a:t>
            </a:r>
          </a:p>
        </p:txBody>
      </p:sp>
      <p:sp>
        <p:nvSpPr>
          <p:cNvPr id="57349" name="Rectangle 5"/>
          <p:cNvSpPr>
            <a:spLocks noGrp="1" noChangeArrowheads="1"/>
          </p:cNvSpPr>
          <p:nvPr>
            <p:ph type="title"/>
          </p:nvPr>
        </p:nvSpPr>
        <p:spPr>
          <a:noFill/>
          <a:ln/>
        </p:spPr>
        <p:txBody>
          <a:bodyPr/>
          <a:lstStyle/>
          <a:p>
            <a:r>
              <a:rPr lang="en-US" altLang="pt-BR" sz="3175" b="0" dirty="0">
                <a:solidFill>
                  <a:schemeClr val="bg1"/>
                </a:solidFill>
              </a:rPr>
              <a:t>Hardware </a:t>
            </a:r>
            <a:r>
              <a:rPr lang="pt-BR" altLang="pt-BR" sz="3175" b="0" dirty="0">
                <a:solidFill>
                  <a:schemeClr val="bg1"/>
                </a:solidFill>
              </a:rPr>
              <a:t>Eficiente</a:t>
            </a:r>
          </a:p>
        </p:txBody>
      </p:sp>
      <p:pic>
        <p:nvPicPr>
          <p:cNvPr id="57350" name="Picture 6" descr="circuito dren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8961" y="3573016"/>
            <a:ext cx="2964960" cy="26697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827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ponta_2x.png"/>
          <p:cNvPicPr>
            <a:picLocks noChangeAspect="1"/>
          </p:cNvPicPr>
          <p:nvPr/>
        </p:nvPicPr>
        <p:blipFill>
          <a:blip r:embed="rId3" cstate="print"/>
          <a:stretch>
            <a:fillRect/>
          </a:stretch>
        </p:blipFill>
        <p:spPr>
          <a:xfrm>
            <a:off x="-1" y="0"/>
            <a:ext cx="7715355" cy="857231"/>
          </a:xfrm>
          <a:prstGeom prst="rect">
            <a:avLst/>
          </a:prstGeom>
        </p:spPr>
      </p:pic>
      <p:pic>
        <p:nvPicPr>
          <p:cNvPr id="58372" name="Picture 4" descr="circuito font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881" y="3429000"/>
            <a:ext cx="3070080" cy="2691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8374" name="Rectangle 6"/>
          <p:cNvSpPr>
            <a:spLocks noChangeArrowheads="1"/>
          </p:cNvSpPr>
          <p:nvPr/>
        </p:nvSpPr>
        <p:spPr bwMode="auto">
          <a:xfrm>
            <a:off x="522721" y="692696"/>
            <a:ext cx="8164800" cy="2626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pPr>
              <a:buFont typeface="Wingdings" panose="05000000000000000000" pitchFamily="2" charset="2"/>
              <a:buChar char="ü"/>
            </a:pPr>
            <a:r>
              <a:rPr lang="pt-BR" altLang="pt-BR" sz="1996" dirty="0">
                <a:solidFill>
                  <a:srgbClr val="336699"/>
                </a:solidFill>
              </a:rPr>
              <a:t>Usar tensões de alimentação baixas</a:t>
            </a:r>
            <a:r>
              <a:rPr lang="pt-BR" altLang="pt-BR" sz="1996" dirty="0"/>
              <a:t>(3,3V)</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a:t>
            </a:r>
            <a:r>
              <a:rPr lang="pt-BR" altLang="pt-BR" sz="1996" dirty="0">
                <a:solidFill>
                  <a:srgbClr val="336699"/>
                </a:solidFill>
              </a:rPr>
              <a:t>Reduzir o consumo de pinos de I/O</a:t>
            </a:r>
            <a:r>
              <a:rPr lang="pt-BR" altLang="pt-BR" sz="1996" dirty="0"/>
              <a:t> (escolha </a:t>
            </a:r>
            <a:r>
              <a:rPr lang="pt-BR" altLang="pt-BR" sz="1996" dirty="0">
                <a:hlinkClick r:id="rId5" action="ppaction://hlinksldjump"/>
              </a:rPr>
              <a:t>dreno</a:t>
            </a:r>
            <a:r>
              <a:rPr lang="pt-BR" altLang="pt-BR" sz="1996" dirty="0"/>
              <a:t>/fonte)</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a:t>
            </a:r>
            <a:r>
              <a:rPr lang="pt-BR" altLang="pt-BR" sz="1996" dirty="0">
                <a:solidFill>
                  <a:srgbClr val="336699"/>
                </a:solidFill>
              </a:rPr>
              <a:t>Desligar quando não houver uso</a:t>
            </a:r>
            <a:r>
              <a:rPr lang="pt-BR" altLang="pt-BR" sz="1996" dirty="0">
                <a:solidFill>
                  <a:schemeClr val="bg1"/>
                </a:solidFill>
              </a:rPr>
              <a:t> </a:t>
            </a:r>
            <a:r>
              <a:rPr lang="pt-BR" altLang="pt-BR" sz="1996" dirty="0"/>
              <a:t>(</a:t>
            </a:r>
            <a:r>
              <a:rPr lang="pt-BR" altLang="pt-BR" sz="1996" dirty="0" err="1"/>
              <a:t>leds</a:t>
            </a:r>
            <a:r>
              <a:rPr lang="pt-BR" altLang="pt-BR" sz="1996" dirty="0"/>
              <a:t>, displays, câmeras, </a:t>
            </a:r>
            <a:r>
              <a:rPr lang="pt-BR" altLang="pt-BR" sz="1996" dirty="0" err="1"/>
              <a:t>etc</a:t>
            </a:r>
            <a:r>
              <a:rPr lang="pt-BR" altLang="pt-BR" sz="1996" dirty="0"/>
              <a:t>)</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a:t>
            </a:r>
            <a:r>
              <a:rPr lang="pt-BR" altLang="pt-BR" sz="1996" dirty="0">
                <a:solidFill>
                  <a:srgbClr val="336699"/>
                </a:solidFill>
              </a:rPr>
              <a:t>Escolher componentes com boa disponibilidade</a:t>
            </a:r>
          </a:p>
        </p:txBody>
      </p:sp>
      <p:sp>
        <p:nvSpPr>
          <p:cNvPr id="58375" name="Rectangle 7"/>
          <p:cNvSpPr>
            <a:spLocks noGrp="1" noChangeArrowheads="1"/>
          </p:cNvSpPr>
          <p:nvPr>
            <p:ph type="title"/>
          </p:nvPr>
        </p:nvSpPr>
        <p:spPr>
          <a:noFill/>
          <a:ln/>
        </p:spPr>
        <p:txBody>
          <a:bodyPr/>
          <a:lstStyle/>
          <a:p>
            <a:r>
              <a:rPr lang="en-US" altLang="pt-BR" sz="3175" b="0" dirty="0">
                <a:solidFill>
                  <a:schemeClr val="bg1"/>
                </a:solidFill>
              </a:rPr>
              <a:t>Hardware </a:t>
            </a:r>
            <a:r>
              <a:rPr lang="pt-BR" altLang="pt-BR" sz="3175" b="0" dirty="0">
                <a:solidFill>
                  <a:schemeClr val="bg1"/>
                </a:solidFill>
              </a:rPr>
              <a:t>Eficiente</a:t>
            </a:r>
          </a:p>
        </p:txBody>
      </p:sp>
    </p:spTree>
    <p:extLst>
      <p:ext uri="{BB962C8B-B14F-4D97-AF65-F5344CB8AC3E}">
        <p14:creationId xmlns:p14="http://schemas.microsoft.com/office/powerpoint/2010/main" val="1802762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ponta_2x.png"/>
          <p:cNvPicPr>
            <a:picLocks noChangeAspect="1"/>
          </p:cNvPicPr>
          <p:nvPr/>
        </p:nvPicPr>
        <p:blipFill>
          <a:blip r:embed="rId3" cstate="print"/>
          <a:stretch>
            <a:fillRect/>
          </a:stretch>
        </p:blipFill>
        <p:spPr>
          <a:xfrm>
            <a:off x="-1" y="0"/>
            <a:ext cx="7715355" cy="857231"/>
          </a:xfrm>
          <a:prstGeom prst="rect">
            <a:avLst/>
          </a:prstGeom>
        </p:spPr>
      </p:pic>
      <p:sp>
        <p:nvSpPr>
          <p:cNvPr id="62468" name="Rectangle 4"/>
          <p:cNvSpPr>
            <a:spLocks noGrp="1" noChangeArrowheads="1"/>
          </p:cNvSpPr>
          <p:nvPr>
            <p:ph type="title"/>
          </p:nvPr>
        </p:nvSpPr>
        <p:spPr>
          <a:noFill/>
          <a:ln/>
        </p:spPr>
        <p:txBody>
          <a:bodyPr/>
          <a:lstStyle/>
          <a:p>
            <a:r>
              <a:rPr lang="en-US" altLang="pt-BR" sz="3175" b="0" dirty="0">
                <a:solidFill>
                  <a:schemeClr val="bg1"/>
                </a:solidFill>
              </a:rPr>
              <a:t>Software </a:t>
            </a:r>
            <a:r>
              <a:rPr lang="pt-BR" altLang="pt-BR" sz="3175" b="0" dirty="0">
                <a:solidFill>
                  <a:schemeClr val="bg1"/>
                </a:solidFill>
              </a:rPr>
              <a:t>Eficiente</a:t>
            </a:r>
          </a:p>
        </p:txBody>
      </p:sp>
      <p:sp>
        <p:nvSpPr>
          <p:cNvPr id="62469" name="Rectangle 5"/>
          <p:cNvSpPr>
            <a:spLocks noChangeArrowheads="1"/>
          </p:cNvSpPr>
          <p:nvPr/>
        </p:nvSpPr>
        <p:spPr bwMode="auto">
          <a:xfrm>
            <a:off x="815040" y="495824"/>
            <a:ext cx="7741440" cy="3869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r>
              <a:rPr lang="pt-BR" altLang="pt-BR" sz="1996" dirty="0">
                <a:solidFill>
                  <a:srgbClr val="336699"/>
                </a:solidFill>
                <a:sym typeface="Wingdings" panose="05000000000000000000" pitchFamily="2" charset="2"/>
              </a:rPr>
              <a:t> </a:t>
            </a:r>
            <a:r>
              <a:rPr lang="pt-BR" altLang="pt-BR" sz="1996" dirty="0">
                <a:solidFill>
                  <a:srgbClr val="336699"/>
                </a:solidFill>
              </a:rPr>
              <a:t>Legibilidade</a:t>
            </a:r>
            <a:r>
              <a:rPr lang="pt-BR" altLang="pt-BR" sz="1996" dirty="0"/>
              <a:t> (fácil de entender)</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a:t>
            </a:r>
            <a:r>
              <a:rPr lang="pt-BR" altLang="pt-BR" sz="1996" dirty="0">
                <a:solidFill>
                  <a:srgbClr val="336699"/>
                </a:solidFill>
              </a:rPr>
              <a:t>Modularidade</a:t>
            </a:r>
            <a:r>
              <a:rPr lang="pt-BR" altLang="pt-BR" sz="1996" dirty="0"/>
              <a:t> (fácil manutenção e maior reuso)</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Menor precisão possível</a:t>
            </a:r>
            <a:r>
              <a:rPr lang="pt-BR" altLang="pt-BR" sz="1996" dirty="0">
                <a:solidFill>
                  <a:schemeClr val="bg1"/>
                </a:solidFill>
              </a:rPr>
              <a:t> </a:t>
            </a:r>
            <a:r>
              <a:rPr lang="pt-BR" altLang="pt-BR" sz="1996" dirty="0"/>
              <a:t>(char, </a:t>
            </a:r>
            <a:r>
              <a:rPr lang="pt-BR" altLang="pt-BR" sz="1996" dirty="0" err="1"/>
              <a:t>int</a:t>
            </a:r>
            <a:r>
              <a:rPr lang="pt-BR" altLang="pt-BR" sz="1996" dirty="0"/>
              <a:t>, </a:t>
            </a:r>
            <a:r>
              <a:rPr lang="pt-BR" altLang="pt-BR" sz="1996" dirty="0" err="1"/>
              <a:t>float</a:t>
            </a:r>
            <a:r>
              <a:rPr lang="pt-BR" altLang="pt-BR" sz="1996" dirty="0"/>
              <a:t>)</a:t>
            </a:r>
            <a:br>
              <a:rPr lang="pt-BR" altLang="pt-BR" sz="1996" dirty="0"/>
            </a:br>
            <a:r>
              <a:rPr lang="pt-BR" altLang="pt-BR" sz="1996" dirty="0"/>
              <a:t/>
            </a:r>
            <a:br>
              <a:rPr lang="pt-BR" altLang="pt-BR" sz="1996" dirty="0"/>
            </a:br>
            <a:r>
              <a:rPr lang="pt-BR" altLang="pt-BR" sz="1996" dirty="0">
                <a:solidFill>
                  <a:srgbClr val="336699"/>
                </a:solidFill>
                <a:sym typeface="Wingdings" panose="05000000000000000000" pitchFamily="2" charset="2"/>
              </a:rPr>
              <a:t> Código compacto e rápido</a:t>
            </a:r>
            <a:r>
              <a:rPr lang="pt-BR" altLang="pt-BR" sz="1996" dirty="0">
                <a:solidFill>
                  <a:schemeClr val="bg1"/>
                </a:solidFill>
                <a:sym typeface="Wingdings" panose="05000000000000000000" pitchFamily="2" charset="2"/>
              </a:rPr>
              <a:t> </a:t>
            </a:r>
            <a:br>
              <a:rPr lang="pt-BR" altLang="pt-BR" sz="1996" dirty="0">
                <a:solidFill>
                  <a:schemeClr val="bg1"/>
                </a:solidFill>
                <a:sym typeface="Wingdings" panose="05000000000000000000" pitchFamily="2" charset="2"/>
              </a:rPr>
            </a:br>
            <a:r>
              <a:rPr lang="pt-BR" altLang="pt-BR" sz="1996" dirty="0">
                <a:solidFill>
                  <a:srgbClr val="336699"/>
                </a:solidFill>
              </a:rPr>
              <a:t/>
            </a:r>
            <a:br>
              <a:rPr lang="pt-BR" altLang="pt-BR" sz="1996" dirty="0">
                <a:solidFill>
                  <a:srgbClr val="336699"/>
                </a:solidFill>
              </a:rPr>
            </a:br>
            <a:r>
              <a:rPr lang="pt-BR" altLang="pt-BR" sz="1996" dirty="0">
                <a:solidFill>
                  <a:srgbClr val="336699"/>
                </a:solidFill>
                <a:sym typeface="Wingdings" panose="05000000000000000000" pitchFamily="2" charset="2"/>
              </a:rPr>
              <a:t> </a:t>
            </a:r>
            <a:r>
              <a:rPr lang="pt-BR" altLang="pt-BR" sz="1996" dirty="0">
                <a:solidFill>
                  <a:srgbClr val="336699"/>
                </a:solidFill>
              </a:rPr>
              <a:t>Tabelas X cálculos</a:t>
            </a:r>
            <a:br>
              <a:rPr lang="pt-BR" altLang="pt-BR" sz="1996" dirty="0">
                <a:solidFill>
                  <a:srgbClr val="336699"/>
                </a:solidFill>
              </a:rPr>
            </a:br>
            <a:r>
              <a:rPr lang="pt-BR" altLang="pt-BR" sz="1996" dirty="0">
                <a:solidFill>
                  <a:srgbClr val="336699"/>
                </a:solidFill>
              </a:rPr>
              <a:t/>
            </a:r>
            <a:br>
              <a:rPr lang="pt-BR" altLang="pt-BR" sz="1996" dirty="0">
                <a:solidFill>
                  <a:srgbClr val="336699"/>
                </a:solidFill>
              </a:rPr>
            </a:br>
            <a:r>
              <a:rPr lang="pt-BR" altLang="pt-BR" sz="1996" dirty="0">
                <a:solidFill>
                  <a:srgbClr val="336699"/>
                </a:solidFill>
                <a:sym typeface="Wingdings" panose="05000000000000000000" pitchFamily="2" charset="2"/>
              </a:rPr>
              <a:t> </a:t>
            </a:r>
            <a:r>
              <a:rPr lang="pt-BR" altLang="pt-BR" sz="1996" dirty="0">
                <a:solidFill>
                  <a:srgbClr val="336699"/>
                </a:solidFill>
              </a:rPr>
              <a:t>Multitarefas</a:t>
            </a:r>
            <a:r>
              <a:rPr lang="pt-BR" altLang="pt-BR" sz="1996" dirty="0">
                <a:solidFill>
                  <a:schemeClr val="bg1"/>
                </a:solidFill>
              </a:rPr>
              <a:t> </a:t>
            </a:r>
            <a:r>
              <a:rPr lang="pt-BR" altLang="pt-BR" sz="1996" dirty="0"/>
              <a:t>(interrupções, </a:t>
            </a:r>
            <a:r>
              <a:rPr lang="pt-BR" altLang="pt-BR" sz="1996" dirty="0" err="1"/>
              <a:t>tempo-real</a:t>
            </a:r>
            <a:r>
              <a:rPr lang="pt-BR" altLang="pt-BR" sz="1996" dirty="0"/>
              <a:t>)</a:t>
            </a:r>
          </a:p>
        </p:txBody>
      </p:sp>
      <p:pic>
        <p:nvPicPr>
          <p:cNvPr id="62470" name="Picture 6" descr="programa legív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332" y="1402875"/>
            <a:ext cx="6685004" cy="4637150"/>
          </a:xfrm>
          <a:prstGeom prst="rect">
            <a:avLst/>
          </a:prstGeom>
          <a:noFill/>
          <a:extLst>
            <a:ext uri="{909E8E84-426E-40DD-AFC4-6F175D3DCCD1}">
              <a14:hiddenFill xmlns:a14="http://schemas.microsoft.com/office/drawing/2010/main">
                <a:solidFill>
                  <a:srgbClr val="FFFFFF"/>
                </a:solidFill>
              </a14:hiddenFill>
            </a:ext>
          </a:extLst>
        </p:spPr>
      </p:pic>
      <p:pic>
        <p:nvPicPr>
          <p:cNvPr id="62472" name="Picture 8" descr="program ilegív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515" y="1402874"/>
            <a:ext cx="6814092" cy="4637151"/>
          </a:xfrm>
          <a:prstGeom prst="rect">
            <a:avLst/>
          </a:prstGeom>
          <a:noFill/>
          <a:extLst>
            <a:ext uri="{909E8E84-426E-40DD-AFC4-6F175D3DCCD1}">
              <a14:hiddenFill xmlns:a14="http://schemas.microsoft.com/office/drawing/2010/main">
                <a:solidFill>
                  <a:srgbClr val="FFFFFF"/>
                </a:solidFill>
              </a14:hiddenFill>
            </a:ext>
          </a:extLst>
        </p:spPr>
      </p:pic>
      <p:pic>
        <p:nvPicPr>
          <p:cNvPr id="62471" name="Picture 7" descr="program ilegível com 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0568" y="1409304"/>
            <a:ext cx="6772060" cy="4681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213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72"/>
                                        </p:tgtEl>
                                        <p:attrNameLst>
                                          <p:attrName>style.visibility</p:attrName>
                                        </p:attrNameLst>
                                      </p:cBhvr>
                                      <p:to>
                                        <p:strVal val="visible"/>
                                      </p:to>
                                    </p:set>
                                    <p:animEffect transition="in" filter="box(in)">
                                      <p:cBhvr>
                                        <p:cTn id="7" dur="500"/>
                                        <p:tgtEl>
                                          <p:spTgt spid="624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2471"/>
                                        </p:tgtEl>
                                        <p:attrNameLst>
                                          <p:attrName>style.visibility</p:attrName>
                                        </p:attrNameLst>
                                      </p:cBhvr>
                                      <p:to>
                                        <p:strVal val="visible"/>
                                      </p:to>
                                    </p:set>
                                    <p:animEffect transition="in" filter="box(in)">
                                      <p:cBhvr>
                                        <p:cTn id="12"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ponta_2x.png"/>
          <p:cNvPicPr>
            <a:picLocks noChangeAspect="1"/>
          </p:cNvPicPr>
          <p:nvPr/>
        </p:nvPicPr>
        <p:blipFill>
          <a:blip r:embed="rId3" cstate="print"/>
          <a:stretch>
            <a:fillRect/>
          </a:stretch>
        </p:blipFill>
        <p:spPr>
          <a:xfrm>
            <a:off x="-1" y="0"/>
            <a:ext cx="7715355" cy="857231"/>
          </a:xfrm>
          <a:prstGeom prst="rect">
            <a:avLst/>
          </a:prstGeom>
        </p:spPr>
      </p:pic>
      <p:sp>
        <p:nvSpPr>
          <p:cNvPr id="32770" name="Rectangle 2"/>
          <p:cNvSpPr>
            <a:spLocks noGrp="1" noChangeArrowheads="1"/>
          </p:cNvSpPr>
          <p:nvPr>
            <p:ph type="title"/>
          </p:nvPr>
        </p:nvSpPr>
        <p:spPr>
          <a:noFill/>
          <a:ln/>
        </p:spPr>
        <p:txBody>
          <a:bodyPr/>
          <a:lstStyle/>
          <a:p>
            <a:r>
              <a:rPr lang="en-US" altLang="pt-BR" sz="3175" b="0" dirty="0">
                <a:solidFill>
                  <a:schemeClr val="bg1"/>
                </a:solidFill>
              </a:rPr>
              <a:t>Software </a:t>
            </a:r>
            <a:r>
              <a:rPr lang="pt-BR" altLang="pt-BR" sz="3175" b="0" dirty="0">
                <a:solidFill>
                  <a:schemeClr val="bg1"/>
                </a:solidFill>
              </a:rPr>
              <a:t>Eficiente</a:t>
            </a:r>
          </a:p>
        </p:txBody>
      </p:sp>
      <p:sp>
        <p:nvSpPr>
          <p:cNvPr id="32773" name="Rectangle 5"/>
          <p:cNvSpPr>
            <a:spLocks noChangeArrowheads="1"/>
          </p:cNvSpPr>
          <p:nvPr/>
        </p:nvSpPr>
        <p:spPr bwMode="auto">
          <a:xfrm>
            <a:off x="815040" y="1535401"/>
            <a:ext cx="7741440" cy="3267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82935" tIns="41468" rIns="82935" bIns="41468" anchor="b"/>
          <a:lstStyle>
            <a:lvl1pPr defTabSz="1008063">
              <a:defRPr sz="4300" b="1">
                <a:solidFill>
                  <a:schemeClr val="tx2"/>
                </a:solidFill>
                <a:latin typeface="Arial" panose="020B0604020202020204" pitchFamily="34" charset="0"/>
              </a:defRPr>
            </a:lvl1pPr>
            <a:lvl2pPr defTabSz="1008063">
              <a:defRPr sz="4300" b="1">
                <a:solidFill>
                  <a:schemeClr val="tx2"/>
                </a:solidFill>
                <a:latin typeface="Arial" panose="020B0604020202020204" pitchFamily="34" charset="0"/>
              </a:defRPr>
            </a:lvl2pPr>
            <a:lvl3pPr defTabSz="1008063">
              <a:defRPr sz="4300" b="1">
                <a:solidFill>
                  <a:schemeClr val="tx2"/>
                </a:solidFill>
                <a:latin typeface="Arial" panose="020B0604020202020204" pitchFamily="34" charset="0"/>
              </a:defRPr>
            </a:lvl3pPr>
            <a:lvl4pPr defTabSz="1008063">
              <a:defRPr sz="4300" b="1">
                <a:solidFill>
                  <a:schemeClr val="tx2"/>
                </a:solidFill>
                <a:latin typeface="Arial" panose="020B0604020202020204" pitchFamily="34" charset="0"/>
              </a:defRPr>
            </a:lvl4pPr>
            <a:lvl5pPr defTabSz="1008063">
              <a:defRPr sz="4300" b="1">
                <a:solidFill>
                  <a:schemeClr val="tx2"/>
                </a:solidFill>
                <a:latin typeface="Arial" panose="020B0604020202020204" pitchFamily="34" charset="0"/>
              </a:defRPr>
            </a:lvl5pPr>
            <a:lvl6pPr marL="457200" defTabSz="1008063" fontAlgn="base">
              <a:spcBef>
                <a:spcPct val="0"/>
              </a:spcBef>
              <a:spcAft>
                <a:spcPct val="0"/>
              </a:spcAft>
              <a:defRPr sz="4300" b="1">
                <a:solidFill>
                  <a:schemeClr val="tx2"/>
                </a:solidFill>
                <a:latin typeface="Arial" panose="020B0604020202020204" pitchFamily="34" charset="0"/>
              </a:defRPr>
            </a:lvl6pPr>
            <a:lvl7pPr marL="914400" defTabSz="1008063" fontAlgn="base">
              <a:spcBef>
                <a:spcPct val="0"/>
              </a:spcBef>
              <a:spcAft>
                <a:spcPct val="0"/>
              </a:spcAft>
              <a:defRPr sz="4300" b="1">
                <a:solidFill>
                  <a:schemeClr val="tx2"/>
                </a:solidFill>
                <a:latin typeface="Arial" panose="020B0604020202020204" pitchFamily="34" charset="0"/>
              </a:defRPr>
            </a:lvl7pPr>
            <a:lvl8pPr marL="1371600" defTabSz="1008063" fontAlgn="base">
              <a:spcBef>
                <a:spcPct val="0"/>
              </a:spcBef>
              <a:spcAft>
                <a:spcPct val="0"/>
              </a:spcAft>
              <a:defRPr sz="4300" b="1">
                <a:solidFill>
                  <a:schemeClr val="tx2"/>
                </a:solidFill>
                <a:latin typeface="Arial" panose="020B0604020202020204" pitchFamily="34" charset="0"/>
              </a:defRPr>
            </a:lvl8pPr>
            <a:lvl9pPr marL="1828800" defTabSz="1008063" fontAlgn="base">
              <a:spcBef>
                <a:spcPct val="0"/>
              </a:spcBef>
              <a:spcAft>
                <a:spcPct val="0"/>
              </a:spcAft>
              <a:defRPr sz="4300" b="1">
                <a:solidFill>
                  <a:schemeClr val="tx2"/>
                </a:solidFill>
                <a:latin typeface="Arial" panose="020B0604020202020204" pitchFamily="34" charset="0"/>
              </a:defRPr>
            </a:lvl9pPr>
          </a:lstStyle>
          <a:p>
            <a:pPr>
              <a:buFont typeface="Wingdings" panose="05000000000000000000" pitchFamily="2" charset="2"/>
              <a:buChar char="ü"/>
            </a:pPr>
            <a:r>
              <a:rPr lang="pt-BR" altLang="pt-BR" sz="1996">
                <a:solidFill>
                  <a:srgbClr val="336699"/>
                </a:solidFill>
              </a:rPr>
              <a:t> Legibilidade</a:t>
            </a:r>
            <a:r>
              <a:rPr lang="pt-BR" altLang="pt-BR" sz="1996"/>
              <a:t> (fácil de entender)</a:t>
            </a:r>
            <a:br>
              <a:rPr lang="pt-BR" altLang="pt-BR" sz="1996"/>
            </a:br>
            <a:r>
              <a:rPr lang="pt-BR" altLang="pt-BR" sz="1996"/>
              <a:t/>
            </a:r>
            <a:br>
              <a:rPr lang="pt-BR" altLang="pt-BR" sz="1996"/>
            </a:br>
            <a:r>
              <a:rPr lang="pt-BR" altLang="pt-BR" sz="1996">
                <a:solidFill>
                  <a:srgbClr val="336699"/>
                </a:solidFill>
                <a:sym typeface="Wingdings" panose="05000000000000000000" pitchFamily="2" charset="2"/>
              </a:rPr>
              <a:t> </a:t>
            </a:r>
            <a:r>
              <a:rPr lang="pt-BR" altLang="pt-BR" sz="1996">
                <a:solidFill>
                  <a:srgbClr val="336699"/>
                </a:solidFill>
              </a:rPr>
              <a:t>Modularidade</a:t>
            </a:r>
            <a:r>
              <a:rPr lang="pt-BR" altLang="pt-BR" sz="1996"/>
              <a:t> (fácil manutenção e maior reuso)</a:t>
            </a:r>
            <a:br>
              <a:rPr lang="pt-BR" altLang="pt-BR" sz="1996"/>
            </a:br>
            <a:r>
              <a:rPr lang="pt-BR" altLang="pt-BR" sz="1996"/>
              <a:t/>
            </a:r>
            <a:br>
              <a:rPr lang="pt-BR" altLang="pt-BR" sz="1996"/>
            </a:br>
            <a:r>
              <a:rPr lang="pt-BR" altLang="pt-BR" sz="1996">
                <a:solidFill>
                  <a:srgbClr val="336699"/>
                </a:solidFill>
                <a:sym typeface="Wingdings" panose="05000000000000000000" pitchFamily="2" charset="2"/>
              </a:rPr>
              <a:t> Menor precisão possível</a:t>
            </a:r>
            <a:r>
              <a:rPr lang="pt-BR" altLang="pt-BR" sz="1996">
                <a:solidFill>
                  <a:schemeClr val="bg1"/>
                </a:solidFill>
              </a:rPr>
              <a:t> </a:t>
            </a:r>
            <a:r>
              <a:rPr lang="pt-BR" altLang="pt-BR" sz="1996"/>
              <a:t>(char, int, float)</a:t>
            </a:r>
            <a:br>
              <a:rPr lang="pt-BR" altLang="pt-BR" sz="1996"/>
            </a:br>
            <a:r>
              <a:rPr lang="pt-BR" altLang="pt-BR" sz="1996"/>
              <a:t/>
            </a:r>
            <a:br>
              <a:rPr lang="pt-BR" altLang="pt-BR" sz="1996"/>
            </a:br>
            <a:r>
              <a:rPr lang="pt-BR" altLang="pt-BR" sz="1996">
                <a:solidFill>
                  <a:srgbClr val="336699"/>
                </a:solidFill>
                <a:sym typeface="Wingdings" panose="05000000000000000000" pitchFamily="2" charset="2"/>
              </a:rPr>
              <a:t> Código compacto e rápido</a:t>
            </a:r>
            <a:br>
              <a:rPr lang="pt-BR" altLang="pt-BR" sz="1996">
                <a:solidFill>
                  <a:srgbClr val="336699"/>
                </a:solidFill>
                <a:sym typeface="Wingdings" panose="05000000000000000000" pitchFamily="2" charset="2"/>
              </a:rPr>
            </a:br>
            <a:r>
              <a:rPr lang="pt-BR" altLang="pt-BR" sz="1996">
                <a:solidFill>
                  <a:schemeClr val="bg1"/>
                </a:solidFill>
                <a:sym typeface="Wingdings" panose="05000000000000000000" pitchFamily="2" charset="2"/>
              </a:rPr>
              <a:t/>
            </a:r>
            <a:br>
              <a:rPr lang="pt-BR" altLang="pt-BR" sz="1996">
                <a:solidFill>
                  <a:schemeClr val="bg1"/>
                </a:solidFill>
                <a:sym typeface="Wingdings" panose="05000000000000000000" pitchFamily="2" charset="2"/>
              </a:rPr>
            </a:br>
            <a:r>
              <a:rPr lang="pt-BR" altLang="pt-BR" sz="1996">
                <a:solidFill>
                  <a:srgbClr val="336699"/>
                </a:solidFill>
                <a:sym typeface="Wingdings" panose="05000000000000000000" pitchFamily="2" charset="2"/>
              </a:rPr>
              <a:t> </a:t>
            </a:r>
            <a:r>
              <a:rPr lang="pt-BR" altLang="pt-BR" sz="1996">
                <a:solidFill>
                  <a:srgbClr val="336699"/>
                </a:solidFill>
              </a:rPr>
              <a:t>Multitarefas</a:t>
            </a:r>
            <a:r>
              <a:rPr lang="pt-BR" altLang="pt-BR" sz="1996">
                <a:solidFill>
                  <a:schemeClr val="bg1"/>
                </a:solidFill>
              </a:rPr>
              <a:t> </a:t>
            </a:r>
            <a:r>
              <a:rPr lang="pt-BR" altLang="pt-BR" sz="1996"/>
              <a:t>(interrupções, tempo-real)</a:t>
            </a:r>
          </a:p>
        </p:txBody>
      </p:sp>
    </p:spTree>
    <p:extLst>
      <p:ext uri="{BB962C8B-B14F-4D97-AF65-F5344CB8AC3E}">
        <p14:creationId xmlns:p14="http://schemas.microsoft.com/office/powerpoint/2010/main" val="1357152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2697</TotalTime>
  <Words>3624</Words>
  <Application>Microsoft Office PowerPoint</Application>
  <PresentationFormat>Apresentação na tela (4:3)</PresentationFormat>
  <Paragraphs>129</Paragraphs>
  <Slides>14</Slides>
  <Notes>11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14</vt:i4>
      </vt:variant>
    </vt:vector>
  </HeadingPairs>
  <TitlesOfParts>
    <vt:vector size="20" baseType="lpstr">
      <vt:lpstr>Arial</vt:lpstr>
      <vt:lpstr>Arial Narrow</vt:lpstr>
      <vt:lpstr>Calibri</vt:lpstr>
      <vt:lpstr>Times New Roman</vt:lpstr>
      <vt:lpstr>Wingdings</vt:lpstr>
      <vt:lpstr>Tema do Office</vt:lpstr>
      <vt:lpstr>Apresentação do PowerPoint</vt:lpstr>
      <vt:lpstr>Projeto de Sistema Embarcado</vt:lpstr>
      <vt:lpstr>Fases do projeto:</vt:lpstr>
      <vt:lpstr>Eficiência em Sistemas Embarcados</vt:lpstr>
      <vt:lpstr>Hardware Eficiente</vt:lpstr>
      <vt:lpstr>Hardware Eficiente</vt:lpstr>
      <vt:lpstr>Hardware Eficiente</vt:lpstr>
      <vt:lpstr>Software Eficiente</vt:lpstr>
      <vt:lpstr>Software Eficiente</vt:lpstr>
      <vt:lpstr>Etapas de um projeto de sistema dedicado - Planejamento</vt:lpstr>
      <vt:lpstr>Definição de requisitos</vt:lpstr>
      <vt:lpstr>Seleção do processador</vt:lpstr>
      <vt:lpstr>Seleção da plataforma de desenvolvimento</vt:lpstr>
      <vt:lpstr>Apresentação do PowerPoint</vt:lpstr>
    </vt:vector>
  </TitlesOfParts>
  <Company>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Juarez Bento da Silva</dc:creator>
  <cp:lastModifiedBy>Roderval Marcelino</cp:lastModifiedBy>
  <cp:revision>357</cp:revision>
  <dcterms:created xsi:type="dcterms:W3CDTF">2011-06-02T18:58:43Z</dcterms:created>
  <dcterms:modified xsi:type="dcterms:W3CDTF">2018-06-26T21:42:21Z</dcterms:modified>
</cp:coreProperties>
</file>