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9"/>
  </p:notesMasterIdLst>
  <p:sldIdLst>
    <p:sldId id="321" r:id="rId3"/>
    <p:sldId id="319" r:id="rId4"/>
    <p:sldId id="305" r:id="rId5"/>
    <p:sldId id="432" r:id="rId6"/>
    <p:sldId id="430" r:id="rId7"/>
    <p:sldId id="4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98"/>
    <a:srgbClr val="F5EB01"/>
    <a:srgbClr val="6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550" autoAdjust="0"/>
  </p:normalViewPr>
  <p:slideViewPr>
    <p:cSldViewPr snapToGrid="0" snapToObjects="1">
      <p:cViewPr varScale="1">
        <p:scale>
          <a:sx n="58" d="100"/>
          <a:sy n="58" d="100"/>
        </p:scale>
        <p:origin x="1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3A4F2-CF4D-0747-824E-1B587517F74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C5A4E-B2AA-7342-8FDE-11558743BA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2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00:00:00 à 00:05:75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C5A4E-B2AA-7342-8FDE-11558743BA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445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2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3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1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31304" y="2652816"/>
            <a:ext cx="4978400" cy="1437664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800" b="0" i="0" baseline="0">
                <a:solidFill>
                  <a:srgbClr val="F5EB0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da </a:t>
            </a:r>
            <a:r>
              <a:rPr lang="en-US" dirty="0" err="1"/>
              <a:t>Apresentação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6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81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5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77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1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27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80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0072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9306" y="1747513"/>
            <a:ext cx="7433388" cy="2387600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4000" b="1" i="0" baseline="0">
                <a:solidFill>
                  <a:srgbClr val="F5EB01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r>
              <a:rPr lang="en-US" dirty="0"/>
              <a:t>”FRASE DE TRANSFORMAÇÃO E INSPIRAÇÃO”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707085" y="4330117"/>
            <a:ext cx="2761927" cy="587116"/>
          </a:xfrm>
          <a:solidFill>
            <a:srgbClr val="F5EB01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b="0" i="0">
                <a:solidFill>
                  <a:srgbClr val="007298"/>
                </a:solidFill>
                <a:latin typeface="Effra Light" charset="0"/>
                <a:ea typeface="Effra Light" charset="0"/>
                <a:cs typeface="Effra Light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FULANO, 1990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644525"/>
            <a:ext cx="3816221" cy="587116"/>
          </a:xfrm>
          <a:solidFill>
            <a:srgbClr val="F5EB01"/>
          </a:solidFill>
        </p:spPr>
        <p:txBody>
          <a:bodyPr anchor="ctr" anchorCtr="0">
            <a:normAutofit/>
          </a:bodyPr>
          <a:lstStyle>
            <a:lvl1pPr marL="0" indent="0" algn="r">
              <a:buNone/>
              <a:defRPr b="1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TÍTULO DO SLIDE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68624" y="1754155"/>
            <a:ext cx="2968690" cy="62882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4000" b="0" i="0" baseline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pPr lvl="0"/>
            <a:r>
              <a:rPr lang="en-US" dirty="0"/>
              <a:t>TÍTULO 02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9294" y="2519266"/>
            <a:ext cx="8921620" cy="3107094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 b="0" i="0" baseline="0">
                <a:solidFill>
                  <a:srgbClr val="6B6F6F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/>
              <a:t>SEU TEXTO AQUI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6220347"/>
            <a:ext cx="12192000" cy="63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20346"/>
          </a:xfrm>
        </p:spPr>
        <p:txBody>
          <a:bodyPr/>
          <a:lstStyle/>
          <a:p>
            <a:r>
              <a:rPr lang="pt-BR"/>
              <a:t>Clique no ícone para adicionar uma imagem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21" y="6220348"/>
            <a:ext cx="2763158" cy="637651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54216" y="4494889"/>
            <a:ext cx="3750907" cy="587116"/>
          </a:xfrm>
          <a:solidFill>
            <a:srgbClr val="F5EB01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b="0" i="0" baseline="0">
                <a:solidFill>
                  <a:srgbClr val="007298"/>
                </a:solidFill>
                <a:latin typeface="Effra Light" charset="0"/>
                <a:ea typeface="Effra Light" charset="0"/>
                <a:cs typeface="Effra Light" charset="0"/>
              </a:defRPr>
            </a:lvl1pPr>
            <a:lvl2pPr marL="4572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2pPr>
            <a:lvl3pPr marL="9144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3pPr>
            <a:lvl4pPr marL="13716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4pPr>
            <a:lvl5pPr marL="1828800" indent="0" algn="ctr">
              <a:buNone/>
              <a:defRPr b="0" i="0">
                <a:solidFill>
                  <a:srgbClr val="007298"/>
                </a:solidFill>
                <a:latin typeface="Effra" charset="0"/>
                <a:ea typeface="Effra" charset="0"/>
                <a:cs typeface="Effra" charset="0"/>
              </a:defRPr>
            </a:lvl5pPr>
          </a:lstStyle>
          <a:p>
            <a:pPr lvl="0"/>
            <a:r>
              <a:rPr lang="en-US" dirty="0"/>
              <a:t>LEGENDA DA FOTO</a:t>
            </a:r>
          </a:p>
        </p:txBody>
      </p:sp>
    </p:spTree>
    <p:extLst>
      <p:ext uri="{BB962C8B-B14F-4D97-AF65-F5344CB8AC3E}">
        <p14:creationId xmlns:p14="http://schemas.microsoft.com/office/powerpoint/2010/main" val="24364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516016" y="1"/>
            <a:ext cx="7724192" cy="6857999"/>
          </a:xfrm>
          <a:prstGeom prst="rect">
            <a:avLst/>
          </a:prstGeom>
          <a:solidFill>
            <a:srgbClr val="007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649-7733-814B-BDFA-312F223F82AB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236307" y="1858363"/>
            <a:ext cx="4962051" cy="64633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4000" b="1" i="0" baseline="0">
                <a:solidFill>
                  <a:srgbClr val="F5EB01"/>
                </a:solidFill>
                <a:latin typeface="Museo 700" charset="0"/>
                <a:ea typeface="Museo 700" charset="0"/>
                <a:cs typeface="Museo 700" charset="0"/>
              </a:defRPr>
            </a:lvl1pPr>
          </a:lstStyle>
          <a:p>
            <a:pPr lvl="0"/>
            <a:r>
              <a:rPr lang="en-US" dirty="0"/>
              <a:t>Nome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516016" cy="6857999"/>
          </a:xfrm>
          <a:prstGeom prst="rect">
            <a:avLst/>
          </a:prstGeom>
          <a:solidFill>
            <a:srgbClr val="F5E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15" y="4662431"/>
            <a:ext cx="3191786" cy="2074661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236308" y="2504694"/>
            <a:ext cx="4962050" cy="49142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nome@email.com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236307" y="2996122"/>
            <a:ext cx="4962051" cy="43287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 Light" charset="0"/>
                <a:ea typeface="Effra Light" charset="0"/>
                <a:cs typeface="Effra Light" charset="0"/>
              </a:defRPr>
            </a:lvl1pPr>
          </a:lstStyle>
          <a:p>
            <a:pPr lvl="0"/>
            <a:r>
              <a:rPr lang="en-US" dirty="0" err="1"/>
              <a:t>Telefone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236306" y="5865184"/>
            <a:ext cx="4962051" cy="43287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bg1"/>
                </a:solidFill>
                <a:latin typeface="Effra" charset="0"/>
                <a:ea typeface="Effra" charset="0"/>
                <a:cs typeface="Effra" charset="0"/>
              </a:defRPr>
            </a:lvl1pPr>
          </a:lstStyle>
          <a:p>
            <a:pPr lvl="0"/>
            <a:r>
              <a:rPr lang="en-US" dirty="0"/>
              <a:t>xx/xx/xx</a:t>
            </a:r>
          </a:p>
        </p:txBody>
      </p:sp>
    </p:spTree>
    <p:extLst>
      <p:ext uri="{BB962C8B-B14F-4D97-AF65-F5344CB8AC3E}">
        <p14:creationId xmlns:p14="http://schemas.microsoft.com/office/powerpoint/2010/main" val="4008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65125"/>
            <a:ext cx="8458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8EE-3B63-451B-AEA8-C50D5DD282E7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FFF1-7C14-4A98-B622-230DCEE61E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2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6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5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1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F649-7733-814B-BDFA-312F223F82AB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E3C3-BA76-FD43-9C74-965AD2748B11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60" r:id="rId5"/>
    <p:sldLayoutId id="2147483661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C057-9377-49FE-9857-5030E8835074}" type="datetimeFigureOut">
              <a:rPr lang="pt-BR" smtClean="0"/>
              <a:pPr/>
              <a:t>19/03/2023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0767-ABFE-4DB3-991A-28E177DBF3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6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49452" y="-387460"/>
            <a:ext cx="12641451" cy="7222211"/>
          </a:xfrm>
          <a:prstGeom prst="rect">
            <a:avLst/>
          </a:prstGeom>
          <a:solidFill>
            <a:srgbClr val="0E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48" y="0"/>
            <a:ext cx="5474729" cy="1981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2577048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Ferramentas Analíticas - DW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0" b="1" dirty="0" err="1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Template</a:t>
            </a:r>
            <a:r>
              <a:rPr lang="pt-BR" sz="8000" b="1" dirty="0">
                <a:solidFill>
                  <a:srgbClr val="FEEE00"/>
                </a:solidFill>
                <a:latin typeface="Effra Trial" panose="020B0603020203020204" pitchFamily="34" charset="0"/>
                <a:cs typeface="Effra Trial" panose="020B0603020203020204" pitchFamily="34" charset="0"/>
              </a:rPr>
              <a:t> de Entrega Fase 2</a:t>
            </a:r>
            <a:endParaRPr kumimoji="0" lang="pt-BR" sz="8000" b="1" i="0" u="none" strike="noStrike" kern="1200" cap="none" spc="0" normalizeH="0" baseline="0" noProof="0" dirty="0">
              <a:ln>
                <a:noFill/>
              </a:ln>
              <a:solidFill>
                <a:srgbClr val="FEEE00"/>
              </a:solidFill>
              <a:effectLst/>
              <a:uLnTx/>
              <a:uFillTx/>
              <a:latin typeface="Effra Trial" panose="020B0603020203020204" pitchFamily="34" charset="0"/>
              <a:ea typeface="+mn-ea"/>
              <a:cs typeface="Effra Trial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72B1C-2892-4B09-A563-7FCC5C61E8C2}"/>
              </a:ext>
            </a:extLst>
          </p:cNvPr>
          <p:cNvSpPr txBox="1"/>
          <p:nvPr/>
        </p:nvSpPr>
        <p:spPr>
          <a:xfrm>
            <a:off x="3650779" y="5375748"/>
            <a:ext cx="4510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Prof. Tutor </a:t>
            </a:r>
            <a:r>
              <a:rPr lang="pt-BR" sz="2400" dirty="0" err="1">
                <a:solidFill>
                  <a:schemeClr val="bg1"/>
                </a:solidFill>
              </a:rPr>
              <a:t>Msc</a:t>
            </a:r>
            <a:r>
              <a:rPr lang="pt-BR" sz="2400" dirty="0">
                <a:solidFill>
                  <a:schemeClr val="bg1"/>
                </a:solidFill>
              </a:rPr>
              <a:t> Helder Lira da Silva</a:t>
            </a:r>
          </a:p>
          <a:p>
            <a:r>
              <a:rPr lang="pt-BR" sz="2400" dirty="0">
                <a:solidFill>
                  <a:schemeClr val="bg1"/>
                </a:solidFill>
              </a:rPr>
              <a:t>Aluno: </a:t>
            </a:r>
            <a:r>
              <a:rPr lang="pt-BR" sz="2400" dirty="0">
                <a:solidFill>
                  <a:schemeClr val="bg1"/>
                </a:solidFill>
                <a:highlight>
                  <a:srgbClr val="FFFF00"/>
                </a:highlight>
              </a:rPr>
              <a:t>XXXXXXX</a:t>
            </a:r>
          </a:p>
        </p:txBody>
      </p:sp>
    </p:spTree>
    <p:extLst>
      <p:ext uri="{BB962C8B-B14F-4D97-AF65-F5344CB8AC3E}">
        <p14:creationId xmlns:p14="http://schemas.microsoft.com/office/powerpoint/2010/main" val="34369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CB1ED-FEB4-4917-B3FF-4EB9C05BD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031" y="1754154"/>
            <a:ext cx="11394831" cy="3908091"/>
          </a:xfrm>
        </p:spPr>
        <p:txBody>
          <a:bodyPr>
            <a:normAutofit/>
          </a:bodyPr>
          <a:lstStyle/>
          <a:p>
            <a:r>
              <a:rPr lang="pt-BR" sz="2400" dirty="0"/>
              <a:t>ORIENTAÇÕES GERAIS:</a:t>
            </a:r>
          </a:p>
          <a:p>
            <a:r>
              <a:rPr lang="pt-BR" sz="2400" dirty="0"/>
              <a:t>1 – Leia as instruções </a:t>
            </a:r>
            <a:r>
              <a:rPr lang="pt-BR" sz="2400" b="1" dirty="0">
                <a:solidFill>
                  <a:srgbClr val="FF0000"/>
                </a:solidFill>
              </a:rPr>
              <a:t>em vermelho</a:t>
            </a:r>
            <a:r>
              <a:rPr lang="pt-BR" sz="2400" dirty="0"/>
              <a:t> em cada slide e substitua pelos dados do seu projeto;</a:t>
            </a:r>
          </a:p>
        </p:txBody>
      </p:sp>
    </p:spTree>
    <p:extLst>
      <p:ext uri="{BB962C8B-B14F-4D97-AF65-F5344CB8AC3E}">
        <p14:creationId xmlns:p14="http://schemas.microsoft.com/office/powerpoint/2010/main" val="7789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PROBLEMA E ENTENDIMENTO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Negócio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Dúvidas do Negócio: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D89F42-41DC-4021-AAF4-45DC59FE1EE3}"/>
              </a:ext>
            </a:extLst>
          </p:cNvPr>
          <p:cNvSpPr txBox="1"/>
          <p:nvPr/>
        </p:nvSpPr>
        <p:spPr>
          <a:xfrm>
            <a:off x="811677" y="4844492"/>
            <a:ext cx="7139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Quais as perguntas de negócio que você pretende responder? Baseie-se nas questões propostas no projeto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E4AC38-B9DE-4C3C-A59C-60ADA67CDE43}"/>
              </a:ext>
            </a:extLst>
          </p:cNvPr>
          <p:cNvSpPr txBox="1"/>
          <p:nvPr/>
        </p:nvSpPr>
        <p:spPr>
          <a:xfrm>
            <a:off x="811677" y="1767636"/>
            <a:ext cx="784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Apresente aqui o problema de negócio e o que você pretende resolver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87" y="1767636"/>
            <a:ext cx="3260152" cy="2133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</p:spTree>
    <p:extLst>
      <p:ext uri="{BB962C8B-B14F-4D97-AF65-F5344CB8AC3E}">
        <p14:creationId xmlns:p14="http://schemas.microsoft.com/office/powerpoint/2010/main" val="390968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88"/>
          <p:cNvSpPr txBox="1"/>
          <p:nvPr/>
        </p:nvSpPr>
        <p:spPr>
          <a:xfrm>
            <a:off x="228933" y="2932359"/>
            <a:ext cx="3590400" cy="12595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SLIDE</a:t>
            </a:r>
          </a:p>
          <a:p>
            <a:pPr algn="ctr"/>
            <a:r>
              <a:rPr lang="pt-BR" sz="2933" b="1" dirty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PROBLEMA E ENTENDIMENTO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Mercado analisado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E4AC38-B9DE-4C3C-A59C-60ADA67CDE43}"/>
              </a:ext>
            </a:extLst>
          </p:cNvPr>
          <p:cNvSpPr txBox="1"/>
          <p:nvPr/>
        </p:nvSpPr>
        <p:spPr>
          <a:xfrm>
            <a:off x="811677" y="1767636"/>
            <a:ext cx="784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Descreva o mercado que você está analisando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0000"/>
                </a:solidFill>
              </a:rPr>
              <a:t>Liste as empresas consideradas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1F06AA-1EC4-4B20-BC4D-7C5C323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187" y="1767636"/>
            <a:ext cx="3260152" cy="2133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D6D3F-D10B-6E32-1F18-D89661CC316F}"/>
              </a:ext>
            </a:extLst>
          </p:cNvPr>
          <p:cNvSpPr txBox="1"/>
          <p:nvPr/>
        </p:nvSpPr>
        <p:spPr>
          <a:xfrm>
            <a:off x="8520188" y="4438996"/>
            <a:ext cx="326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Coerência entre o pedido de projeto x dados utilizados</a:t>
            </a:r>
          </a:p>
        </p:txBody>
      </p:sp>
    </p:spTree>
    <p:extLst>
      <p:ext uri="{BB962C8B-B14F-4D97-AF65-F5344CB8AC3E}">
        <p14:creationId xmlns:p14="http://schemas.microsoft.com/office/powerpoint/2010/main" val="177213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5"/>
          <p:cNvSpPr txBox="1"/>
          <p:nvPr/>
        </p:nvSpPr>
        <p:spPr>
          <a:xfrm>
            <a:off x="306508" y="208460"/>
            <a:ext cx="6838000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MODELAGEM CRIADA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C6EFD4-213B-EE7B-1B57-FC0D34770057}"/>
              </a:ext>
            </a:extLst>
          </p:cNvPr>
          <p:cNvSpPr txBox="1"/>
          <p:nvPr/>
        </p:nvSpPr>
        <p:spPr>
          <a:xfrm>
            <a:off x="8520188" y="4438996"/>
            <a:ext cx="3260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r>
              <a:rPr lang="pt-BR" dirty="0"/>
              <a:t> - Utilização de uma modelagem Multidimensional para DW coerente com a base de dados utilizada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845470D-FEF8-31C4-2215-52DE4AF37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30" t="30373" r="15893" b="12113"/>
          <a:stretch/>
        </p:blipFill>
        <p:spPr>
          <a:xfrm>
            <a:off x="665018" y="1412713"/>
            <a:ext cx="6838000" cy="47270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08ECE1-5BB9-E315-B94E-6B0AF32BE17E}"/>
              </a:ext>
            </a:extLst>
          </p:cNvPr>
          <p:cNvSpPr txBox="1"/>
          <p:nvPr/>
        </p:nvSpPr>
        <p:spPr>
          <a:xfrm>
            <a:off x="4084018" y="829487"/>
            <a:ext cx="365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Exemplo: Substitua pelo seu modelo</a:t>
            </a:r>
          </a:p>
        </p:txBody>
      </p:sp>
    </p:spTree>
    <p:extLst>
      <p:ext uri="{BB962C8B-B14F-4D97-AF65-F5344CB8AC3E}">
        <p14:creationId xmlns:p14="http://schemas.microsoft.com/office/powerpoint/2010/main" val="100461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5"/>
          <p:cNvSpPr txBox="1"/>
          <p:nvPr/>
        </p:nvSpPr>
        <p:spPr>
          <a:xfrm>
            <a:off x="306508" y="208460"/>
            <a:ext cx="8721114" cy="43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just"/>
            <a:r>
              <a:rPr lang="pt-BR" sz="2667" b="1" dirty="0">
                <a:solidFill>
                  <a:srgbClr val="0737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 DE DADOS A PARTIR DOS DADOS</a:t>
            </a:r>
          </a:p>
          <a:p>
            <a:pPr algn="just"/>
            <a:endParaRPr lang="pt-BR" sz="2667" b="1" dirty="0">
              <a:solidFill>
                <a:schemeClr val="bg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Verdana"/>
            </a:endParaRPr>
          </a:p>
          <a:p>
            <a:pPr marL="457189" indent="-457189" algn="just">
              <a:buFont typeface="Wingdings" panose="05000000000000000000" pitchFamily="2" charset="2"/>
              <a:buChar char="§"/>
            </a:pPr>
            <a:endParaRPr sz="3200" dirty="0">
              <a:solidFill>
                <a:srgbClr val="1C458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C6EFD4-213B-EE7B-1B57-FC0D34770057}"/>
              </a:ext>
            </a:extLst>
          </p:cNvPr>
          <p:cNvSpPr txBox="1"/>
          <p:nvPr/>
        </p:nvSpPr>
        <p:spPr>
          <a:xfrm>
            <a:off x="8520188" y="3661176"/>
            <a:ext cx="3260152" cy="266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Rubricas de avaliação: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 - Painel deve responder às perguntas:</a:t>
            </a: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mais é reclamado no setor?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Quem mais reclama?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ocorrem as reclamações?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 ocorrem as principais reclamações?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08ECE1-5BB9-E315-B94E-6B0AF32BE17E}"/>
              </a:ext>
            </a:extLst>
          </p:cNvPr>
          <p:cNvSpPr txBox="1"/>
          <p:nvPr/>
        </p:nvSpPr>
        <p:spPr>
          <a:xfrm>
            <a:off x="4084018" y="829487"/>
            <a:ext cx="358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Exemplo: Substitua pela sua análise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657A4F-EF7F-459E-903E-30CDD104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0" y="1537346"/>
            <a:ext cx="7481680" cy="42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5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ELSO LISBOA">
      <a:dk1>
        <a:srgbClr val="6A6F6F"/>
      </a:dk1>
      <a:lt1>
        <a:srgbClr val="FFFFFF"/>
      </a:lt1>
      <a:dk2>
        <a:srgbClr val="44546A"/>
      </a:dk2>
      <a:lt2>
        <a:srgbClr val="E7E6E6"/>
      </a:lt2>
      <a:accent1>
        <a:srgbClr val="007197"/>
      </a:accent1>
      <a:accent2>
        <a:srgbClr val="F6EB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EC286F"/>
      </a:hlink>
      <a:folHlink>
        <a:srgbClr val="98153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SO_MidiasDigitais_ModeloApresentacao_Professores_2" id="{A29896DF-B331-1749-A707-850F99867734}" vid="{92A08838-4F8E-D04E-B760-CC6DBBDEBA70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208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Effra</vt:lpstr>
      <vt:lpstr>Effra Light</vt:lpstr>
      <vt:lpstr>Effra Trial</vt:lpstr>
      <vt:lpstr>Museo 700</vt:lpstr>
      <vt:lpstr>Tahoma</vt:lpstr>
      <vt:lpstr>Verdana</vt:lpstr>
      <vt:lpstr>Wingdings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Lira, Helder</dc:creator>
  <cp:lastModifiedBy>Helder Lira da Silva</cp:lastModifiedBy>
  <cp:revision>24</cp:revision>
  <dcterms:created xsi:type="dcterms:W3CDTF">2021-03-14T19:25:52Z</dcterms:created>
  <dcterms:modified xsi:type="dcterms:W3CDTF">2023-03-19T17:46:01Z</dcterms:modified>
</cp:coreProperties>
</file>