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1" r:id="rId2"/>
    <p:sldId id="374" r:id="rId3"/>
    <p:sldId id="380" r:id="rId4"/>
    <p:sldId id="373" r:id="rId5"/>
    <p:sldId id="383" r:id="rId6"/>
    <p:sldId id="377" r:id="rId7"/>
    <p:sldId id="393" r:id="rId8"/>
    <p:sldId id="378" r:id="rId9"/>
    <p:sldId id="395" r:id="rId10"/>
    <p:sldId id="396" r:id="rId11"/>
    <p:sldId id="388" r:id="rId12"/>
    <p:sldId id="389" r:id="rId13"/>
    <p:sldId id="390" r:id="rId14"/>
    <p:sldId id="392" r:id="rId15"/>
    <p:sldId id="394" r:id="rId16"/>
    <p:sldId id="379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ontAwesome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81"/>
    <a:srgbClr val="F1859C"/>
    <a:srgbClr val="556080"/>
    <a:srgbClr val="424960"/>
    <a:srgbClr val="3F9172"/>
    <a:srgbClr val="4DAF89"/>
    <a:srgbClr val="88C057"/>
    <a:srgbClr val="044E81"/>
    <a:srgbClr val="975568"/>
    <a:srgbClr val="D66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0" autoAdjust="0"/>
    <p:restoredTop sz="94434" autoAdjust="0"/>
  </p:normalViewPr>
  <p:slideViewPr>
    <p:cSldViewPr>
      <p:cViewPr varScale="1">
        <p:scale>
          <a:sx n="82" d="100"/>
          <a:sy n="82" d="100"/>
        </p:scale>
        <p:origin x="53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704FE-270D-44ED-8137-BD9A7F3A710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2868B-D42C-479A-B84B-38E774328B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58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2D3C-CE29-4E58-81EC-ECBB80693B5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0BC2-A29F-49C1-986F-15DA91C95F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DA81-0669-4601-8BCF-8C3CD643974C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11712624" y="116632"/>
            <a:ext cx="306635" cy="306635"/>
          </a:xfrm>
          <a:prstGeom prst="roundRect">
            <a:avLst>
              <a:gd name="adj" fmla="val 298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4980" y="96688"/>
            <a:ext cx="341921" cy="326579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A4C5695-95C8-4745-8C4F-1D8D739C0C93}" type="slidenum">
              <a:rPr lang="en-IN" smtClean="0"/>
              <a:pPr/>
              <a:t>‹nº›</a:t>
            </a:fld>
            <a:endParaRPr lang="en-IN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0D69-9B0E-4B85-8D8A-25FDDE2FE707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35D-4AA9-424A-A31E-6447AC7C076E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76A7-326A-4F3F-BB55-E987CB4AD8F7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67E8-B279-43B6-99B7-3B9D82A47D12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6E56-3E73-49D0-B97D-3E25E1758F06}" type="datetime1">
              <a:rPr lang="en-US" smtClean="0"/>
              <a:t>10/29/2019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06C3-2AF9-40FA-89C4-99C675CD6AC3}" type="datetime1">
              <a:rPr lang="en-US" smtClean="0"/>
              <a:t>10/29/2019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1EAD-A25A-479B-857B-56A5A00972B1}" type="datetime1">
              <a:rPr lang="en-US" smtClean="0"/>
              <a:t>10/29/2019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8205-95D5-4669-AC0F-53F9A3DCE605}" type="datetime1">
              <a:rPr lang="en-US" smtClean="0"/>
              <a:t>10/29/2019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0F4-9EB2-4F8D-BA26-C8730DA49F9F}" type="datetime1">
              <a:rPr lang="en-US" smtClean="0"/>
              <a:t>10/29/2019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106-0769-4E31-9EF7-9F6020151469}" type="datetime1">
              <a:rPr lang="en-US" smtClean="0"/>
              <a:t>10/29/2019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71F5-ABC7-45AA-8BD7-34138FF3944C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rgbClr val="044E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04147" y="2259538"/>
            <a:ext cx="10058400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89505" y="5013176"/>
            <a:ext cx="9906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5816" y="2788979"/>
            <a:ext cx="4822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 err="1">
                <a:solidFill>
                  <a:srgbClr val="F1859C"/>
                </a:solidFill>
                <a:latin typeface="+mj-lt"/>
                <a:cs typeface="Aharoni" pitchFamily="2" charset="-79"/>
              </a:rPr>
              <a:t>Gamma</a:t>
            </a:r>
            <a:r>
              <a:rPr lang="pt-BR" sz="4800" dirty="0">
                <a:solidFill>
                  <a:srgbClr val="F1859C"/>
                </a:solidFill>
                <a:latin typeface="+mj-lt"/>
                <a:cs typeface="Aharoni" pitchFamily="2" charset="-79"/>
              </a:rPr>
              <a:t> </a:t>
            </a:r>
            <a:r>
              <a:rPr lang="pt-BR" sz="4800" dirty="0" err="1">
                <a:solidFill>
                  <a:srgbClr val="F1859C"/>
                </a:solidFill>
                <a:latin typeface="+mj-lt"/>
                <a:cs typeface="Aharoni" pitchFamily="2" charset="-79"/>
              </a:rPr>
              <a:t>Challenge</a:t>
            </a:r>
            <a:endParaRPr lang="pt-BR" sz="4800" dirty="0">
              <a:solidFill>
                <a:srgbClr val="F1859C"/>
              </a:solidFill>
              <a:latin typeface="+mj-lt"/>
              <a:cs typeface="Aharoni" pitchFamily="2" charset="-79"/>
            </a:endParaRPr>
          </a:p>
          <a:p>
            <a:r>
              <a:rPr lang="pt-BR" sz="4800" dirty="0">
                <a:solidFill>
                  <a:srgbClr val="F1859C"/>
                </a:solidFill>
                <a:latin typeface="+mj-lt"/>
                <a:cs typeface="Aharoni" pitchFamily="2" charset="-79"/>
              </a:rPr>
              <a:t>Câncer no Brasil</a:t>
            </a:r>
            <a:endParaRPr lang="en-US" sz="4800" dirty="0">
              <a:solidFill>
                <a:srgbClr val="F1859C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3854" y="5243091"/>
            <a:ext cx="2521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2"/>
                </a:solidFill>
                <a:cs typeface="Aharoni" pitchFamily="2" charset="-79"/>
              </a:rPr>
              <a:t>Helder</a:t>
            </a:r>
            <a:r>
              <a:rPr lang="en-US" sz="2800" dirty="0">
                <a:solidFill>
                  <a:schemeClr val="accent2"/>
                </a:solidFill>
                <a:cs typeface="Aharoni" pitchFamily="2" charset="-79"/>
              </a:rPr>
              <a:t> Rezende</a:t>
            </a:r>
            <a:endParaRPr lang="en-US" sz="2800" dirty="0">
              <a:solidFill>
                <a:schemeClr val="accent2"/>
              </a:solidFill>
              <a:latin typeface="+mj-lt"/>
              <a:cs typeface="Aharoni" pitchFamily="2" charset="-79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+mj-lt"/>
                <a:cs typeface="Aharoni" pitchFamily="2" charset="-79"/>
              </a:rPr>
              <a:t>Lívia</a:t>
            </a:r>
            <a:r>
              <a:rPr lang="en-US" sz="2800" dirty="0">
                <a:solidFill>
                  <a:schemeClr val="accent2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+mj-lt"/>
                <a:cs typeface="Aharoni" pitchFamily="2" charset="-79"/>
              </a:rPr>
              <a:t>Parente</a:t>
            </a:r>
            <a:endParaRPr lang="en-US" sz="2800" dirty="0">
              <a:solidFill>
                <a:schemeClr val="accent2"/>
              </a:solidFill>
              <a:latin typeface="+mj-lt"/>
              <a:cs typeface="Aharoni" pitchFamily="2" charset="-79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+mj-lt"/>
                <a:cs typeface="Aharoni" pitchFamily="2" charset="-79"/>
              </a:rPr>
              <a:t>Natan</a:t>
            </a:r>
            <a:r>
              <a:rPr lang="en-US" sz="2800" dirty="0">
                <a:solidFill>
                  <a:schemeClr val="accent2"/>
                </a:solidFill>
                <a:latin typeface="+mj-lt"/>
                <a:cs typeface="Aharoni" pitchFamily="2" charset="-79"/>
              </a:rPr>
              <a:t> Andrade</a:t>
            </a:r>
            <a:endParaRPr lang="en-US" sz="3600" dirty="0">
              <a:solidFill>
                <a:schemeClr val="accent2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56547" y="2640538"/>
            <a:ext cx="1645920" cy="1645920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85347" y="2640538"/>
            <a:ext cx="1645920" cy="1645920"/>
          </a:xfrm>
          <a:prstGeom prst="ellipse">
            <a:avLst/>
          </a:prstGeom>
          <a:solidFill>
            <a:schemeClr val="tx2"/>
          </a:solidFill>
          <a:ln>
            <a:solidFill>
              <a:srgbClr val="F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1859C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8427" y="2640538"/>
            <a:ext cx="1645920" cy="1645920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14D9A2-1679-CA44-B3C7-FA723554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93" y="81514"/>
            <a:ext cx="2540000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74F52F-2EB9-3543-9C8D-18C103077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24" y="672634"/>
            <a:ext cx="4292226" cy="13179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79B8455-F952-3C47-BD97-BBD1FD807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985663"/>
            <a:ext cx="849671" cy="84967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F13B2B0-06D9-C741-A9A0-244922264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90" y="2897781"/>
            <a:ext cx="1131434" cy="113143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7C2DC66-74D8-E54B-8D77-35B3B1015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78" y="2857067"/>
            <a:ext cx="1094669" cy="10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241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região sul possui uma semelhança considerável a região sudeste. Mesmo que as principais características se alteram. 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Observa-se que os equipamentos não são um fator que afetam fortemente a análise diferente do Rio de Janeiro.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394773"/>
            <a:ext cx="2454671" cy="892552"/>
            <a:chOff x="400968" y="900321"/>
            <a:chExt cx="2454671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172819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Paraná</a:t>
              </a:r>
              <a:endPara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1AAD524-2F09-364E-85F3-C23A430C7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8" y="1916832"/>
            <a:ext cx="6112333" cy="429309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75E076B-004F-2F46-BF85-674BABD46B4A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B254335C-637C-E248-BABC-721B8ED31F64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A51F47CA-DCC2-794C-A0A8-4B8A20CC3993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Sul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0F2FC985-E1AE-9043-A1D9-2358FB426974}"/>
              </a:ext>
            </a:extLst>
          </p:cNvPr>
          <p:cNvSpPr/>
          <p:nvPr/>
        </p:nvSpPr>
        <p:spPr>
          <a:xfrm>
            <a:off x="263352" y="625860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do Paraná.</a:t>
            </a:r>
          </a:p>
        </p:txBody>
      </p:sp>
    </p:spTree>
    <p:extLst>
      <p:ext uri="{BB962C8B-B14F-4D97-AF65-F5344CB8AC3E}">
        <p14:creationId xmlns:p14="http://schemas.microsoft.com/office/powerpoint/2010/main" val="1067842045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4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número de hospitais especializados e o IDH do município foram os atributos mais importantes.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gráfico tem a maioria dos atributos relacionados à qualidade de vida da população. Indicando que as cidades menos favorecidas são mais importantes para determinar o estado do câncer. 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84784"/>
            <a:ext cx="3030735" cy="892552"/>
            <a:chOff x="400968" y="900321"/>
            <a:chExt cx="3030735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230425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Pernambuco</a:t>
              </a:r>
              <a:endPara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B4895D0-ACE6-DF43-9B9C-B574494F4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988840"/>
            <a:ext cx="5987368" cy="4236983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C27048-75B5-8A4E-8EBE-573ED5AD31F6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B655AC07-1C4A-524A-8219-0BFC48BBC3AA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C5C819BD-91C5-BD43-AE71-50E484579154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Nordeste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2B954D09-0DBE-0547-99AC-CCA4F7677181}"/>
              </a:ext>
            </a:extLst>
          </p:cNvPr>
          <p:cNvSpPr/>
          <p:nvPr/>
        </p:nvSpPr>
        <p:spPr>
          <a:xfrm>
            <a:off x="263351" y="6237312"/>
            <a:ext cx="6690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de Pernambuco.</a:t>
            </a:r>
          </a:p>
        </p:txBody>
      </p:sp>
    </p:spTree>
    <p:extLst>
      <p:ext uri="{BB962C8B-B14F-4D97-AF65-F5344CB8AC3E}">
        <p14:creationId xmlns:p14="http://schemas.microsoft.com/office/powerpoint/2010/main" val="179652059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0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Nesse caso o acesso à energia elétrica e o número de hospitais especializados foram os atributos mais importantes.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Tanto a estrutura do serviço de saúde quanto a infraestrutura da população são relevantes. 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12776"/>
            <a:ext cx="3030735" cy="892552"/>
            <a:chOff x="400968" y="900321"/>
            <a:chExt cx="3030735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230425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Rondônia</a:t>
              </a:r>
              <a:endPara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D706D85-1893-6D43-9757-48F654FCC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4" y="1916832"/>
            <a:ext cx="5949938" cy="4221088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106630F-22EA-CF46-9C5A-4977E03584FF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FF5D8A77-AEAF-8B4F-A6E8-D224C84315FA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A1CB801F-3F95-104C-8EA1-9449CFD0AF68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Norte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8137B05-2B2D-9E4F-B6D3-89E3E9D0C66E}"/>
              </a:ext>
            </a:extLst>
          </p:cNvPr>
          <p:cNvSpPr/>
          <p:nvPr/>
        </p:nvSpPr>
        <p:spPr>
          <a:xfrm>
            <a:off x="263352" y="6215747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de Rondônia.</a:t>
            </a:r>
          </a:p>
        </p:txBody>
      </p:sp>
    </p:spTree>
    <p:extLst>
      <p:ext uri="{BB962C8B-B14F-4D97-AF65-F5344CB8AC3E}">
        <p14:creationId xmlns:p14="http://schemas.microsoft.com/office/powerpoint/2010/main" val="1174422696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6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número de hospitais especializados por população seguido da frequência escolar da população jovem foram os atributos mais importantes.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7959392" y="3500654"/>
              <a:ext cx="40981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 suma a infraestrutura dos serviços de saúde (número de médicos, de equipamentos, clínicas e hospitais) tiveram mais importância.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12776"/>
            <a:ext cx="4110856" cy="892552"/>
            <a:chOff x="400968" y="900321"/>
            <a:chExt cx="4110856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33843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Mato Grosso do Sul</a:t>
              </a: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EBF643B-82EE-1742-B024-5DB813AAE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8" y="1839886"/>
            <a:ext cx="6198500" cy="439742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30C6A25-98DD-AE4F-940C-3872BC3A53E8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CF5CFD5C-0990-4A46-AE5F-AFEF1347B993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FEE97BF0-5346-F84E-9C46-2417B0E9294E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Centro-Oeste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A4EF120-3DAB-094A-996F-738549A71F73}"/>
              </a:ext>
            </a:extLst>
          </p:cNvPr>
          <p:cNvSpPr/>
          <p:nvPr/>
        </p:nvSpPr>
        <p:spPr>
          <a:xfrm>
            <a:off x="263352" y="625860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do Mato Grosso do Sul.</a:t>
            </a:r>
          </a:p>
        </p:txBody>
      </p:sp>
    </p:spTree>
    <p:extLst>
      <p:ext uri="{BB962C8B-B14F-4D97-AF65-F5344CB8AC3E}">
        <p14:creationId xmlns:p14="http://schemas.microsoft.com/office/powerpoint/2010/main" val="343608811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dado mais importante foi a frequência escolar da população jovem. Seguido do tempo entre diagnóstico e início do tratamento.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 suma, atributos relacionados à infraestrutura local (acesso à agua encanada, coleta de lixo, escolaridade), foram mais importantes.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196752"/>
            <a:ext cx="4110856" cy="892552"/>
            <a:chOff x="400968" y="900321"/>
            <a:chExt cx="4110856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33843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Duque de Caxias (RJ)</a:t>
              </a: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58A58C2-FA57-AF4F-946F-FAD1145CE5AF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7" name="Straight Connector 52">
              <a:extLst>
                <a:ext uri="{FF2B5EF4-FFF2-40B4-BE49-F238E27FC236}">
                  <a16:creationId xmlns:a16="http://schemas.microsoft.com/office/drawing/2014/main" id="{77C031D7-3E51-F748-8823-3EA4A5CD0590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6">
              <a:extLst>
                <a:ext uri="{FF2B5EF4-FFF2-40B4-BE49-F238E27FC236}">
                  <a16:creationId xmlns:a16="http://schemas.microsoft.com/office/drawing/2014/main" id="{84FB9832-FA29-A04C-91AE-049ECCAF6CC5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Municipal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E6E294CB-DBBF-BC4E-8F53-65E580DA411A}"/>
              </a:ext>
            </a:extLst>
          </p:cNvPr>
          <p:cNvSpPr/>
          <p:nvPr/>
        </p:nvSpPr>
        <p:spPr>
          <a:xfrm>
            <a:off x="263352" y="625860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a cidade de Duque de Caxias.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CFD180-7C6B-4142-8A51-CAB0570A8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8" y="1734344"/>
            <a:ext cx="6112830" cy="43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346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76E1A9E0-FC75-5948-89D3-3E6E99287138}"/>
              </a:ext>
            </a:extLst>
          </p:cNvPr>
          <p:cNvSpPr/>
          <p:nvPr/>
        </p:nvSpPr>
        <p:spPr>
          <a:xfrm rot="10800000">
            <a:off x="-21623" y="6267039"/>
            <a:ext cx="12192000" cy="590959"/>
          </a:xfrm>
          <a:prstGeom prst="rect">
            <a:avLst/>
          </a:prstGeom>
          <a:solidFill>
            <a:srgbClr val="044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2443423" y="908720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259811" y="233525"/>
            <a:ext cx="6873877" cy="5387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85F9CDA-86CD-5E44-92D8-CDF6A28F0C5B}"/>
              </a:ext>
            </a:extLst>
          </p:cNvPr>
          <p:cNvGrpSpPr/>
          <p:nvPr/>
        </p:nvGrpSpPr>
        <p:grpSpPr>
          <a:xfrm rot="5400000">
            <a:off x="8409916" y="1032409"/>
            <a:ext cx="3926021" cy="3087149"/>
            <a:chOff x="652488" y="-2759887"/>
            <a:chExt cx="10441159" cy="6851910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52FEEB13-E9D0-2D4F-B10E-DEA77388CECD}"/>
                </a:ext>
              </a:extLst>
            </p:cNvPr>
            <p:cNvSpPr txBox="1"/>
            <p:nvPr/>
          </p:nvSpPr>
          <p:spPr>
            <a:xfrm rot="16200000">
              <a:off x="-413465" y="-213023"/>
              <a:ext cx="4492552" cy="1351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Escalável</a:t>
              </a:r>
              <a:endParaRPr lang="en-US" sz="2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3466A9BA-EEE5-5340-AA00-570D3D903F63}"/>
                </a:ext>
              </a:extLst>
            </p:cNvPr>
            <p:cNvSpPr txBox="1"/>
            <p:nvPr/>
          </p:nvSpPr>
          <p:spPr>
            <a:xfrm rot="16200000">
              <a:off x="2304225" y="-387889"/>
              <a:ext cx="4834163" cy="12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Renovável</a:t>
              </a:r>
              <a:endParaRPr lang="en-US" sz="2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8" name="TextBox 38">
              <a:extLst>
                <a:ext uri="{FF2B5EF4-FFF2-40B4-BE49-F238E27FC236}">
                  <a16:creationId xmlns:a16="http://schemas.microsoft.com/office/drawing/2014/main" id="{58C40CD4-29CB-D646-9CC0-3F8D43E84CC6}"/>
                </a:ext>
              </a:extLst>
            </p:cNvPr>
            <p:cNvSpPr txBox="1"/>
            <p:nvPr/>
          </p:nvSpPr>
          <p:spPr>
            <a:xfrm rot="16200000">
              <a:off x="4543693" y="-387888"/>
              <a:ext cx="5424740" cy="12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Responsiva</a:t>
              </a:r>
              <a:endParaRPr lang="en-US" sz="28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C428DC3E-4946-4E43-9C12-8A9301C081C2}"/>
                </a:ext>
              </a:extLst>
            </p:cNvPr>
            <p:cNvSpPr txBox="1"/>
            <p:nvPr/>
          </p:nvSpPr>
          <p:spPr>
            <a:xfrm rot="16200000">
              <a:off x="7108092" y="-387891"/>
              <a:ext cx="5994724" cy="12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Prática</a:t>
              </a:r>
              <a:endParaRPr lang="en-US" sz="2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6CAE4C20-526B-7940-AD78-A149DD99CDC5}"/>
                </a:ext>
              </a:extLst>
            </p:cNvPr>
            <p:cNvSpPr/>
            <p:nvPr/>
          </p:nvSpPr>
          <p:spPr>
            <a:xfrm rot="16200000">
              <a:off x="839416" y="2190720"/>
              <a:ext cx="1714375" cy="2088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6" name="Rectangle 42">
              <a:extLst>
                <a:ext uri="{FF2B5EF4-FFF2-40B4-BE49-F238E27FC236}">
                  <a16:creationId xmlns:a16="http://schemas.microsoft.com/office/drawing/2014/main" id="{3339BC7F-EE79-C148-8007-6C092D88D888}"/>
                </a:ext>
              </a:extLst>
            </p:cNvPr>
            <p:cNvSpPr/>
            <p:nvPr/>
          </p:nvSpPr>
          <p:spPr>
            <a:xfrm rot="16200000">
              <a:off x="3634272" y="2190718"/>
              <a:ext cx="1714375" cy="20882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7" name="Rectangle 43">
              <a:extLst>
                <a:ext uri="{FF2B5EF4-FFF2-40B4-BE49-F238E27FC236}">
                  <a16:creationId xmlns:a16="http://schemas.microsoft.com/office/drawing/2014/main" id="{B4C63CD8-F7C9-AB40-A888-D907DDD16972}"/>
                </a:ext>
              </a:extLst>
            </p:cNvPr>
            <p:cNvSpPr/>
            <p:nvPr/>
          </p:nvSpPr>
          <p:spPr>
            <a:xfrm rot="16200000">
              <a:off x="6441473" y="2190718"/>
              <a:ext cx="1714375" cy="20882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8E77317D-ADB5-4546-924C-23DCD0CC7B35}"/>
                </a:ext>
              </a:extLst>
            </p:cNvPr>
            <p:cNvSpPr/>
            <p:nvPr/>
          </p:nvSpPr>
          <p:spPr>
            <a:xfrm rot="16200000">
              <a:off x="9192344" y="2190718"/>
              <a:ext cx="1714374" cy="2088233"/>
            </a:xfrm>
            <a:prstGeom prst="rect">
              <a:avLst/>
            </a:prstGeom>
            <a:solidFill>
              <a:srgbClr val="F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F87B0697-4223-324E-B6C4-F190C2499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14162" y="2487081"/>
              <a:ext cx="1300593" cy="130059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E189BF6C-3587-1845-ACD6-93DE7747A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37037" y="2549956"/>
              <a:ext cx="1300593" cy="130059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6F687116-71F3-1B40-9990-1C5F2973E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99233" y="2549956"/>
              <a:ext cx="1300593" cy="1300592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8BF603-0369-4813-815E-8538BEA33899}"/>
              </a:ext>
            </a:extLst>
          </p:cNvPr>
          <p:cNvSpPr txBox="1"/>
          <p:nvPr/>
        </p:nvSpPr>
        <p:spPr>
          <a:xfrm>
            <a:off x="900774" y="157405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Aplicação da Engenharia Clínica com a atuação direta na Defasagem e Manutenção de Equipamentos Médicos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FE535DF-7725-46D6-9D20-FA8325A01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475961" y="1659204"/>
            <a:ext cx="537592" cy="537592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E8A61E-1D34-4E08-A498-3104DBD40867}"/>
              </a:ext>
            </a:extLst>
          </p:cNvPr>
          <p:cNvSpPr txBox="1"/>
          <p:nvPr/>
        </p:nvSpPr>
        <p:spPr>
          <a:xfrm>
            <a:off x="1055440" y="279312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de Formulários Específicos, visando o preenchimento completo dos Dados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3D271AE-1A23-49AA-9401-F63EA7BB3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915964" y="2842939"/>
            <a:ext cx="537592" cy="5375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524CEC-01A0-E049-938B-61A70BD74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97" y="736944"/>
            <a:ext cx="654891" cy="65489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0EB2A6-1947-4F76-815E-A7D7852F1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0" y="4725144"/>
            <a:ext cx="1808664" cy="135649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CD5C9E3-A6AF-4CF8-ADCD-0D9CC9DD75F5}"/>
              </a:ext>
            </a:extLst>
          </p:cNvPr>
          <p:cNvSpPr txBox="1"/>
          <p:nvPr/>
        </p:nvSpPr>
        <p:spPr>
          <a:xfrm>
            <a:off x="1127448" y="401725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Adesão a formulação de  novos Protocolos que sejam mais eficiente e exclusivos ao câncer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E522FEE9-D15D-4B64-AA6D-CB882C983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472385" y="3917733"/>
            <a:ext cx="537592" cy="537592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8CC578B-0A6C-49D4-9983-BBF04BCD4F28}"/>
              </a:ext>
            </a:extLst>
          </p:cNvPr>
          <p:cNvSpPr txBox="1"/>
          <p:nvPr/>
        </p:nvSpPr>
        <p:spPr>
          <a:xfrm>
            <a:off x="3031208" y="4930001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Novas Parcerias com entidades e organizações de  Engenharia Clínica. Exemplo: SBEB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ABEClin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B6C404E4-6002-4E61-A775-90B5A99B6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2734904" y="5082901"/>
            <a:ext cx="537592" cy="5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9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EEF4FA-2402-DB45-AA59-38D1E6DE6042}"/>
              </a:ext>
            </a:extLst>
          </p:cNvPr>
          <p:cNvSpPr txBox="1"/>
          <p:nvPr/>
        </p:nvSpPr>
        <p:spPr>
          <a:xfrm>
            <a:off x="911424" y="5229200"/>
            <a:ext cx="9721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Fornecer um produto que a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Abrale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possa reutilizar com novos dados, fornecendo novos insights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FA3FA3AC-CE80-C844-A8FE-5B2A86A3DE86}"/>
              </a:ext>
            </a:extLst>
          </p:cNvPr>
          <p:cNvSpPr txBox="1"/>
          <p:nvPr/>
        </p:nvSpPr>
        <p:spPr>
          <a:xfrm>
            <a:off x="5447928" y="404664"/>
            <a:ext cx="3744416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10" name="Straight Connector 60">
            <a:extLst>
              <a:ext uri="{FF2B5EF4-FFF2-40B4-BE49-F238E27FC236}">
                <a16:creationId xmlns:a16="http://schemas.microsoft.com/office/drawing/2014/main" id="{2F666131-82E8-364E-B9C1-1077DBD1D70A}"/>
              </a:ext>
            </a:extLst>
          </p:cNvPr>
          <p:cNvCxnSpPr/>
          <p:nvPr/>
        </p:nvCxnSpPr>
        <p:spPr>
          <a:xfrm>
            <a:off x="5538225" y="1276678"/>
            <a:ext cx="2524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B728527D-69BA-934D-BA27-D90260692692}"/>
              </a:ext>
            </a:extLst>
          </p:cNvPr>
          <p:cNvSpPr txBox="1"/>
          <p:nvPr/>
        </p:nvSpPr>
        <p:spPr>
          <a:xfrm>
            <a:off x="2125352" y="1583696"/>
            <a:ext cx="226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</a:rPr>
              <a:t>Helder</a:t>
            </a:r>
            <a:r>
              <a:rPr lang="en-US" sz="2400" dirty="0">
                <a:solidFill>
                  <a:schemeClr val="accent4"/>
                </a:solidFill>
              </a:rPr>
              <a:t> Rezende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02976C5-FE63-D84F-ADDB-D6A4AE861AFD}"/>
              </a:ext>
            </a:extLst>
          </p:cNvPr>
          <p:cNvGrpSpPr/>
          <p:nvPr/>
        </p:nvGrpSpPr>
        <p:grpSpPr>
          <a:xfrm>
            <a:off x="4235358" y="4718890"/>
            <a:ext cx="4948150" cy="1587528"/>
            <a:chOff x="2125352" y="2812946"/>
            <a:chExt cx="4948150" cy="1587528"/>
          </a:xfrm>
        </p:grpSpPr>
        <p:sp>
          <p:nvSpPr>
            <p:cNvPr id="15" name="TextBox 45">
              <a:extLst>
                <a:ext uri="{FF2B5EF4-FFF2-40B4-BE49-F238E27FC236}">
                  <a16:creationId xmlns:a16="http://schemas.microsoft.com/office/drawing/2014/main" id="{D6209C58-6655-7541-AFD7-F8AE79FE026A}"/>
                </a:ext>
              </a:extLst>
            </p:cNvPr>
            <p:cNvSpPr txBox="1"/>
            <p:nvPr/>
          </p:nvSpPr>
          <p:spPr>
            <a:xfrm>
              <a:off x="3824465" y="3375878"/>
              <a:ext cx="3249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4"/>
                  </a:solidFill>
                </a:rPr>
                <a:t>Natan</a:t>
              </a:r>
              <a:r>
                <a:rPr lang="en-US" sz="2400" dirty="0">
                  <a:solidFill>
                    <a:schemeClr val="accent4"/>
                  </a:solidFill>
                </a:rPr>
                <a:t> Andrade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22E0E1B-BA33-A64D-91B8-72E888CBAFB9}"/>
                </a:ext>
              </a:extLst>
            </p:cNvPr>
            <p:cNvGrpSpPr/>
            <p:nvPr/>
          </p:nvGrpSpPr>
          <p:grpSpPr>
            <a:xfrm>
              <a:off x="2125352" y="2812946"/>
              <a:ext cx="1584176" cy="1587528"/>
              <a:chOff x="6816080" y="2561552"/>
              <a:chExt cx="1584176" cy="158752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D46982F-7157-FD46-8611-E7332011CFE2}"/>
                  </a:ext>
                </a:extLst>
              </p:cNvPr>
              <p:cNvSpPr/>
              <p:nvPr/>
            </p:nvSpPr>
            <p:spPr>
              <a:xfrm>
                <a:off x="6816080" y="2561552"/>
                <a:ext cx="1584176" cy="158752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70920510-2190-9944-A411-2F29EE931D35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5875" y="2648460"/>
                <a:ext cx="1444586" cy="1413712"/>
              </a:xfrm>
              <a:prstGeom prst="ellipse">
                <a:avLst/>
              </a:prstGeom>
              <a:noFill/>
            </p:spPr>
          </p:pic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AFBBD38-C26C-AE4A-9B51-C9C9FA32749F}"/>
              </a:ext>
            </a:extLst>
          </p:cNvPr>
          <p:cNvSpPr/>
          <p:nvPr/>
        </p:nvSpPr>
        <p:spPr>
          <a:xfrm>
            <a:off x="541176" y="1020764"/>
            <a:ext cx="1584176" cy="158752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98D278D5-D4D4-A041-BB53-2A2E143579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0" y="1085005"/>
            <a:ext cx="1426491" cy="1459045"/>
          </a:xfrm>
          <a:prstGeom prst="ellipse">
            <a:avLst/>
          </a:prstGeom>
          <a:noFill/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7830A7E-BD13-FB4C-B502-74306873BFCC}"/>
              </a:ext>
            </a:extLst>
          </p:cNvPr>
          <p:cNvGrpSpPr/>
          <p:nvPr/>
        </p:nvGrpSpPr>
        <p:grpSpPr>
          <a:xfrm>
            <a:off x="2303620" y="2872990"/>
            <a:ext cx="5016516" cy="1587528"/>
            <a:chOff x="3824465" y="4822397"/>
            <a:chExt cx="5016516" cy="15875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8BD899-692A-E749-AF14-29AECD80289C}"/>
                </a:ext>
              </a:extLst>
            </p:cNvPr>
            <p:cNvSpPr/>
            <p:nvPr/>
          </p:nvSpPr>
          <p:spPr>
            <a:xfrm>
              <a:off x="3824465" y="4822397"/>
              <a:ext cx="1584176" cy="1587528"/>
            </a:xfrm>
            <a:prstGeom prst="ellipse">
              <a:avLst/>
            </a:prstGeom>
            <a:solidFill>
              <a:srgbClr val="F1859C"/>
            </a:solidFill>
            <a:ln>
              <a:solidFill>
                <a:srgbClr val="F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9C2AD99C-779F-4345-A045-6B2C6C560678}"/>
                </a:ext>
              </a:extLst>
            </p:cNvPr>
            <p:cNvGrpSpPr/>
            <p:nvPr/>
          </p:nvGrpSpPr>
          <p:grpSpPr>
            <a:xfrm>
              <a:off x="3886098" y="4888144"/>
              <a:ext cx="4954883" cy="1456033"/>
              <a:chOff x="3886098" y="4888144"/>
              <a:chExt cx="4954883" cy="1456033"/>
            </a:xfrm>
          </p:grpSpPr>
          <p:sp>
            <p:nvSpPr>
              <p:cNvPr id="17" name="TextBox 45">
                <a:extLst>
                  <a:ext uri="{FF2B5EF4-FFF2-40B4-BE49-F238E27FC236}">
                    <a16:creationId xmlns:a16="http://schemas.microsoft.com/office/drawing/2014/main" id="{305BAB2B-D996-4D4E-B7B7-E9850783662D}"/>
                  </a:ext>
                </a:extLst>
              </p:cNvPr>
              <p:cNvSpPr txBox="1"/>
              <p:nvPr/>
            </p:nvSpPr>
            <p:spPr>
              <a:xfrm>
                <a:off x="5591944" y="5385329"/>
                <a:ext cx="3249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4"/>
                    </a:solidFill>
                  </a:rPr>
                  <a:t>Lívia</a:t>
                </a:r>
                <a:r>
                  <a:rPr lang="en-US" sz="2400" dirty="0">
                    <a:solidFill>
                      <a:schemeClr val="accent4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4"/>
                    </a:solidFill>
                  </a:rPr>
                  <a:t>Parente</a:t>
                </a:r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36" name="Picture 6" descr="Livia Parente">
                <a:extLst>
                  <a:ext uri="{FF2B5EF4-FFF2-40B4-BE49-F238E27FC236}">
                    <a16:creationId xmlns:a16="http://schemas.microsoft.com/office/drawing/2014/main" id="{5BE2C7B2-C6CD-AD43-B367-D5552E529B1A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098" y="4888144"/>
                <a:ext cx="1460910" cy="1456033"/>
              </a:xfrm>
              <a:prstGeom prst="ellipse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2565926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7654F11-B477-0D46-868F-86AF503E7D14}"/>
              </a:ext>
            </a:extLst>
          </p:cNvPr>
          <p:cNvGrpSpPr/>
          <p:nvPr/>
        </p:nvGrpSpPr>
        <p:grpSpPr>
          <a:xfrm>
            <a:off x="335360" y="2204864"/>
            <a:ext cx="11419019" cy="2258272"/>
            <a:chOff x="149589" y="2209001"/>
            <a:chExt cx="11419019" cy="2258272"/>
          </a:xfrm>
        </p:grpSpPr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A6DED58F-C061-6D48-A390-F5518A35F452}"/>
                </a:ext>
              </a:extLst>
            </p:cNvPr>
            <p:cNvGrpSpPr/>
            <p:nvPr/>
          </p:nvGrpSpPr>
          <p:grpSpPr>
            <a:xfrm>
              <a:off x="149589" y="2209001"/>
              <a:ext cx="9224022" cy="2258272"/>
              <a:chOff x="149589" y="2209001"/>
              <a:chExt cx="9224022" cy="2258272"/>
            </a:xfrm>
          </p:grpSpPr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DC0137F7-4773-3641-906C-FCB9F1BBE875}"/>
                  </a:ext>
                </a:extLst>
              </p:cNvPr>
              <p:cNvGrpSpPr/>
              <p:nvPr/>
            </p:nvGrpSpPr>
            <p:grpSpPr>
              <a:xfrm>
                <a:off x="149589" y="2225122"/>
                <a:ext cx="2194996" cy="2241079"/>
                <a:chOff x="335360" y="2955246"/>
                <a:chExt cx="2194996" cy="2241079"/>
              </a:xfrm>
            </p:grpSpPr>
            <p:sp>
              <p:nvSpPr>
                <p:cNvPr id="20" name="Rounded Rectangle 17">
                  <a:extLst>
                    <a:ext uri="{FF2B5EF4-FFF2-40B4-BE49-F238E27FC236}">
                      <a16:creationId xmlns:a16="http://schemas.microsoft.com/office/drawing/2014/main" id="{C3E312BE-8427-1940-BF15-A7BEB1A73C52}"/>
                    </a:ext>
                  </a:extLst>
                </p:cNvPr>
                <p:cNvSpPr/>
                <p:nvPr/>
              </p:nvSpPr>
              <p:spPr>
                <a:xfrm>
                  <a:off x="514132" y="4038548"/>
                  <a:ext cx="2016224" cy="1157777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Problema</a:t>
                  </a:r>
                  <a:r>
                    <a:rPr lang="en-US" sz="2400" dirty="0"/>
                    <a:t> e </a:t>
                  </a:r>
                  <a:r>
                    <a:rPr lang="en-US" sz="2400" dirty="0" err="1"/>
                    <a:t>abordagem</a:t>
                  </a:r>
                  <a:endParaRPr lang="en-US" sz="2400" dirty="0"/>
                </a:p>
              </p:txBody>
            </p:sp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F0D1E5B7-ECF0-1044-B9D1-831C49D3C3AE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15" name="TextBox 12">
                    <a:extLst>
                      <a:ext uri="{FF2B5EF4-FFF2-40B4-BE49-F238E27FC236}">
                        <a16:creationId xmlns:a16="http://schemas.microsoft.com/office/drawing/2014/main" id="{3E96540A-1416-6342-9749-4AB9F1D2E64A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0" name="Freeform 285">
                    <a:extLst>
                      <a:ext uri="{FF2B5EF4-FFF2-40B4-BE49-F238E27FC236}">
                        <a16:creationId xmlns:a16="http://schemas.microsoft.com/office/drawing/2014/main" id="{03D4CCE7-3975-BA47-99C7-868358CEA77E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AD52EE2C-1A44-BE44-87B9-9A8736DF7F9D}"/>
                  </a:ext>
                </a:extLst>
              </p:cNvPr>
              <p:cNvGrpSpPr/>
              <p:nvPr/>
            </p:nvGrpSpPr>
            <p:grpSpPr>
              <a:xfrm>
                <a:off x="2344585" y="2209001"/>
                <a:ext cx="2194996" cy="2241079"/>
                <a:chOff x="335360" y="2955246"/>
                <a:chExt cx="2194996" cy="2241079"/>
              </a:xfrm>
            </p:grpSpPr>
            <p:sp>
              <p:nvSpPr>
                <p:cNvPr id="55" name="Rounded Rectangle 17">
                  <a:extLst>
                    <a:ext uri="{FF2B5EF4-FFF2-40B4-BE49-F238E27FC236}">
                      <a16:creationId xmlns:a16="http://schemas.microsoft.com/office/drawing/2014/main" id="{3CE652DF-D6C9-364B-9768-408EDDECA0E3}"/>
                    </a:ext>
                  </a:extLst>
                </p:cNvPr>
                <p:cNvSpPr/>
                <p:nvPr/>
              </p:nvSpPr>
              <p:spPr>
                <a:xfrm>
                  <a:off x="514132" y="4038548"/>
                  <a:ext cx="2016224" cy="1157777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Solução</a:t>
                  </a:r>
                  <a:endParaRPr lang="en-US" sz="2400" dirty="0"/>
                </a:p>
              </p:txBody>
            </p: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D8033DF7-0309-E34E-BC49-B30DFBCDD7C0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57" name="TextBox 12">
                    <a:extLst>
                      <a:ext uri="{FF2B5EF4-FFF2-40B4-BE49-F238E27FC236}">
                        <a16:creationId xmlns:a16="http://schemas.microsoft.com/office/drawing/2014/main" id="{0B85DFE5-2957-0842-BA01-A01A75DD1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8" name="Freeform 285">
                    <a:extLst>
                      <a:ext uri="{FF2B5EF4-FFF2-40B4-BE49-F238E27FC236}">
                        <a16:creationId xmlns:a16="http://schemas.microsoft.com/office/drawing/2014/main" id="{221771C4-9F58-FF4B-969E-FD82B2DB6E5C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1B6E3B18-E0BB-DD43-8FB0-3981E5A05D7D}"/>
                  </a:ext>
                </a:extLst>
              </p:cNvPr>
              <p:cNvGrpSpPr/>
              <p:nvPr/>
            </p:nvGrpSpPr>
            <p:grpSpPr>
              <a:xfrm>
                <a:off x="4573518" y="2209001"/>
                <a:ext cx="2194996" cy="2241079"/>
                <a:chOff x="335360" y="2955246"/>
                <a:chExt cx="2194996" cy="2241079"/>
              </a:xfrm>
            </p:grpSpPr>
            <p:sp>
              <p:nvSpPr>
                <p:cNvPr id="60" name="Rounded Rectangle 17">
                  <a:extLst>
                    <a:ext uri="{FF2B5EF4-FFF2-40B4-BE49-F238E27FC236}">
                      <a16:creationId xmlns:a16="http://schemas.microsoft.com/office/drawing/2014/main" id="{020199ED-A9BF-AA44-99D0-00FBE1A80055}"/>
                    </a:ext>
                  </a:extLst>
                </p:cNvPr>
                <p:cNvSpPr/>
                <p:nvPr/>
              </p:nvSpPr>
              <p:spPr>
                <a:xfrm>
                  <a:off x="514132" y="4038548"/>
                  <a:ext cx="2016224" cy="1157777"/>
                </a:xfrm>
                <a:prstGeom prst="roundRect">
                  <a:avLst/>
                </a:prstGeom>
                <a:solidFill>
                  <a:srgbClr val="F185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Análises</a:t>
                  </a:r>
                  <a:r>
                    <a:rPr lang="en-US" sz="2400" dirty="0"/>
                    <a:t> </a:t>
                  </a:r>
                </a:p>
              </p:txBody>
            </p:sp>
            <p:grpSp>
              <p:nvGrpSpPr>
                <p:cNvPr id="61" name="Agrupar 60">
                  <a:extLst>
                    <a:ext uri="{FF2B5EF4-FFF2-40B4-BE49-F238E27FC236}">
                      <a16:creationId xmlns:a16="http://schemas.microsoft.com/office/drawing/2014/main" id="{8FD17FAE-11FF-5C4C-8C10-D72176D86E90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62" name="TextBox 12">
                    <a:extLst>
                      <a:ext uri="{FF2B5EF4-FFF2-40B4-BE49-F238E27FC236}">
                        <a16:creationId xmlns:a16="http://schemas.microsoft.com/office/drawing/2014/main" id="{3DE5F46E-BC66-F048-A219-16AFB79517B8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63" name="Freeform 285">
                    <a:extLst>
                      <a:ext uri="{FF2B5EF4-FFF2-40B4-BE49-F238E27FC236}">
                        <a16:creationId xmlns:a16="http://schemas.microsoft.com/office/drawing/2014/main" id="{E57BEA1A-88B8-2A44-8AD0-8DD4EC0291B7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9246661D-64A5-0640-9364-3896A2F07DC7}"/>
                  </a:ext>
                </a:extLst>
              </p:cNvPr>
              <p:cNvGrpSpPr/>
              <p:nvPr/>
            </p:nvGrpSpPr>
            <p:grpSpPr>
              <a:xfrm>
                <a:off x="6831819" y="2226194"/>
                <a:ext cx="2541792" cy="2241079"/>
                <a:chOff x="335360" y="2955246"/>
                <a:chExt cx="2541792" cy="2241079"/>
              </a:xfrm>
            </p:grpSpPr>
            <p:sp>
              <p:nvSpPr>
                <p:cNvPr id="65" name="Rounded Rectangle 17">
                  <a:extLst>
                    <a:ext uri="{FF2B5EF4-FFF2-40B4-BE49-F238E27FC236}">
                      <a16:creationId xmlns:a16="http://schemas.microsoft.com/office/drawing/2014/main" id="{26126F5A-84ED-E045-A0B6-AE3B4B158E2B}"/>
                    </a:ext>
                  </a:extLst>
                </p:cNvPr>
                <p:cNvSpPr/>
                <p:nvPr/>
              </p:nvSpPr>
              <p:spPr>
                <a:xfrm>
                  <a:off x="514131" y="4038548"/>
                  <a:ext cx="2363021" cy="1157777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Recomendações</a:t>
                  </a:r>
                  <a:endParaRPr lang="en-US" sz="2400" dirty="0"/>
                </a:p>
              </p:txBody>
            </p:sp>
            <p:grpSp>
              <p:nvGrpSpPr>
                <p:cNvPr id="66" name="Agrupar 65">
                  <a:extLst>
                    <a:ext uri="{FF2B5EF4-FFF2-40B4-BE49-F238E27FC236}">
                      <a16:creationId xmlns:a16="http://schemas.microsoft.com/office/drawing/2014/main" id="{CE29AD31-1424-414D-9543-662800C7B815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67" name="TextBox 12">
                    <a:extLst>
                      <a:ext uri="{FF2B5EF4-FFF2-40B4-BE49-F238E27FC236}">
                        <a16:creationId xmlns:a16="http://schemas.microsoft.com/office/drawing/2014/main" id="{00611756-2868-CC4E-89E7-8E97A42D9B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68" name="Freeform 285">
                    <a:extLst>
                      <a:ext uri="{FF2B5EF4-FFF2-40B4-BE49-F238E27FC236}">
                        <a16:creationId xmlns:a16="http://schemas.microsoft.com/office/drawing/2014/main" id="{533377FE-4020-2D47-A45E-FF314C260F88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90DAD7A4-BD9E-E047-9200-3F7F03F9B9AB}"/>
                </a:ext>
              </a:extLst>
            </p:cNvPr>
            <p:cNvGrpSpPr/>
            <p:nvPr/>
          </p:nvGrpSpPr>
          <p:grpSpPr>
            <a:xfrm>
              <a:off x="9373612" y="2225122"/>
              <a:ext cx="2194996" cy="2241079"/>
              <a:chOff x="335360" y="2955246"/>
              <a:chExt cx="2194996" cy="2241079"/>
            </a:xfrm>
          </p:grpSpPr>
          <p:sp>
            <p:nvSpPr>
              <p:cNvPr id="70" name="Rounded Rectangle 17">
                <a:extLst>
                  <a:ext uri="{FF2B5EF4-FFF2-40B4-BE49-F238E27FC236}">
                    <a16:creationId xmlns:a16="http://schemas.microsoft.com/office/drawing/2014/main" id="{006E3EE3-7FB4-E241-8E49-CF8E6F262A6E}"/>
                  </a:ext>
                </a:extLst>
              </p:cNvPr>
              <p:cNvSpPr/>
              <p:nvPr/>
            </p:nvSpPr>
            <p:spPr>
              <a:xfrm>
                <a:off x="514132" y="4038548"/>
                <a:ext cx="2016224" cy="115777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Referências</a:t>
                </a:r>
                <a:endParaRPr lang="en-US" sz="2400" dirty="0"/>
              </a:p>
            </p:txBody>
          </p:sp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34FAF253-5D2E-1843-9428-BF0A86DBDDDC}"/>
                  </a:ext>
                </a:extLst>
              </p:cNvPr>
              <p:cNvGrpSpPr/>
              <p:nvPr/>
            </p:nvGrpSpPr>
            <p:grpSpPr>
              <a:xfrm>
                <a:off x="335360" y="2955246"/>
                <a:ext cx="1016496" cy="1016496"/>
                <a:chOff x="919655" y="3963265"/>
                <a:chExt cx="1016496" cy="1016496"/>
              </a:xfrm>
            </p:grpSpPr>
            <p:sp>
              <p:nvSpPr>
                <p:cNvPr id="72" name="TextBox 12">
                  <a:extLst>
                    <a:ext uri="{FF2B5EF4-FFF2-40B4-BE49-F238E27FC236}">
                      <a16:creationId xmlns:a16="http://schemas.microsoft.com/office/drawing/2014/main" id="{CA742668-CB6A-6D40-8226-7CBC52CDEFCC}"/>
                    </a:ext>
                  </a:extLst>
                </p:cNvPr>
                <p:cNvSpPr txBox="1"/>
                <p:nvPr/>
              </p:nvSpPr>
              <p:spPr>
                <a:xfrm>
                  <a:off x="1440660" y="446732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433218"/>
                      </a:solidFill>
                    </a:rPr>
                    <a:t>5</a:t>
                  </a:r>
                </a:p>
              </p:txBody>
            </p:sp>
            <p:sp>
              <p:nvSpPr>
                <p:cNvPr id="73" name="Freeform 285">
                  <a:extLst>
                    <a:ext uri="{FF2B5EF4-FFF2-40B4-BE49-F238E27FC236}">
                      <a16:creationId xmlns:a16="http://schemas.microsoft.com/office/drawing/2014/main" id="{14EF9E01-2D9A-0A49-BAF5-B80204757520}"/>
                    </a:ext>
                  </a:extLst>
                </p:cNvPr>
                <p:cNvSpPr/>
                <p:nvPr/>
              </p:nvSpPr>
              <p:spPr>
                <a:xfrm>
                  <a:off x="919655" y="3963265"/>
                  <a:ext cx="1016496" cy="1016496"/>
                </a:xfrm>
                <a:custGeom>
                  <a:avLst/>
                  <a:gdLst>
                    <a:gd name="connsiteX0" fmla="*/ 648072 w 1016496"/>
                    <a:gd name="connsiteY0" fmla="*/ 360040 h 1016496"/>
                    <a:gd name="connsiteX1" fmla="*/ 360040 w 1016496"/>
                    <a:gd name="connsiteY1" fmla="*/ 648072 h 1016496"/>
                    <a:gd name="connsiteX2" fmla="*/ 648072 w 1016496"/>
                    <a:gd name="connsiteY2" fmla="*/ 936104 h 1016496"/>
                    <a:gd name="connsiteX3" fmla="*/ 936104 w 1016496"/>
                    <a:gd name="connsiteY3" fmla="*/ 648072 h 1016496"/>
                    <a:gd name="connsiteX4" fmla="*/ 648072 w 1016496"/>
                    <a:gd name="connsiteY4" fmla="*/ 360040 h 1016496"/>
                    <a:gd name="connsiteX5" fmla="*/ 508248 w 1016496"/>
                    <a:gd name="connsiteY5" fmla="*/ 0 h 1016496"/>
                    <a:gd name="connsiteX6" fmla="*/ 1016496 w 1016496"/>
                    <a:gd name="connsiteY6" fmla="*/ 508248 h 1016496"/>
                    <a:gd name="connsiteX7" fmla="*/ 508248 w 1016496"/>
                    <a:gd name="connsiteY7" fmla="*/ 1016496 h 1016496"/>
                    <a:gd name="connsiteX8" fmla="*/ 0 w 1016496"/>
                    <a:gd name="connsiteY8" fmla="*/ 508248 h 1016496"/>
                    <a:gd name="connsiteX9" fmla="*/ 508248 w 1016496"/>
                    <a:gd name="connsiteY9" fmla="*/ 0 h 101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6496" h="1016496">
                      <a:moveTo>
                        <a:pt x="648072" y="360040"/>
                      </a:moveTo>
                      <a:cubicBezTo>
                        <a:pt x="488996" y="360040"/>
                        <a:pt x="360040" y="488996"/>
                        <a:pt x="360040" y="648072"/>
                      </a:cubicBezTo>
                      <a:cubicBezTo>
                        <a:pt x="360040" y="807148"/>
                        <a:pt x="488996" y="936104"/>
                        <a:pt x="648072" y="936104"/>
                      </a:cubicBezTo>
                      <a:cubicBezTo>
                        <a:pt x="807148" y="936104"/>
                        <a:pt x="936104" y="807148"/>
                        <a:pt x="936104" y="648072"/>
                      </a:cubicBezTo>
                      <a:cubicBezTo>
                        <a:pt x="936104" y="488996"/>
                        <a:pt x="807148" y="360040"/>
                        <a:pt x="648072" y="360040"/>
                      </a:cubicBezTo>
                      <a:close/>
                      <a:moveTo>
                        <a:pt x="508248" y="0"/>
                      </a:moveTo>
                      <a:cubicBezTo>
                        <a:pt x="788946" y="0"/>
                        <a:pt x="1016496" y="227550"/>
                        <a:pt x="1016496" y="508248"/>
                      </a:cubicBezTo>
                      <a:cubicBezTo>
                        <a:pt x="1016496" y="788946"/>
                        <a:pt x="788946" y="1016496"/>
                        <a:pt x="508248" y="1016496"/>
                      </a:cubicBezTo>
                      <a:cubicBezTo>
                        <a:pt x="227550" y="1016496"/>
                        <a:pt x="0" y="788946"/>
                        <a:pt x="0" y="508248"/>
                      </a:cubicBezTo>
                      <a:cubicBezTo>
                        <a:pt x="0" y="227550"/>
                        <a:pt x="227550" y="0"/>
                        <a:pt x="5082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00169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76E1A9E0-FC75-5948-89D3-3E6E99287138}"/>
              </a:ext>
            </a:extLst>
          </p:cNvPr>
          <p:cNvSpPr/>
          <p:nvPr/>
        </p:nvSpPr>
        <p:spPr>
          <a:xfrm rot="10800000">
            <a:off x="0" y="4412308"/>
            <a:ext cx="12192000" cy="2445692"/>
          </a:xfrm>
          <a:prstGeom prst="rect">
            <a:avLst/>
          </a:prstGeom>
          <a:solidFill>
            <a:srgbClr val="044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EEF4FA-2402-DB45-AA59-38D1E6DE6042}"/>
              </a:ext>
            </a:extLst>
          </p:cNvPr>
          <p:cNvSpPr txBox="1"/>
          <p:nvPr/>
        </p:nvSpPr>
        <p:spPr>
          <a:xfrm>
            <a:off x="458681" y="4613232"/>
            <a:ext cx="928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Brasil, mais da metade dos pacientes com câncer recebem o diagnóstico quando a doença já está em estágio avançado.  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F16ABB3-0583-5644-88EC-BFDBA480C582}"/>
              </a:ext>
            </a:extLst>
          </p:cNvPr>
          <p:cNvGrpSpPr/>
          <p:nvPr/>
        </p:nvGrpSpPr>
        <p:grpSpPr>
          <a:xfrm>
            <a:off x="205780" y="1418335"/>
            <a:ext cx="6225261" cy="2434628"/>
            <a:chOff x="230779" y="987604"/>
            <a:chExt cx="6225261" cy="243462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56D8491-797B-3F4B-B473-FBE1A71FB179}"/>
                </a:ext>
              </a:extLst>
            </p:cNvPr>
            <p:cNvGrpSpPr/>
            <p:nvPr/>
          </p:nvGrpSpPr>
          <p:grpSpPr>
            <a:xfrm>
              <a:off x="230779" y="1241477"/>
              <a:ext cx="1879922" cy="1828076"/>
              <a:chOff x="3503712" y="1340768"/>
              <a:chExt cx="1472554" cy="144016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06162EB-7200-404C-AD73-C088761958EE}"/>
                  </a:ext>
                </a:extLst>
              </p:cNvPr>
              <p:cNvSpPr/>
              <p:nvPr/>
            </p:nvSpPr>
            <p:spPr>
              <a:xfrm>
                <a:off x="3503712" y="1340768"/>
                <a:ext cx="1472554" cy="144016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Pizza 9">
                <a:extLst>
                  <a:ext uri="{FF2B5EF4-FFF2-40B4-BE49-F238E27FC236}">
                    <a16:creationId xmlns:a16="http://schemas.microsoft.com/office/drawing/2014/main" id="{FFB9DD3F-1406-6847-B9DE-74412322630D}"/>
                  </a:ext>
                </a:extLst>
              </p:cNvPr>
              <p:cNvSpPr/>
              <p:nvPr/>
            </p:nvSpPr>
            <p:spPr>
              <a:xfrm>
                <a:off x="3503712" y="1340768"/>
                <a:ext cx="1472554" cy="1440160"/>
              </a:xfrm>
              <a:prstGeom prst="pi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31A9D4D-7ABD-F741-8128-7906290D455D}"/>
                </a:ext>
              </a:extLst>
            </p:cNvPr>
            <p:cNvSpPr txBox="1"/>
            <p:nvPr/>
          </p:nvSpPr>
          <p:spPr>
            <a:xfrm>
              <a:off x="2216774" y="1975682"/>
              <a:ext cx="423926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 pacientes com </a:t>
              </a:r>
              <a:r>
                <a:rPr lang="pt-B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câncer</a:t>
              </a:r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recebem </a:t>
              </a:r>
            </a:p>
            <a:p>
              <a:r>
                <a:rPr lang="pt-B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confirmação</a:t>
              </a:r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 </a:t>
              </a:r>
              <a:r>
                <a:rPr lang="pt-B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doença</a:t>
              </a:r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forma tardia </a:t>
              </a:r>
            </a:p>
            <a:p>
              <a:endParaRPr lang="pt-BR" sz="2800" dirty="0">
                <a:solidFill>
                  <a:srgbClr val="F1859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E465417-EF67-6A44-BABC-B527F27F8139}"/>
                </a:ext>
              </a:extLst>
            </p:cNvPr>
            <p:cNvSpPr txBox="1"/>
            <p:nvPr/>
          </p:nvSpPr>
          <p:spPr>
            <a:xfrm>
              <a:off x="2222877" y="987604"/>
              <a:ext cx="214493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56%</a:t>
              </a:r>
              <a:endParaRPr lang="pt-BR" sz="80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4BA91AB5-C393-E643-A597-D1FDA5EC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22361" y="2095390"/>
            <a:ext cx="1590588" cy="12192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26E6C29-D083-FC43-9BD7-92C2FB8548D1}"/>
              </a:ext>
            </a:extLst>
          </p:cNvPr>
          <p:cNvSpPr txBox="1"/>
          <p:nvPr/>
        </p:nvSpPr>
        <p:spPr>
          <a:xfrm>
            <a:off x="8553502" y="1909696"/>
            <a:ext cx="337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 de sobrevivência</a:t>
            </a:r>
          </a:p>
          <a:p>
            <a:endParaRPr lang="pt-BR" sz="2800" dirty="0">
              <a:solidFill>
                <a:srgbClr val="556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85797E6-98E9-B94D-86D5-D96DD26D6E20}"/>
              </a:ext>
            </a:extLst>
          </p:cNvPr>
          <p:cNvSpPr txBox="1"/>
          <p:nvPr/>
        </p:nvSpPr>
        <p:spPr>
          <a:xfrm>
            <a:off x="3928015" y="1373765"/>
            <a:ext cx="2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78E6D7B-11D7-F749-B5CF-1A8789A30982}"/>
              </a:ext>
            </a:extLst>
          </p:cNvPr>
          <p:cNvSpPr txBox="1"/>
          <p:nvPr/>
        </p:nvSpPr>
        <p:spPr>
          <a:xfrm>
            <a:off x="501526" y="64402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: Relatório do TCU</a:t>
            </a:r>
          </a:p>
        </p:txBody>
      </p:sp>
    </p:spTree>
    <p:extLst>
      <p:ext uri="{BB962C8B-B14F-4D97-AF65-F5344CB8AC3E}">
        <p14:creationId xmlns:p14="http://schemas.microsoft.com/office/powerpoint/2010/main" val="2211983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E51C3F5-694B-D344-9965-A4163E5044BE}"/>
              </a:ext>
            </a:extLst>
          </p:cNvPr>
          <p:cNvSpPr/>
          <p:nvPr/>
        </p:nvSpPr>
        <p:spPr>
          <a:xfrm>
            <a:off x="0" y="26238"/>
            <a:ext cx="12192000" cy="6836478"/>
          </a:xfrm>
          <a:prstGeom prst="rect">
            <a:avLst/>
          </a:prstGeom>
          <a:solidFill>
            <a:srgbClr val="044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41D0CB-2E32-A14D-A5BF-E8DA437822E4}"/>
              </a:ext>
            </a:extLst>
          </p:cNvPr>
          <p:cNvGrpSpPr/>
          <p:nvPr/>
        </p:nvGrpSpPr>
        <p:grpSpPr>
          <a:xfrm>
            <a:off x="1418803" y="382983"/>
            <a:ext cx="9279285" cy="1872208"/>
            <a:chOff x="834925" y="3061279"/>
            <a:chExt cx="10297144" cy="2302052"/>
          </a:xfrm>
        </p:grpSpPr>
        <p:sp>
          <p:nvSpPr>
            <p:cNvPr id="8" name="Retângulo Arredondado 7">
              <a:extLst>
                <a:ext uri="{FF2B5EF4-FFF2-40B4-BE49-F238E27FC236}">
                  <a16:creationId xmlns:a16="http://schemas.microsoft.com/office/drawing/2014/main" id="{9B2EA47E-CB52-0441-B7A2-EDCBD8C6D95D}"/>
                </a:ext>
              </a:extLst>
            </p:cNvPr>
            <p:cNvSpPr/>
            <p:nvPr/>
          </p:nvSpPr>
          <p:spPr>
            <a:xfrm>
              <a:off x="834925" y="3061279"/>
              <a:ext cx="10297144" cy="2302052"/>
            </a:xfrm>
            <a:prstGeom prst="roundRect">
              <a:avLst/>
            </a:prstGeom>
            <a:noFill/>
            <a:ln w="47625">
              <a:solidFill>
                <a:srgbClr val="F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3DD56FA-B4DC-FF4C-B8BE-D280E2E29874}"/>
                </a:ext>
              </a:extLst>
            </p:cNvPr>
            <p:cNvSpPr txBox="1"/>
            <p:nvPr/>
          </p:nvSpPr>
          <p:spPr>
            <a:xfrm>
              <a:off x="1696076" y="3442831"/>
              <a:ext cx="9073008" cy="168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melhorar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situação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pessoas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que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têm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terão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câncer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endPara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C8686F7F-DDA2-0B40-84BE-0C23209007DF}"/>
              </a:ext>
            </a:extLst>
          </p:cNvPr>
          <p:cNvSpPr txBox="1"/>
          <p:nvPr/>
        </p:nvSpPr>
        <p:spPr>
          <a:xfrm>
            <a:off x="1271464" y="2781959"/>
            <a:ext cx="54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SzPts val="2000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 e as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tão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complexas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insights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SUS?</a:t>
            </a:r>
          </a:p>
          <a:p>
            <a:endParaRPr lang="en-IN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90787EB0-40AA-B44D-AB0E-A4875EE27C59}"/>
              </a:ext>
            </a:extLst>
          </p:cNvPr>
          <p:cNvSpPr txBox="1"/>
          <p:nvPr/>
        </p:nvSpPr>
        <p:spPr>
          <a:xfrm>
            <a:off x="6200684" y="4355803"/>
            <a:ext cx="4881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SzPts val="2000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essencial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Abrale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se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influenciar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SUS?</a:t>
            </a:r>
          </a:p>
          <a:p>
            <a:endParaRPr lang="en-IN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25DBD7B-D1C5-644E-B848-6210D07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2924944"/>
            <a:ext cx="974233" cy="97423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BFA0155-D624-3D42-9FEA-A29CFEF8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74" y="2774706"/>
            <a:ext cx="1108126" cy="110812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97539EE-965E-D94B-9B10-64FD2D783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28" y="4581128"/>
            <a:ext cx="1243856" cy="12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23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A18947A-3D8D-8F4C-A7CE-B9F2D530E69A}"/>
              </a:ext>
            </a:extLst>
          </p:cNvPr>
          <p:cNvGrpSpPr/>
          <p:nvPr/>
        </p:nvGrpSpPr>
        <p:grpSpPr>
          <a:xfrm>
            <a:off x="7929316" y="0"/>
            <a:ext cx="4262683" cy="6858000"/>
            <a:chOff x="0" y="4941168"/>
            <a:chExt cx="12192000" cy="191683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6E1A9E0-FC75-5948-89D3-3E6E99287138}"/>
                </a:ext>
              </a:extLst>
            </p:cNvPr>
            <p:cNvSpPr/>
            <p:nvPr/>
          </p:nvSpPr>
          <p:spPr>
            <a:xfrm rot="10800000">
              <a:off x="0" y="4941168"/>
              <a:ext cx="12192000" cy="1916832"/>
            </a:xfrm>
            <a:prstGeom prst="rect">
              <a:avLst/>
            </a:prstGeom>
            <a:solidFill>
              <a:srgbClr val="044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BEEF4FA-2402-DB45-AA59-38D1E6DE6042}"/>
                </a:ext>
              </a:extLst>
            </p:cNvPr>
            <p:cNvSpPr txBox="1"/>
            <p:nvPr/>
          </p:nvSpPr>
          <p:spPr>
            <a:xfrm>
              <a:off x="839416" y="5360975"/>
              <a:ext cx="97210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que faz os pacientes chegarem ao diagnóstico num estágio avançado?</a:t>
              </a: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Abordagem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8F2FC03-9B5C-094F-845D-26E8C7FCC1B2}"/>
              </a:ext>
            </a:extLst>
          </p:cNvPr>
          <p:cNvGrpSpPr/>
          <p:nvPr/>
        </p:nvGrpSpPr>
        <p:grpSpPr>
          <a:xfrm>
            <a:off x="851577" y="1166570"/>
            <a:ext cx="5728145" cy="5197749"/>
            <a:chOff x="200918" y="1158602"/>
            <a:chExt cx="5728145" cy="519774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287484A-308F-614B-A463-E0092D0B7606}"/>
                </a:ext>
              </a:extLst>
            </p:cNvPr>
            <p:cNvGrpSpPr/>
            <p:nvPr/>
          </p:nvGrpSpPr>
          <p:grpSpPr>
            <a:xfrm>
              <a:off x="200918" y="1158602"/>
              <a:ext cx="5728145" cy="1669156"/>
              <a:chOff x="295846" y="1412776"/>
              <a:chExt cx="5728145" cy="1669156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072C02BE-677D-E44A-8E77-991D4764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46" y="1412776"/>
                <a:ext cx="537592" cy="537592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833CE0D-B647-2C4D-AD49-A706CDCEEA88}"/>
                  </a:ext>
                </a:extLst>
              </p:cNvPr>
              <p:cNvSpPr txBox="1"/>
              <p:nvPr/>
            </p:nvSpPr>
            <p:spPr>
              <a:xfrm>
                <a:off x="1022326" y="1412776"/>
                <a:ext cx="5001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Avaliação Preliminar dos Dados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2C58B4F-8C25-F243-80D8-84B7A8B3F2DE}"/>
                  </a:ext>
                </a:extLst>
              </p:cNvPr>
              <p:cNvSpPr txBox="1"/>
              <p:nvPr/>
            </p:nvSpPr>
            <p:spPr>
              <a:xfrm>
                <a:off x="1415481" y="1881603"/>
                <a:ext cx="34232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Verificação dos dados fornecidos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Abertura de Dados</a:t>
                </a:r>
              </a:p>
              <a:p>
                <a:endParaRPr lang="pt-BR" dirty="0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A7E2F21-1842-5341-A8D4-D144346AE4F8}"/>
                </a:ext>
              </a:extLst>
            </p:cNvPr>
            <p:cNvGrpSpPr/>
            <p:nvPr/>
          </p:nvGrpSpPr>
          <p:grpSpPr>
            <a:xfrm>
              <a:off x="200918" y="2907510"/>
              <a:ext cx="5728145" cy="1946155"/>
              <a:chOff x="295846" y="1412776"/>
              <a:chExt cx="5728145" cy="1946155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858D7DAB-DF5E-EC4E-97E2-A9AD54E68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46" y="1412776"/>
                <a:ext cx="537592" cy="537592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E86E5C-BD44-5C4D-9F5F-5BDA7759AC98}"/>
                  </a:ext>
                </a:extLst>
              </p:cNvPr>
              <p:cNvSpPr txBox="1"/>
              <p:nvPr/>
            </p:nvSpPr>
            <p:spPr>
              <a:xfrm>
                <a:off x="1022326" y="1412776"/>
                <a:ext cx="5001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Definição do Escopo do Problema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627B42A-8410-454D-89FB-ED74F1102B0C}"/>
                  </a:ext>
                </a:extLst>
              </p:cNvPr>
              <p:cNvSpPr txBox="1"/>
              <p:nvPr/>
            </p:nvSpPr>
            <p:spPr>
              <a:xfrm>
                <a:off x="1415481" y="1881603"/>
                <a:ext cx="34232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Dificuldades que afetam o Brasil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Possíveis novas atuações da </a:t>
                </a:r>
                <a:r>
                  <a:rPr lang="pt-BR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Abrale</a:t>
                </a:r>
                <a:endPara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4C91B656-585F-0F4E-8A89-C836D5D11659}"/>
                </a:ext>
              </a:extLst>
            </p:cNvPr>
            <p:cNvGrpSpPr/>
            <p:nvPr/>
          </p:nvGrpSpPr>
          <p:grpSpPr>
            <a:xfrm>
              <a:off x="200918" y="4933417"/>
              <a:ext cx="5728145" cy="1422934"/>
              <a:chOff x="295846" y="1412776"/>
              <a:chExt cx="5728145" cy="142293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4BB59E7-B21C-EA44-9874-0FCCDA21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46" y="1412776"/>
                <a:ext cx="537592" cy="537592"/>
              </a:xfrm>
              <a:prstGeom prst="rect">
                <a:avLst/>
              </a:prstGeom>
            </p:spPr>
          </p:pic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D0CF3EE-3C85-424F-A2D9-18CA383AE53E}"/>
                  </a:ext>
                </a:extLst>
              </p:cNvPr>
              <p:cNvSpPr txBox="1"/>
              <p:nvPr/>
            </p:nvSpPr>
            <p:spPr>
              <a:xfrm>
                <a:off x="1022326" y="1412776"/>
                <a:ext cx="5001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Restrições na Abordagem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04AD96D-EE17-A240-92B8-88BBAFEA9673}"/>
                  </a:ext>
                </a:extLst>
              </p:cNvPr>
              <p:cNvSpPr txBox="1"/>
              <p:nvPr/>
            </p:nvSpPr>
            <p:spPr>
              <a:xfrm>
                <a:off x="1415481" y="1881603"/>
                <a:ext cx="34232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Gerais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Específicas</a:t>
                </a:r>
              </a:p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8396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F1223FF-9111-0745-B65C-3AC4FFAB38D2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4B5C36C-0504-854D-A592-D40D864DD8E8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6E1A9E0-FC75-5948-89D3-3E6E99287138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EEF4FA-2402-DB45-AA59-38D1E6DE6042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4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Fornecer um produto que a </a:t>
                </a:r>
                <a:r>
                  <a:rPr lang="pt-BR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Abrale</a:t>
                </a:r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possa reutilizar com novos dados, fornecendo novos insights.</a:t>
                </a:r>
              </a:p>
            </p:txBody>
          </p:sp>
        </p:grp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AB3A499-3AE8-F941-982A-E140145BCDFA}"/>
                </a:ext>
              </a:extLst>
            </p:cNvPr>
            <p:cNvSpPr/>
            <p:nvPr/>
          </p:nvSpPr>
          <p:spPr>
            <a:xfrm>
              <a:off x="8007560" y="3352195"/>
              <a:ext cx="40981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Construímos e treinamos um modelo que identifica os atributos principais para o paciente chegar em estágio avançado (3 ou 4), ou em estágio inicial (0, 1 ou 2). </a:t>
              </a:r>
            </a:p>
          </p:txBody>
        </p:sp>
        <p:pic>
          <p:nvPicPr>
            <p:cNvPr id="64" name="Gráfico 63">
              <a:extLst>
                <a:ext uri="{FF2B5EF4-FFF2-40B4-BE49-F238E27FC236}">
                  <a16:creationId xmlns:a16="http://schemas.microsoft.com/office/drawing/2014/main" id="{5815CC44-4CB8-CF4D-8360-82B07446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F533BFB0-49C8-EC4C-8DF2-CB2BE8704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7D89697-B169-9744-90FA-7E7085E9D63F}"/>
              </a:ext>
            </a:extLst>
          </p:cNvPr>
          <p:cNvGrpSpPr/>
          <p:nvPr/>
        </p:nvGrpSpPr>
        <p:grpSpPr>
          <a:xfrm>
            <a:off x="358399" y="2170196"/>
            <a:ext cx="6052034" cy="2521321"/>
            <a:chOff x="1559496" y="1210242"/>
            <a:chExt cx="6052034" cy="252132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84515C2-4B1B-2344-AF8A-C68753175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920" y="1815225"/>
              <a:ext cx="1812987" cy="1812987"/>
            </a:xfrm>
            <a:prstGeom prst="rect">
              <a:avLst/>
            </a:prstGeom>
          </p:spPr>
        </p:pic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0F421398-0669-0B40-9275-24603EF1F0C1}"/>
                </a:ext>
              </a:extLst>
            </p:cNvPr>
            <p:cNvSpPr/>
            <p:nvPr/>
          </p:nvSpPr>
          <p:spPr>
            <a:xfrm>
              <a:off x="1559496" y="1700808"/>
              <a:ext cx="529582" cy="504056"/>
            </a:xfrm>
            <a:prstGeom prst="can">
              <a:avLst/>
            </a:prstGeom>
            <a:solidFill>
              <a:srgbClr val="88C057"/>
            </a:solidFill>
            <a:ln>
              <a:solidFill>
                <a:srgbClr val="88C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ilindro 25">
              <a:extLst>
                <a:ext uri="{FF2B5EF4-FFF2-40B4-BE49-F238E27FC236}">
                  <a16:creationId xmlns:a16="http://schemas.microsoft.com/office/drawing/2014/main" id="{87E2F5F7-6E8E-ED4F-9235-6114CD27BDDC}"/>
                </a:ext>
              </a:extLst>
            </p:cNvPr>
            <p:cNvSpPr/>
            <p:nvPr/>
          </p:nvSpPr>
          <p:spPr>
            <a:xfrm>
              <a:off x="1559496" y="2465066"/>
              <a:ext cx="529582" cy="504056"/>
            </a:xfrm>
            <a:prstGeom prst="can">
              <a:avLst/>
            </a:prstGeom>
            <a:solidFill>
              <a:srgbClr val="4DAF89"/>
            </a:solidFill>
            <a:ln>
              <a:solidFill>
                <a:srgbClr val="4DA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556080"/>
                </a:solidFill>
              </a:endParaRPr>
            </a:p>
          </p:txBody>
        </p:sp>
        <p:sp>
          <p:nvSpPr>
            <p:cNvPr id="27" name="Cilindro 26">
              <a:extLst>
                <a:ext uri="{FF2B5EF4-FFF2-40B4-BE49-F238E27FC236}">
                  <a16:creationId xmlns:a16="http://schemas.microsoft.com/office/drawing/2014/main" id="{F46A50CF-A321-A943-83C0-7B074AFE0F68}"/>
                </a:ext>
              </a:extLst>
            </p:cNvPr>
            <p:cNvSpPr/>
            <p:nvPr/>
          </p:nvSpPr>
          <p:spPr>
            <a:xfrm>
              <a:off x="1559496" y="3227507"/>
              <a:ext cx="529582" cy="504056"/>
            </a:xfrm>
            <a:prstGeom prst="can">
              <a:avLst/>
            </a:prstGeom>
            <a:solidFill>
              <a:srgbClr val="3F9172"/>
            </a:solidFill>
            <a:ln>
              <a:solidFill>
                <a:srgbClr val="3F9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Angulado 8">
              <a:extLst>
                <a:ext uri="{FF2B5EF4-FFF2-40B4-BE49-F238E27FC236}">
                  <a16:creationId xmlns:a16="http://schemas.microsoft.com/office/drawing/2014/main" id="{7E29A154-0E93-024D-A08D-F7814FA5F86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2089078" y="1952836"/>
              <a:ext cx="1341842" cy="273740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11">
              <a:extLst>
                <a:ext uri="{FF2B5EF4-FFF2-40B4-BE49-F238E27FC236}">
                  <a16:creationId xmlns:a16="http://schemas.microsoft.com/office/drawing/2014/main" id="{EFE73654-3476-3D46-9CAA-B783E2622331}"/>
                </a:ext>
              </a:extLst>
            </p:cNvPr>
            <p:cNvCxnSpPr>
              <a:cxnSpLocks/>
              <a:stCxn id="26" idx="4"/>
              <a:endCxn id="6" idx="1"/>
            </p:cNvCxnSpPr>
            <p:nvPr/>
          </p:nvCxnSpPr>
          <p:spPr>
            <a:xfrm>
              <a:off x="2089078" y="2717094"/>
              <a:ext cx="1341842" cy="46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>
              <a:extLst>
                <a:ext uri="{FF2B5EF4-FFF2-40B4-BE49-F238E27FC236}">
                  <a16:creationId xmlns:a16="http://schemas.microsoft.com/office/drawing/2014/main" id="{80AB4ADD-2BBB-8E4E-87F9-44C70B1AC359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V="1">
              <a:off x="2089078" y="3272834"/>
              <a:ext cx="1341842" cy="206701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1917F8B-D3C0-DB4A-A34F-20F2BA717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964" y="1379175"/>
              <a:ext cx="825689" cy="825689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A3CD8CA2-ABA2-4945-8F3D-E5A087101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30881" y="1952836"/>
              <a:ext cx="644195" cy="644195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CE539851-93E1-6945-9F20-742D35D8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929" y="1210242"/>
              <a:ext cx="546100" cy="546100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ECCBE42-7521-284D-9DCE-84533F82A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073" y="2792177"/>
              <a:ext cx="687358" cy="687358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3209895F-06DC-0F45-BCD8-93FD5A98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64" y="2763858"/>
              <a:ext cx="775866" cy="775866"/>
            </a:xfrm>
            <a:prstGeom prst="rect">
              <a:avLst/>
            </a:prstGeom>
          </p:spPr>
        </p:pic>
        <p:cxnSp>
          <p:nvCxnSpPr>
            <p:cNvPr id="54" name="Conector Angulado 53">
              <a:extLst>
                <a:ext uri="{FF2B5EF4-FFF2-40B4-BE49-F238E27FC236}">
                  <a16:creationId xmlns:a16="http://schemas.microsoft.com/office/drawing/2014/main" id="{A74C99B8-B5F7-DE43-8B4F-80D63DF928D2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 flipV="1">
              <a:off x="5230128" y="1792020"/>
              <a:ext cx="541836" cy="412844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>
              <a:extLst>
                <a:ext uri="{FF2B5EF4-FFF2-40B4-BE49-F238E27FC236}">
                  <a16:creationId xmlns:a16="http://schemas.microsoft.com/office/drawing/2014/main" id="{26DA5F6C-2EE6-AF44-B305-84A7BCE29021}"/>
                </a:ext>
              </a:extLst>
            </p:cNvPr>
            <p:cNvCxnSpPr>
              <a:stCxn id="48" idx="1"/>
              <a:endCxn id="6" idx="3"/>
            </p:cNvCxnSpPr>
            <p:nvPr/>
          </p:nvCxnSpPr>
          <p:spPr>
            <a:xfrm rot="10800000">
              <a:off x="5243907" y="2721720"/>
              <a:ext cx="646166" cy="414137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do 57">
              <a:extLst>
                <a:ext uri="{FF2B5EF4-FFF2-40B4-BE49-F238E27FC236}">
                  <a16:creationId xmlns:a16="http://schemas.microsoft.com/office/drawing/2014/main" id="{23E6C28C-BFB4-F14B-BE93-2CA4875739D8}"/>
                </a:ext>
              </a:extLst>
            </p:cNvPr>
            <p:cNvCxnSpPr>
              <a:stCxn id="30" idx="3"/>
            </p:cNvCxnSpPr>
            <p:nvPr/>
          </p:nvCxnSpPr>
          <p:spPr>
            <a:xfrm rot="10800000" flipV="1">
              <a:off x="5230129" y="2274933"/>
              <a:ext cx="1600753" cy="322097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D29CDF7-939D-6441-B9AF-9E82149C9AEA}"/>
              </a:ext>
            </a:extLst>
          </p:cNvPr>
          <p:cNvSpPr txBox="1"/>
          <p:nvPr/>
        </p:nvSpPr>
        <p:spPr>
          <a:xfrm>
            <a:off x="10488488" y="47155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74DA133-B3A1-1C41-B92B-1EA571A07585}"/>
              </a:ext>
            </a:extLst>
          </p:cNvPr>
          <p:cNvSpPr txBox="1"/>
          <p:nvPr/>
        </p:nvSpPr>
        <p:spPr>
          <a:xfrm>
            <a:off x="11319367" y="5084832"/>
            <a:ext cx="2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DD5D09-7BA4-D64D-AC08-E67824995075}"/>
              </a:ext>
            </a:extLst>
          </p:cNvPr>
          <p:cNvSpPr txBox="1"/>
          <p:nvPr/>
        </p:nvSpPr>
        <p:spPr>
          <a:xfrm>
            <a:off x="501526" y="6440239"/>
            <a:ext cx="44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e 2. TNM (Tumor, Node,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Metastasis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system </a:t>
            </a:r>
          </a:p>
        </p:txBody>
      </p:sp>
    </p:spTree>
    <p:extLst>
      <p:ext uri="{BB962C8B-B14F-4D97-AF65-F5344CB8AC3E}">
        <p14:creationId xmlns:p14="http://schemas.microsoft.com/office/powerpoint/2010/main" val="41633039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F1223FF-9111-0745-B65C-3AC4FFAB38D2}"/>
              </a:ext>
            </a:extLst>
          </p:cNvPr>
          <p:cNvGrpSpPr/>
          <p:nvPr/>
        </p:nvGrpSpPr>
        <p:grpSpPr>
          <a:xfrm>
            <a:off x="0" y="0"/>
            <a:ext cx="12192000" cy="6934034"/>
            <a:chOff x="-217080" y="-104107"/>
            <a:chExt cx="12192000" cy="6934034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4B5C36C-0504-854D-A592-D40D864DD8E8}"/>
                </a:ext>
              </a:extLst>
            </p:cNvPr>
            <p:cNvGrpSpPr/>
            <p:nvPr/>
          </p:nvGrpSpPr>
          <p:grpSpPr>
            <a:xfrm>
              <a:off x="-217080" y="-104107"/>
              <a:ext cx="12192000" cy="6934034"/>
              <a:chOff x="-17128650" y="4774547"/>
              <a:chExt cx="28807725" cy="2070440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6E1A9E0-FC75-5948-89D3-3E6E99287138}"/>
                  </a:ext>
                </a:extLst>
              </p:cNvPr>
              <p:cNvSpPr/>
              <p:nvPr/>
            </p:nvSpPr>
            <p:spPr>
              <a:xfrm rot="10800000">
                <a:off x="-17128650" y="4774547"/>
                <a:ext cx="28807725" cy="2070440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EEF4FA-2402-DB45-AA59-38D1E6DE6042}"/>
                  </a:ext>
                </a:extLst>
              </p:cNvPr>
              <p:cNvSpPr txBox="1"/>
              <p:nvPr/>
            </p:nvSpPr>
            <p:spPr>
              <a:xfrm>
                <a:off x="-14949506" y="5062391"/>
                <a:ext cx="9721081" cy="487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análises foram feitas em diversas granularidades: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Federal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Estadual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Municipal</a:t>
                </a:r>
              </a:p>
            </p:txBody>
          </p:sp>
        </p:grpSp>
        <p:pic>
          <p:nvPicPr>
            <p:cNvPr id="64" name="Gráfico 63">
              <a:extLst>
                <a:ext uri="{FF2B5EF4-FFF2-40B4-BE49-F238E27FC236}">
                  <a16:creationId xmlns:a16="http://schemas.microsoft.com/office/drawing/2014/main" id="{5815CC44-4CB8-CF4D-8360-82B07446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981" y="904123"/>
              <a:ext cx="381216" cy="381216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3CE546-7BEC-9A4F-A134-72C08048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3859940"/>
            <a:ext cx="2337261" cy="23372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C7F3292-6AD7-1A46-8DC3-E250CEDF2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20" y="4303511"/>
            <a:ext cx="899681" cy="89968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9EFE6654-4EE2-2041-9206-B7DEAEE44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49" y="3731535"/>
            <a:ext cx="2337261" cy="233726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4A7D8C6-ADF7-2B4C-AAEE-4CC6A0EBC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58" y="4265659"/>
            <a:ext cx="899681" cy="89968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62FF456-E1A4-7349-A53A-DA9E62813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35" y="3731535"/>
            <a:ext cx="2337261" cy="233726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C64A9AB-C516-C346-BA18-2CAC46BFAB55}"/>
              </a:ext>
            </a:extLst>
          </p:cNvPr>
          <p:cNvSpPr/>
          <p:nvPr/>
        </p:nvSpPr>
        <p:spPr>
          <a:xfrm>
            <a:off x="3602880" y="3737230"/>
            <a:ext cx="1656184" cy="978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0C1758-9CE6-934D-BFD3-A63852C247C0}"/>
              </a:ext>
            </a:extLst>
          </p:cNvPr>
          <p:cNvSpPr/>
          <p:nvPr/>
        </p:nvSpPr>
        <p:spPr>
          <a:xfrm>
            <a:off x="4640878" y="5203193"/>
            <a:ext cx="670776" cy="708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4C78B5-A00E-2142-9F48-8E5BDA80E13C}"/>
              </a:ext>
            </a:extLst>
          </p:cNvPr>
          <p:cNvSpPr/>
          <p:nvPr/>
        </p:nvSpPr>
        <p:spPr>
          <a:xfrm>
            <a:off x="5096091" y="4797153"/>
            <a:ext cx="670776" cy="720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62B09-FD67-F84D-AAE2-4D1BA4A3833D}"/>
              </a:ext>
            </a:extLst>
          </p:cNvPr>
          <p:cNvSpPr/>
          <p:nvPr/>
        </p:nvSpPr>
        <p:spPr>
          <a:xfrm>
            <a:off x="4264466" y="4458420"/>
            <a:ext cx="1095644" cy="844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9D817B-4CF2-4C4D-8BA3-483009164A5F}"/>
              </a:ext>
            </a:extLst>
          </p:cNvPr>
          <p:cNvSpPr/>
          <p:nvPr/>
        </p:nvSpPr>
        <p:spPr>
          <a:xfrm>
            <a:off x="4976266" y="4032724"/>
            <a:ext cx="905602" cy="831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747143D-A45B-1347-BCFC-1DF30AED6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8384" y="4599039"/>
            <a:ext cx="602251" cy="60225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5C5037E5-62A3-B845-A8DD-50135296CD1F}"/>
              </a:ext>
            </a:extLst>
          </p:cNvPr>
          <p:cNvSpPr txBox="1"/>
          <p:nvPr/>
        </p:nvSpPr>
        <p:spPr>
          <a:xfrm>
            <a:off x="7248128" y="978247"/>
            <a:ext cx="4114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Escolheu-se um estado para cada região, o estado com o menor número de dados nulos 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50" name="Gráfico 49">
            <a:extLst>
              <a:ext uri="{FF2B5EF4-FFF2-40B4-BE49-F238E27FC236}">
                <a16:creationId xmlns:a16="http://schemas.microsoft.com/office/drawing/2014/main" id="{7943777D-DEC0-2846-A738-036F29510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210" y="1054560"/>
            <a:ext cx="381216" cy="381216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FC8D7A04-1E2C-4442-981A-241DDE1B78A2}"/>
              </a:ext>
            </a:extLst>
          </p:cNvPr>
          <p:cNvSpPr txBox="1"/>
          <p:nvPr/>
        </p:nvSpPr>
        <p:spPr>
          <a:xfrm>
            <a:off x="7299136" y="2282120"/>
            <a:ext cx="411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uma cidade exemplo.</a:t>
            </a: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9F768920-9D04-1447-90ED-3EFD565C86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218" y="2358433"/>
            <a:ext cx="381216" cy="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09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267013" y="5149209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Tanto questões como especialização dos hospitais quanto questões de infraestrutura são importantes nesse modelo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Pelo espaço amostral muito grande, não se conclui nada específico como medida resolutiva.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BAE9795-4D2E-DC41-B831-E63309AD0878}"/>
              </a:ext>
            </a:extLst>
          </p:cNvPr>
          <p:cNvGrpSpPr/>
          <p:nvPr/>
        </p:nvGrpSpPr>
        <p:grpSpPr>
          <a:xfrm>
            <a:off x="4223792" y="239661"/>
            <a:ext cx="3090571" cy="673747"/>
            <a:chOff x="4838746" y="90957"/>
            <a:chExt cx="3090571" cy="673747"/>
          </a:xfrm>
        </p:grpSpPr>
        <p:cxnSp>
          <p:nvCxnSpPr>
            <p:cNvPr id="25" name="Straight Connector 52">
              <a:extLst>
                <a:ext uri="{FF2B5EF4-FFF2-40B4-BE49-F238E27FC236}">
                  <a16:creationId xmlns:a16="http://schemas.microsoft.com/office/drawing/2014/main" id="{D1A8AB89-66E0-AF4D-8EF9-5ECE14394170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A1E124A3-0463-4D43-9D6D-80ACB5F606E6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Geral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195E80A-207C-A449-971B-0F6962E19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2133652"/>
            <a:ext cx="5479913" cy="38876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DA955F3-A23B-4F48-A78D-E3B1E5A9AFBB}"/>
              </a:ext>
            </a:extLst>
          </p:cNvPr>
          <p:cNvSpPr/>
          <p:nvPr/>
        </p:nvSpPr>
        <p:spPr>
          <a:xfrm>
            <a:off x="263352" y="6356351"/>
            <a:ext cx="670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de radioterapia e quimioterapia para Linfoma no Brasil todo.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66CA84C-39CF-BE4C-8AFE-139EA0D93926}"/>
              </a:ext>
            </a:extLst>
          </p:cNvPr>
          <p:cNvGrpSpPr/>
          <p:nvPr/>
        </p:nvGrpSpPr>
        <p:grpSpPr>
          <a:xfrm>
            <a:off x="400968" y="1359408"/>
            <a:ext cx="2022625" cy="989472"/>
            <a:chOff x="400968" y="803401"/>
            <a:chExt cx="2022625" cy="98947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DCEE8A5-9698-A94F-BF5D-353A94E0AFCC}"/>
                </a:ext>
              </a:extLst>
            </p:cNvPr>
            <p:cNvGrpSpPr/>
            <p:nvPr/>
          </p:nvGrpSpPr>
          <p:grpSpPr>
            <a:xfrm>
              <a:off x="400968" y="900321"/>
              <a:ext cx="2022625" cy="892552"/>
              <a:chOff x="400968" y="900321"/>
              <a:chExt cx="2022625" cy="892552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2E0D681A-57CC-A74F-AC33-C00D2368C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968" y="900321"/>
                <a:ext cx="537592" cy="537592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CF2BF60-0AD3-314B-BF6D-333940956365}"/>
                  </a:ext>
                </a:extLst>
              </p:cNvPr>
              <p:cNvSpPr txBox="1"/>
              <p:nvPr/>
            </p:nvSpPr>
            <p:spPr>
              <a:xfrm>
                <a:off x="1127449" y="900321"/>
                <a:ext cx="129614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Brasil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80E75A7-B756-D446-A1E5-BCE7CF26CC4B}"/>
                </a:ext>
              </a:extLst>
            </p:cNvPr>
            <p:cNvSpPr txBox="1"/>
            <p:nvPr/>
          </p:nvSpPr>
          <p:spPr>
            <a:xfrm>
              <a:off x="2098819" y="803401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59619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4A22888-66EE-FD48-BCC3-7D0E2D6E2B87}"/>
                </a:ext>
              </a:extLst>
            </p:cNvPr>
            <p:cNvSpPr/>
            <p:nvPr/>
          </p:nvSpPr>
          <p:spPr>
            <a:xfrm rot="10800000">
              <a:off x="7032104" y="15506"/>
              <a:ext cx="5159896" cy="6858000"/>
            </a:xfrm>
            <a:prstGeom prst="rect">
              <a:avLst/>
            </a:prstGeom>
            <a:solidFill>
              <a:srgbClr val="044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CA11B4-FE09-F54C-A4C6-F446F2C510D8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25" name="Straight Connector 52">
              <a:extLst>
                <a:ext uri="{FF2B5EF4-FFF2-40B4-BE49-F238E27FC236}">
                  <a16:creationId xmlns:a16="http://schemas.microsoft.com/office/drawing/2014/main" id="{D1A8AB89-66E0-AF4D-8EF9-5ECE14394170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A1E124A3-0463-4D43-9D6D-80ACB5F606E6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Sudeste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12776"/>
            <a:ext cx="3534791" cy="892552"/>
            <a:chOff x="400968" y="900321"/>
            <a:chExt cx="3534791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280831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Rio de Janeiro</a:t>
              </a: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19F6FC7-5775-9845-8EB1-A54EDE8A9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1988840"/>
            <a:ext cx="5848437" cy="414908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5723C073-3C1F-2043-A198-49E900344E2C}"/>
              </a:ext>
            </a:extLst>
          </p:cNvPr>
          <p:cNvSpPr/>
          <p:nvPr/>
        </p:nvSpPr>
        <p:spPr>
          <a:xfrm>
            <a:off x="263352" y="616530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do Rio de Janeiro.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55E359-850A-413D-8586-69F1FDB1F8D6}"/>
              </a:ext>
            </a:extLst>
          </p:cNvPr>
          <p:cNvSpPr txBox="1"/>
          <p:nvPr/>
        </p:nvSpPr>
        <p:spPr>
          <a:xfrm>
            <a:off x="7898064" y="1019343"/>
            <a:ext cx="411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Observa-se um forte aspecto da infraestrutura na predição das classes.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6B0124-AA3B-4961-A165-9E1DBEA47A5F}"/>
              </a:ext>
            </a:extLst>
          </p:cNvPr>
          <p:cNvSpPr/>
          <p:nvPr/>
        </p:nvSpPr>
        <p:spPr>
          <a:xfrm>
            <a:off x="7935486" y="3346261"/>
            <a:ext cx="4098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Apesar do modelo estar presente em um dos menores estados do Brasil a distância é um fator relevante na análise do estado</a:t>
            </a:r>
          </a:p>
        </p:txBody>
      </p:sp>
    </p:spTree>
    <p:extLst>
      <p:ext uri="{BB962C8B-B14F-4D97-AF65-F5344CB8AC3E}">
        <p14:creationId xmlns:p14="http://schemas.microsoft.com/office/powerpoint/2010/main" val="47365196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biz-spot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FFFFFF"/>
      </a:accent2>
      <a:accent3>
        <a:srgbClr val="055881"/>
      </a:accent3>
      <a:accent4>
        <a:srgbClr val="333333"/>
      </a:accent4>
      <a:accent5>
        <a:srgbClr val="FF9933"/>
      </a:accent5>
      <a:accent6>
        <a:srgbClr val="E9233F"/>
      </a:accent6>
      <a:hlink>
        <a:srgbClr val="EAEAEA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FontAwesome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Lívia Parente</dc:creator>
  <cp:lastModifiedBy>Natan Andrade</cp:lastModifiedBy>
  <cp:revision>916</cp:revision>
  <dcterms:created xsi:type="dcterms:W3CDTF">2014-09-15T05:44:08Z</dcterms:created>
  <dcterms:modified xsi:type="dcterms:W3CDTF">2019-10-30T01:11:29Z</dcterms:modified>
</cp:coreProperties>
</file>