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71" r:id="rId2"/>
    <p:sldId id="374" r:id="rId3"/>
    <p:sldId id="380" r:id="rId4"/>
    <p:sldId id="373" r:id="rId5"/>
    <p:sldId id="383" r:id="rId6"/>
    <p:sldId id="377" r:id="rId7"/>
    <p:sldId id="393" r:id="rId8"/>
    <p:sldId id="378" r:id="rId9"/>
    <p:sldId id="395" r:id="rId10"/>
    <p:sldId id="396" r:id="rId11"/>
    <p:sldId id="388" r:id="rId12"/>
    <p:sldId id="389" r:id="rId13"/>
    <p:sldId id="390" r:id="rId14"/>
    <p:sldId id="392" r:id="rId15"/>
    <p:sldId id="394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ontAwesome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E81"/>
    <a:srgbClr val="F1859C"/>
    <a:srgbClr val="556080"/>
    <a:srgbClr val="424960"/>
    <a:srgbClr val="3F9172"/>
    <a:srgbClr val="4DAF89"/>
    <a:srgbClr val="88C057"/>
    <a:srgbClr val="044E81"/>
    <a:srgbClr val="975568"/>
    <a:srgbClr val="D66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0" autoAdjust="0"/>
    <p:restoredTop sz="94434" autoAdjust="0"/>
  </p:normalViewPr>
  <p:slideViewPr>
    <p:cSldViewPr>
      <p:cViewPr varScale="1">
        <p:scale>
          <a:sx n="82" d="100"/>
          <a:sy n="82" d="100"/>
        </p:scale>
        <p:origin x="53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704FE-270D-44ED-8137-BD9A7F3A710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2868B-D42C-479A-B84B-38E774328B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858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72D3C-CE29-4E58-81EC-ECBB80693B5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0BC2-A29F-49C1-986F-15DA91C95F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0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DA81-0669-4601-8BCF-8C3CD643974C}" type="datetime1">
              <a:rPr lang="en-US" smtClean="0"/>
              <a:t>10/29/2019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ounded Rectangle 6"/>
          <p:cNvSpPr/>
          <p:nvPr userDrawn="1"/>
        </p:nvSpPr>
        <p:spPr>
          <a:xfrm>
            <a:off x="11712624" y="116632"/>
            <a:ext cx="306635" cy="306635"/>
          </a:xfrm>
          <a:prstGeom prst="roundRect">
            <a:avLst>
              <a:gd name="adj" fmla="val 298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4980" y="96688"/>
            <a:ext cx="341921" cy="326579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A4C5695-95C8-4745-8C4F-1D8D739C0C93}" type="slidenum">
              <a:rPr lang="en-IN" smtClean="0"/>
              <a:pPr/>
              <a:t>‹nº›</a:t>
            </a:fld>
            <a:endParaRPr lang="en-IN" dirty="0"/>
          </a:p>
        </p:txBody>
      </p:sp>
    </p:spTree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0D69-9B0E-4B85-8D8A-25FDDE2FE707}" type="datetime1">
              <a:rPr lang="en-US" smtClean="0"/>
              <a:t>10/29/2019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35D-4AA9-424A-A31E-6447AC7C076E}" type="datetime1">
              <a:rPr lang="en-US" smtClean="0"/>
              <a:t>10/29/2019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76A7-326A-4F3F-BB55-E987CB4AD8F7}" type="datetime1">
              <a:rPr lang="en-US" smtClean="0"/>
              <a:t>10/29/2019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67E8-B279-43B6-99B7-3B9D82A47D12}" type="datetime1">
              <a:rPr lang="en-US" smtClean="0"/>
              <a:t>10/29/2019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6E56-3E73-49D0-B97D-3E25E1758F06}" type="datetime1">
              <a:rPr lang="en-US" smtClean="0"/>
              <a:t>10/29/2019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06C3-2AF9-40FA-89C4-99C675CD6AC3}" type="datetime1">
              <a:rPr lang="en-US" smtClean="0"/>
              <a:t>10/29/2019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1EAD-A25A-479B-857B-56A5A00972B1}" type="datetime1">
              <a:rPr lang="en-US" smtClean="0"/>
              <a:t>10/29/2019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8205-95D5-4669-AC0F-53F9A3DCE605}" type="datetime1">
              <a:rPr lang="en-US" smtClean="0"/>
              <a:t>10/29/2019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10F4-9EB2-4F8D-BA26-C8730DA49F9F}" type="datetime1">
              <a:rPr lang="en-US" smtClean="0"/>
              <a:t>10/29/2019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8106-0769-4E31-9EF7-9F6020151469}" type="datetime1">
              <a:rPr lang="en-US" smtClean="0"/>
              <a:t>10/29/2019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E71F5-ABC7-45AA-8BD7-34138FF3944C}" type="datetime1">
              <a:rPr lang="en-US" smtClean="0"/>
              <a:t>10/29/2019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C5695-95C8-4745-8C4F-1D8D739C0C93}" type="slidenum">
              <a:rPr lang="en-IN" smtClean="0"/>
              <a:pPr/>
              <a:t>‹nº›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solidFill>
              <a:srgbClr val="044E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04147" y="2259538"/>
            <a:ext cx="10058400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89505" y="5013176"/>
            <a:ext cx="9906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05816" y="2788979"/>
            <a:ext cx="48221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 err="1">
                <a:solidFill>
                  <a:srgbClr val="F1859C"/>
                </a:solidFill>
                <a:latin typeface="+mj-lt"/>
                <a:cs typeface="Aharoni" pitchFamily="2" charset="-79"/>
              </a:rPr>
              <a:t>Gamma</a:t>
            </a:r>
            <a:r>
              <a:rPr lang="pt-BR" sz="4800" dirty="0">
                <a:solidFill>
                  <a:srgbClr val="F1859C"/>
                </a:solidFill>
                <a:latin typeface="+mj-lt"/>
                <a:cs typeface="Aharoni" pitchFamily="2" charset="-79"/>
              </a:rPr>
              <a:t> </a:t>
            </a:r>
            <a:r>
              <a:rPr lang="pt-BR" sz="4800" dirty="0" err="1">
                <a:solidFill>
                  <a:srgbClr val="F1859C"/>
                </a:solidFill>
                <a:latin typeface="+mj-lt"/>
                <a:cs typeface="Aharoni" pitchFamily="2" charset="-79"/>
              </a:rPr>
              <a:t>Challenge</a:t>
            </a:r>
            <a:endParaRPr lang="pt-BR" sz="4800" dirty="0">
              <a:solidFill>
                <a:srgbClr val="F1859C"/>
              </a:solidFill>
              <a:latin typeface="+mj-lt"/>
              <a:cs typeface="Aharoni" pitchFamily="2" charset="-79"/>
            </a:endParaRPr>
          </a:p>
          <a:p>
            <a:r>
              <a:rPr lang="pt-BR" sz="4800" dirty="0">
                <a:solidFill>
                  <a:srgbClr val="F1859C"/>
                </a:solidFill>
                <a:latin typeface="+mj-lt"/>
                <a:cs typeface="Aharoni" pitchFamily="2" charset="-79"/>
              </a:rPr>
              <a:t>Câncer no Brasil</a:t>
            </a:r>
            <a:endParaRPr lang="en-US" sz="4800" dirty="0">
              <a:solidFill>
                <a:srgbClr val="F1859C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3854" y="5243091"/>
            <a:ext cx="2521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accent2"/>
                </a:solidFill>
                <a:cs typeface="Aharoni" pitchFamily="2" charset="-79"/>
              </a:rPr>
              <a:t>Helder</a:t>
            </a:r>
            <a:r>
              <a:rPr lang="en-US" sz="2800" dirty="0">
                <a:solidFill>
                  <a:schemeClr val="accent2"/>
                </a:solidFill>
                <a:cs typeface="Aharoni" pitchFamily="2" charset="-79"/>
              </a:rPr>
              <a:t> Rezende</a:t>
            </a:r>
            <a:endParaRPr lang="en-US" sz="2800" dirty="0">
              <a:solidFill>
                <a:schemeClr val="accent2"/>
              </a:solidFill>
              <a:latin typeface="+mj-lt"/>
              <a:cs typeface="Aharoni" pitchFamily="2" charset="-79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+mj-lt"/>
                <a:cs typeface="Aharoni" pitchFamily="2" charset="-79"/>
              </a:rPr>
              <a:t>Lívia</a:t>
            </a:r>
            <a:r>
              <a:rPr lang="en-US" sz="2800" dirty="0">
                <a:solidFill>
                  <a:schemeClr val="accent2"/>
                </a:solidFill>
                <a:latin typeface="+mj-lt"/>
                <a:cs typeface="Aharoni" pitchFamily="2" charset="-79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+mj-lt"/>
                <a:cs typeface="Aharoni" pitchFamily="2" charset="-79"/>
              </a:rPr>
              <a:t>Parente</a:t>
            </a:r>
            <a:endParaRPr lang="en-US" sz="2800" dirty="0">
              <a:solidFill>
                <a:schemeClr val="accent2"/>
              </a:solidFill>
              <a:latin typeface="+mj-lt"/>
              <a:cs typeface="Aharoni" pitchFamily="2" charset="-79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+mj-lt"/>
                <a:cs typeface="Aharoni" pitchFamily="2" charset="-79"/>
              </a:rPr>
              <a:t>Natan</a:t>
            </a:r>
            <a:r>
              <a:rPr lang="en-US" sz="2800" dirty="0">
                <a:solidFill>
                  <a:schemeClr val="accent2"/>
                </a:solidFill>
                <a:latin typeface="+mj-lt"/>
                <a:cs typeface="Aharoni" pitchFamily="2" charset="-79"/>
              </a:rPr>
              <a:t> Andrade</a:t>
            </a:r>
            <a:endParaRPr lang="en-US" sz="3600" dirty="0">
              <a:solidFill>
                <a:schemeClr val="accent2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56547" y="2640538"/>
            <a:ext cx="1645920" cy="1645920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85347" y="2640538"/>
            <a:ext cx="1645920" cy="1645920"/>
          </a:xfrm>
          <a:prstGeom prst="ellipse">
            <a:avLst/>
          </a:prstGeom>
          <a:solidFill>
            <a:schemeClr val="tx2"/>
          </a:solidFill>
          <a:ln>
            <a:solidFill>
              <a:srgbClr val="F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1859C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68427" y="2640538"/>
            <a:ext cx="1645920" cy="1645920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314D9A2-1679-CA44-B3C7-FA7235540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93" y="81514"/>
            <a:ext cx="2540000" cy="1905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E74F52F-2EB9-3543-9C8D-18C103077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24" y="672634"/>
            <a:ext cx="4292226" cy="13179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79B8455-F952-3C47-BD97-BBD1FD807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2985663"/>
            <a:ext cx="849671" cy="84967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F13B2B0-06D9-C741-A9A0-244922264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90" y="2897781"/>
            <a:ext cx="1131434" cy="113143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7C2DC66-74D8-E54B-8D77-35B3B1015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78" y="2857067"/>
            <a:ext cx="1094669" cy="10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241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0740AE1-050E-914B-93E3-DE085D04AB01}"/>
              </a:ext>
            </a:extLst>
          </p:cNvPr>
          <p:cNvGrpSpPr/>
          <p:nvPr/>
        </p:nvGrpSpPr>
        <p:grpSpPr>
          <a:xfrm>
            <a:off x="7032104" y="15506"/>
            <a:ext cx="5159896" cy="6858000"/>
            <a:chOff x="7032104" y="15506"/>
            <a:chExt cx="5159896" cy="6858000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14474138-5698-7B46-BFF0-F762F94B6D9C}"/>
                </a:ext>
              </a:extLst>
            </p:cNvPr>
            <p:cNvGrpSpPr/>
            <p:nvPr/>
          </p:nvGrpSpPr>
          <p:grpSpPr>
            <a:xfrm>
              <a:off x="7032104" y="15506"/>
              <a:ext cx="5159896" cy="6858000"/>
              <a:chOff x="0" y="4810263"/>
              <a:chExt cx="12192000" cy="2047737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F4A22888-66EE-FD48-BCC3-7D0E2D6E2B87}"/>
                  </a:ext>
                </a:extLst>
              </p:cNvPr>
              <p:cNvSpPr/>
              <p:nvPr/>
            </p:nvSpPr>
            <p:spPr>
              <a:xfrm rot="10800000">
                <a:off x="0" y="4810263"/>
                <a:ext cx="12192000" cy="2047737"/>
              </a:xfrm>
              <a:prstGeom prst="rect">
                <a:avLst/>
              </a:prstGeom>
              <a:solidFill>
                <a:srgbClr val="044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D2F8631-077F-654D-983B-D2CAA53151BA}"/>
                  </a:ext>
                </a:extLst>
              </p:cNvPr>
              <p:cNvSpPr txBox="1"/>
              <p:nvPr/>
            </p:nvSpPr>
            <p:spPr>
              <a:xfrm>
                <a:off x="2119969" y="5094125"/>
                <a:ext cx="9721081" cy="57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região sul possui uma semelhança considerável a região sudeste. Mesmo que as principais características se alteram. 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FDB47DD-3F61-5D40-80A7-9BF4AA69D263}"/>
                </a:ext>
              </a:extLst>
            </p:cNvPr>
            <p:cNvSpPr/>
            <p:nvPr/>
          </p:nvSpPr>
          <p:spPr>
            <a:xfrm>
              <a:off x="8007560" y="3352195"/>
              <a:ext cx="409814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Observa-se que os equipamentos não são um fator que afetam fortemente a análise diferente do Rio de Janeiro.</a:t>
              </a:r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167032AD-6817-A04F-B575-87A0E2E0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4739" y="1126582"/>
              <a:ext cx="509818" cy="509818"/>
            </a:xfrm>
            <a:prstGeom prst="rect">
              <a:avLst/>
            </a:prstGeom>
          </p:spPr>
        </p:pic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DCACA8E7-7DD4-4A4B-89A2-E72E96CE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644" y="3476578"/>
              <a:ext cx="509818" cy="509818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10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DCEE8A5-9698-A94F-BF5D-353A94E0AFCC}"/>
              </a:ext>
            </a:extLst>
          </p:cNvPr>
          <p:cNvGrpSpPr/>
          <p:nvPr/>
        </p:nvGrpSpPr>
        <p:grpSpPr>
          <a:xfrm>
            <a:off x="400968" y="1394773"/>
            <a:ext cx="2454671" cy="892552"/>
            <a:chOff x="400968" y="900321"/>
            <a:chExt cx="2454671" cy="892552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2E0D681A-57CC-A74F-AC33-C00D2368C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68" y="900321"/>
              <a:ext cx="537592" cy="537592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CF2BF60-0AD3-314B-BF6D-333940956365}"/>
                </a:ext>
              </a:extLst>
            </p:cNvPr>
            <p:cNvSpPr txBox="1"/>
            <p:nvPr/>
          </p:nvSpPr>
          <p:spPr>
            <a:xfrm>
              <a:off x="1127448" y="900321"/>
              <a:ext cx="172819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Paraná</a:t>
              </a:r>
              <a:endPara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pt-BR" sz="2800" dirty="0">
                <a:solidFill>
                  <a:srgbClr val="5560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C1AAD524-2F09-364E-85F3-C23A430C7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8" y="1916832"/>
            <a:ext cx="6112333" cy="4293096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75E076B-004F-2F46-BF85-674BABD46B4A}"/>
              </a:ext>
            </a:extLst>
          </p:cNvPr>
          <p:cNvGrpSpPr/>
          <p:nvPr/>
        </p:nvGrpSpPr>
        <p:grpSpPr>
          <a:xfrm>
            <a:off x="3863752" y="90957"/>
            <a:ext cx="3090571" cy="673747"/>
            <a:chOff x="4838746" y="90957"/>
            <a:chExt cx="3090571" cy="673747"/>
          </a:xfrm>
        </p:grpSpPr>
        <p:cxnSp>
          <p:nvCxnSpPr>
            <p:cNvPr id="18" name="Straight Connector 52">
              <a:extLst>
                <a:ext uri="{FF2B5EF4-FFF2-40B4-BE49-F238E27FC236}">
                  <a16:creationId xmlns:a16="http://schemas.microsoft.com/office/drawing/2014/main" id="{B254335C-637C-E248-BABC-721B8ED31F64}"/>
                </a:ext>
              </a:extLst>
            </p:cNvPr>
            <p:cNvCxnSpPr/>
            <p:nvPr/>
          </p:nvCxnSpPr>
          <p:spPr>
            <a:xfrm>
              <a:off x="4976266" y="764704"/>
              <a:ext cx="25386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46">
              <a:extLst>
                <a:ext uri="{FF2B5EF4-FFF2-40B4-BE49-F238E27FC236}">
                  <a16:creationId xmlns:a16="http://schemas.microsoft.com/office/drawing/2014/main" id="{A51F47CA-DCC2-794C-A0A8-4B8A20CC3993}"/>
                </a:ext>
              </a:extLst>
            </p:cNvPr>
            <p:cNvSpPr txBox="1"/>
            <p:nvPr/>
          </p:nvSpPr>
          <p:spPr>
            <a:xfrm>
              <a:off x="4838746" y="90957"/>
              <a:ext cx="3090571" cy="429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Análise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Estadual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Região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Sul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0F2FC985-E1AE-9043-A1D9-2358FB426974}"/>
              </a:ext>
            </a:extLst>
          </p:cNvPr>
          <p:cNvSpPr/>
          <p:nvPr/>
        </p:nvSpPr>
        <p:spPr>
          <a:xfrm>
            <a:off x="263352" y="6258606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Dados da quimioterapia para o Estado do Paraná.</a:t>
            </a:r>
          </a:p>
        </p:txBody>
      </p:sp>
    </p:spTree>
    <p:extLst>
      <p:ext uri="{BB962C8B-B14F-4D97-AF65-F5344CB8AC3E}">
        <p14:creationId xmlns:p14="http://schemas.microsoft.com/office/powerpoint/2010/main" val="1067842045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0740AE1-050E-914B-93E3-DE085D04AB01}"/>
              </a:ext>
            </a:extLst>
          </p:cNvPr>
          <p:cNvGrpSpPr/>
          <p:nvPr/>
        </p:nvGrpSpPr>
        <p:grpSpPr>
          <a:xfrm>
            <a:off x="7032104" y="15506"/>
            <a:ext cx="5159896" cy="6858000"/>
            <a:chOff x="7032104" y="15506"/>
            <a:chExt cx="5159896" cy="6858000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14474138-5698-7B46-BFF0-F762F94B6D9C}"/>
                </a:ext>
              </a:extLst>
            </p:cNvPr>
            <p:cNvGrpSpPr/>
            <p:nvPr/>
          </p:nvGrpSpPr>
          <p:grpSpPr>
            <a:xfrm>
              <a:off x="7032104" y="15506"/>
              <a:ext cx="5159896" cy="6858000"/>
              <a:chOff x="0" y="4810263"/>
              <a:chExt cx="12192000" cy="2047737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F4A22888-66EE-FD48-BCC3-7D0E2D6E2B87}"/>
                  </a:ext>
                </a:extLst>
              </p:cNvPr>
              <p:cNvSpPr/>
              <p:nvPr/>
            </p:nvSpPr>
            <p:spPr>
              <a:xfrm rot="10800000">
                <a:off x="0" y="4810263"/>
                <a:ext cx="12192000" cy="2047737"/>
              </a:xfrm>
              <a:prstGeom prst="rect">
                <a:avLst/>
              </a:prstGeom>
              <a:solidFill>
                <a:srgbClr val="044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D2F8631-077F-654D-983B-D2CAA53151BA}"/>
                  </a:ext>
                </a:extLst>
              </p:cNvPr>
              <p:cNvSpPr txBox="1"/>
              <p:nvPr/>
            </p:nvSpPr>
            <p:spPr>
              <a:xfrm>
                <a:off x="2119969" y="5094125"/>
                <a:ext cx="9721081" cy="46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 número de hospitais especializados e o IDH do município foram os atributos mais importantes.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FDB47DD-3F61-5D40-80A7-9BF4AA69D263}"/>
                </a:ext>
              </a:extLst>
            </p:cNvPr>
            <p:cNvSpPr/>
            <p:nvPr/>
          </p:nvSpPr>
          <p:spPr>
            <a:xfrm>
              <a:off x="8007560" y="3352195"/>
              <a:ext cx="4098143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 gráfico tem a maioria dos atributos relacionados à qualidade de vida da população. Indicando que as cidades menos favorecidas são mais importantes para determinar o estado do câncer. </a:t>
              </a:r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167032AD-6817-A04F-B575-87A0E2E0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4739" y="1126582"/>
              <a:ext cx="509818" cy="509818"/>
            </a:xfrm>
            <a:prstGeom prst="rect">
              <a:avLst/>
            </a:prstGeom>
          </p:spPr>
        </p:pic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DCACA8E7-7DD4-4A4B-89A2-E72E96CE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644" y="3476578"/>
              <a:ext cx="509818" cy="509818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11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DCEE8A5-9698-A94F-BF5D-353A94E0AFCC}"/>
              </a:ext>
            </a:extLst>
          </p:cNvPr>
          <p:cNvGrpSpPr/>
          <p:nvPr/>
        </p:nvGrpSpPr>
        <p:grpSpPr>
          <a:xfrm>
            <a:off x="400968" y="1484784"/>
            <a:ext cx="3030735" cy="892552"/>
            <a:chOff x="400968" y="900321"/>
            <a:chExt cx="3030735" cy="892552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2E0D681A-57CC-A74F-AC33-C00D2368C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68" y="900321"/>
              <a:ext cx="537592" cy="537592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CF2BF60-0AD3-314B-BF6D-333940956365}"/>
                </a:ext>
              </a:extLst>
            </p:cNvPr>
            <p:cNvSpPr txBox="1"/>
            <p:nvPr/>
          </p:nvSpPr>
          <p:spPr>
            <a:xfrm>
              <a:off x="1127448" y="900321"/>
              <a:ext cx="230425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Pernambuco</a:t>
              </a:r>
              <a:endPara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pt-BR" sz="2800" dirty="0">
                <a:solidFill>
                  <a:srgbClr val="5560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1B4895D0-ACE6-DF43-9B9C-B574494F4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988840"/>
            <a:ext cx="5987368" cy="4236983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FC27048-75B5-8A4E-8EBE-573ED5AD31F6}"/>
              </a:ext>
            </a:extLst>
          </p:cNvPr>
          <p:cNvGrpSpPr/>
          <p:nvPr/>
        </p:nvGrpSpPr>
        <p:grpSpPr>
          <a:xfrm>
            <a:off x="3863752" y="90957"/>
            <a:ext cx="3090571" cy="673747"/>
            <a:chOff x="4838746" y="90957"/>
            <a:chExt cx="3090571" cy="673747"/>
          </a:xfrm>
        </p:grpSpPr>
        <p:cxnSp>
          <p:nvCxnSpPr>
            <p:cNvPr id="18" name="Straight Connector 52">
              <a:extLst>
                <a:ext uri="{FF2B5EF4-FFF2-40B4-BE49-F238E27FC236}">
                  <a16:creationId xmlns:a16="http://schemas.microsoft.com/office/drawing/2014/main" id="{B655AC07-1C4A-524A-8219-0BFC48BBC3AA}"/>
                </a:ext>
              </a:extLst>
            </p:cNvPr>
            <p:cNvCxnSpPr/>
            <p:nvPr/>
          </p:nvCxnSpPr>
          <p:spPr>
            <a:xfrm>
              <a:off x="4976266" y="764704"/>
              <a:ext cx="25386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46">
              <a:extLst>
                <a:ext uri="{FF2B5EF4-FFF2-40B4-BE49-F238E27FC236}">
                  <a16:creationId xmlns:a16="http://schemas.microsoft.com/office/drawing/2014/main" id="{C5C819BD-91C5-BD43-AE71-50E484579154}"/>
                </a:ext>
              </a:extLst>
            </p:cNvPr>
            <p:cNvSpPr txBox="1"/>
            <p:nvPr/>
          </p:nvSpPr>
          <p:spPr>
            <a:xfrm>
              <a:off x="4838746" y="90957"/>
              <a:ext cx="3090571" cy="429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Análise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Estadual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Região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Nordeste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2B954D09-0DBE-0547-99AC-CCA4F7677181}"/>
              </a:ext>
            </a:extLst>
          </p:cNvPr>
          <p:cNvSpPr/>
          <p:nvPr/>
        </p:nvSpPr>
        <p:spPr>
          <a:xfrm>
            <a:off x="263351" y="6237312"/>
            <a:ext cx="6690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Dados da quimioterapia para o Estado de Pernambuco.</a:t>
            </a:r>
          </a:p>
        </p:txBody>
      </p:sp>
    </p:spTree>
    <p:extLst>
      <p:ext uri="{BB962C8B-B14F-4D97-AF65-F5344CB8AC3E}">
        <p14:creationId xmlns:p14="http://schemas.microsoft.com/office/powerpoint/2010/main" val="1796520592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0740AE1-050E-914B-93E3-DE085D04AB01}"/>
              </a:ext>
            </a:extLst>
          </p:cNvPr>
          <p:cNvGrpSpPr/>
          <p:nvPr/>
        </p:nvGrpSpPr>
        <p:grpSpPr>
          <a:xfrm>
            <a:off x="7032104" y="0"/>
            <a:ext cx="5159896" cy="6858000"/>
            <a:chOff x="7032104" y="15506"/>
            <a:chExt cx="5159896" cy="6858000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14474138-5698-7B46-BFF0-F762F94B6D9C}"/>
                </a:ext>
              </a:extLst>
            </p:cNvPr>
            <p:cNvGrpSpPr/>
            <p:nvPr/>
          </p:nvGrpSpPr>
          <p:grpSpPr>
            <a:xfrm>
              <a:off x="7032104" y="15506"/>
              <a:ext cx="5159896" cy="6858000"/>
              <a:chOff x="0" y="4810263"/>
              <a:chExt cx="12192000" cy="2047737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F4A22888-66EE-FD48-BCC3-7D0E2D6E2B87}"/>
                  </a:ext>
                </a:extLst>
              </p:cNvPr>
              <p:cNvSpPr/>
              <p:nvPr/>
            </p:nvSpPr>
            <p:spPr>
              <a:xfrm rot="10800000">
                <a:off x="0" y="4810263"/>
                <a:ext cx="12192000" cy="2047737"/>
              </a:xfrm>
              <a:prstGeom prst="rect">
                <a:avLst/>
              </a:prstGeom>
              <a:solidFill>
                <a:srgbClr val="044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D2F8631-077F-654D-983B-D2CAA53151BA}"/>
                  </a:ext>
                </a:extLst>
              </p:cNvPr>
              <p:cNvSpPr txBox="1"/>
              <p:nvPr/>
            </p:nvSpPr>
            <p:spPr>
              <a:xfrm>
                <a:off x="2119969" y="5094125"/>
                <a:ext cx="9721081" cy="57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Nesse caso o acesso à energia elétrica e o número de hospitais especializados foram os atributos mais importantes.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FDB47DD-3F61-5D40-80A7-9BF4AA69D263}"/>
                </a:ext>
              </a:extLst>
            </p:cNvPr>
            <p:cNvSpPr/>
            <p:nvPr/>
          </p:nvSpPr>
          <p:spPr>
            <a:xfrm>
              <a:off x="8007560" y="3352195"/>
              <a:ext cx="409814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Tanto a estrutura do serviço de saúde quanto a infraestrutura da população são relevantes. </a:t>
              </a:r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167032AD-6817-A04F-B575-87A0E2E0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4739" y="1126582"/>
              <a:ext cx="509818" cy="509818"/>
            </a:xfrm>
            <a:prstGeom prst="rect">
              <a:avLst/>
            </a:prstGeom>
          </p:spPr>
        </p:pic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DCACA8E7-7DD4-4A4B-89A2-E72E96CE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644" y="3476578"/>
              <a:ext cx="509818" cy="509818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12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DCEE8A5-9698-A94F-BF5D-353A94E0AFCC}"/>
              </a:ext>
            </a:extLst>
          </p:cNvPr>
          <p:cNvGrpSpPr/>
          <p:nvPr/>
        </p:nvGrpSpPr>
        <p:grpSpPr>
          <a:xfrm>
            <a:off x="400968" y="1412776"/>
            <a:ext cx="3030735" cy="892552"/>
            <a:chOff x="400968" y="900321"/>
            <a:chExt cx="3030735" cy="892552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2E0D681A-57CC-A74F-AC33-C00D2368C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68" y="900321"/>
              <a:ext cx="537592" cy="537592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CF2BF60-0AD3-314B-BF6D-333940956365}"/>
                </a:ext>
              </a:extLst>
            </p:cNvPr>
            <p:cNvSpPr txBox="1"/>
            <p:nvPr/>
          </p:nvSpPr>
          <p:spPr>
            <a:xfrm>
              <a:off x="1127448" y="900321"/>
              <a:ext cx="230425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Rondônia</a:t>
              </a:r>
              <a:endPara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pt-BR" sz="2800" dirty="0">
                <a:solidFill>
                  <a:srgbClr val="5560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DD706D85-1893-6D43-9757-48F654FCC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34" y="1916832"/>
            <a:ext cx="5949938" cy="4221088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106630F-22EA-CF46-9C5A-4977E03584FF}"/>
              </a:ext>
            </a:extLst>
          </p:cNvPr>
          <p:cNvGrpSpPr/>
          <p:nvPr/>
        </p:nvGrpSpPr>
        <p:grpSpPr>
          <a:xfrm>
            <a:off x="3863752" y="90957"/>
            <a:ext cx="3090571" cy="673747"/>
            <a:chOff x="4838746" y="90957"/>
            <a:chExt cx="3090571" cy="673747"/>
          </a:xfrm>
        </p:grpSpPr>
        <p:cxnSp>
          <p:nvCxnSpPr>
            <p:cNvPr id="18" name="Straight Connector 52">
              <a:extLst>
                <a:ext uri="{FF2B5EF4-FFF2-40B4-BE49-F238E27FC236}">
                  <a16:creationId xmlns:a16="http://schemas.microsoft.com/office/drawing/2014/main" id="{FF5D8A77-AEAF-8B4F-A6E8-D224C84315FA}"/>
                </a:ext>
              </a:extLst>
            </p:cNvPr>
            <p:cNvCxnSpPr/>
            <p:nvPr/>
          </p:nvCxnSpPr>
          <p:spPr>
            <a:xfrm>
              <a:off x="4976266" y="764704"/>
              <a:ext cx="25386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46">
              <a:extLst>
                <a:ext uri="{FF2B5EF4-FFF2-40B4-BE49-F238E27FC236}">
                  <a16:creationId xmlns:a16="http://schemas.microsoft.com/office/drawing/2014/main" id="{A1CB801F-3F95-104C-8EA1-9449CFD0AF68}"/>
                </a:ext>
              </a:extLst>
            </p:cNvPr>
            <p:cNvSpPr txBox="1"/>
            <p:nvPr/>
          </p:nvSpPr>
          <p:spPr>
            <a:xfrm>
              <a:off x="4838746" y="90957"/>
              <a:ext cx="3090571" cy="429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Análise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Estadual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Região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Norte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68137B05-2B2D-9E4F-B6D3-89E3E9D0C66E}"/>
              </a:ext>
            </a:extLst>
          </p:cNvPr>
          <p:cNvSpPr/>
          <p:nvPr/>
        </p:nvSpPr>
        <p:spPr>
          <a:xfrm>
            <a:off x="263352" y="6215747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Dados da quimioterapia para o Estado de Rondônia.</a:t>
            </a:r>
          </a:p>
        </p:txBody>
      </p:sp>
    </p:spTree>
    <p:extLst>
      <p:ext uri="{BB962C8B-B14F-4D97-AF65-F5344CB8AC3E}">
        <p14:creationId xmlns:p14="http://schemas.microsoft.com/office/powerpoint/2010/main" val="1174422696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0740AE1-050E-914B-93E3-DE085D04AB01}"/>
              </a:ext>
            </a:extLst>
          </p:cNvPr>
          <p:cNvGrpSpPr/>
          <p:nvPr/>
        </p:nvGrpSpPr>
        <p:grpSpPr>
          <a:xfrm>
            <a:off x="7032104" y="15506"/>
            <a:ext cx="5159896" cy="6858000"/>
            <a:chOff x="7032104" y="15506"/>
            <a:chExt cx="5159896" cy="6858000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14474138-5698-7B46-BFF0-F762F94B6D9C}"/>
                </a:ext>
              </a:extLst>
            </p:cNvPr>
            <p:cNvGrpSpPr/>
            <p:nvPr/>
          </p:nvGrpSpPr>
          <p:grpSpPr>
            <a:xfrm>
              <a:off x="7032104" y="15506"/>
              <a:ext cx="5159896" cy="6858000"/>
              <a:chOff x="0" y="4810263"/>
              <a:chExt cx="12192000" cy="2047737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F4A22888-66EE-FD48-BCC3-7D0E2D6E2B87}"/>
                  </a:ext>
                </a:extLst>
              </p:cNvPr>
              <p:cNvSpPr/>
              <p:nvPr/>
            </p:nvSpPr>
            <p:spPr>
              <a:xfrm rot="10800000">
                <a:off x="0" y="4810263"/>
                <a:ext cx="12192000" cy="2047737"/>
              </a:xfrm>
              <a:prstGeom prst="rect">
                <a:avLst/>
              </a:prstGeom>
              <a:solidFill>
                <a:srgbClr val="044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D2F8631-077F-654D-983B-D2CAA53151BA}"/>
                  </a:ext>
                </a:extLst>
              </p:cNvPr>
              <p:cNvSpPr txBox="1"/>
              <p:nvPr/>
            </p:nvSpPr>
            <p:spPr>
              <a:xfrm>
                <a:off x="2119969" y="5094125"/>
                <a:ext cx="9721081" cy="689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 número de hospitais especializados por população seguido da frequência escolar da população jovem foram os atributos mais importantes.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FDB47DD-3F61-5D40-80A7-9BF4AA69D263}"/>
                </a:ext>
              </a:extLst>
            </p:cNvPr>
            <p:cNvSpPr/>
            <p:nvPr/>
          </p:nvSpPr>
          <p:spPr>
            <a:xfrm>
              <a:off x="7959392" y="3500654"/>
              <a:ext cx="409814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 suma a infraestrutura dos serviços de saúde (número de médicos, de equipamentos, clínicas e hospitais) tiveram mais importância.</a:t>
              </a:r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167032AD-6817-A04F-B575-87A0E2E0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4739" y="1126582"/>
              <a:ext cx="509818" cy="509818"/>
            </a:xfrm>
            <a:prstGeom prst="rect">
              <a:avLst/>
            </a:prstGeom>
          </p:spPr>
        </p:pic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DCACA8E7-7DD4-4A4B-89A2-E72E96CE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644" y="3476578"/>
              <a:ext cx="509818" cy="509818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13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DCEE8A5-9698-A94F-BF5D-353A94E0AFCC}"/>
              </a:ext>
            </a:extLst>
          </p:cNvPr>
          <p:cNvGrpSpPr/>
          <p:nvPr/>
        </p:nvGrpSpPr>
        <p:grpSpPr>
          <a:xfrm>
            <a:off x="400968" y="1412776"/>
            <a:ext cx="4110856" cy="892552"/>
            <a:chOff x="400968" y="900321"/>
            <a:chExt cx="4110856" cy="892552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2E0D681A-57CC-A74F-AC33-C00D2368C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68" y="900321"/>
              <a:ext cx="537592" cy="537592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CF2BF60-0AD3-314B-BF6D-333940956365}"/>
                </a:ext>
              </a:extLst>
            </p:cNvPr>
            <p:cNvSpPr txBox="1"/>
            <p:nvPr/>
          </p:nvSpPr>
          <p:spPr>
            <a:xfrm>
              <a:off x="1127448" y="900321"/>
              <a:ext cx="33843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Mato Grosso do Sul</a:t>
              </a:r>
            </a:p>
            <a:p>
              <a:endParaRPr lang="pt-BR" sz="2800" dirty="0">
                <a:solidFill>
                  <a:srgbClr val="5560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0EBF643B-82EE-1742-B024-5DB813AAE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8" y="1839886"/>
            <a:ext cx="6198500" cy="4397426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30C6A25-98DD-AE4F-940C-3872BC3A53E8}"/>
              </a:ext>
            </a:extLst>
          </p:cNvPr>
          <p:cNvGrpSpPr/>
          <p:nvPr/>
        </p:nvGrpSpPr>
        <p:grpSpPr>
          <a:xfrm>
            <a:off x="3863752" y="90957"/>
            <a:ext cx="3090571" cy="673747"/>
            <a:chOff x="4838746" y="90957"/>
            <a:chExt cx="3090571" cy="673747"/>
          </a:xfrm>
        </p:grpSpPr>
        <p:cxnSp>
          <p:nvCxnSpPr>
            <p:cNvPr id="18" name="Straight Connector 52">
              <a:extLst>
                <a:ext uri="{FF2B5EF4-FFF2-40B4-BE49-F238E27FC236}">
                  <a16:creationId xmlns:a16="http://schemas.microsoft.com/office/drawing/2014/main" id="{CF5CFD5C-0990-4A46-AE5F-AFEF1347B993}"/>
                </a:ext>
              </a:extLst>
            </p:cNvPr>
            <p:cNvCxnSpPr/>
            <p:nvPr/>
          </p:nvCxnSpPr>
          <p:spPr>
            <a:xfrm>
              <a:off x="4976266" y="764704"/>
              <a:ext cx="25386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46">
              <a:extLst>
                <a:ext uri="{FF2B5EF4-FFF2-40B4-BE49-F238E27FC236}">
                  <a16:creationId xmlns:a16="http://schemas.microsoft.com/office/drawing/2014/main" id="{FEE97BF0-5346-F84E-9C46-2417B0E9294E}"/>
                </a:ext>
              </a:extLst>
            </p:cNvPr>
            <p:cNvSpPr txBox="1"/>
            <p:nvPr/>
          </p:nvSpPr>
          <p:spPr>
            <a:xfrm>
              <a:off x="4838746" y="90957"/>
              <a:ext cx="3090571" cy="429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Análise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Estadual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Região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Centro-Oeste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A4EF120-3DAB-094A-996F-738549A71F73}"/>
              </a:ext>
            </a:extLst>
          </p:cNvPr>
          <p:cNvSpPr/>
          <p:nvPr/>
        </p:nvSpPr>
        <p:spPr>
          <a:xfrm>
            <a:off x="263352" y="6258606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Dados da quimioterapia para o Estado do Mato Grosso do Sul.</a:t>
            </a:r>
          </a:p>
        </p:txBody>
      </p:sp>
    </p:spTree>
    <p:extLst>
      <p:ext uri="{BB962C8B-B14F-4D97-AF65-F5344CB8AC3E}">
        <p14:creationId xmlns:p14="http://schemas.microsoft.com/office/powerpoint/2010/main" val="3436088113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0740AE1-050E-914B-93E3-DE085D04AB01}"/>
              </a:ext>
            </a:extLst>
          </p:cNvPr>
          <p:cNvGrpSpPr/>
          <p:nvPr/>
        </p:nvGrpSpPr>
        <p:grpSpPr>
          <a:xfrm>
            <a:off x="7032104" y="15506"/>
            <a:ext cx="5159896" cy="6858000"/>
            <a:chOff x="7032104" y="15506"/>
            <a:chExt cx="5159896" cy="6858000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14474138-5698-7B46-BFF0-F762F94B6D9C}"/>
                </a:ext>
              </a:extLst>
            </p:cNvPr>
            <p:cNvGrpSpPr/>
            <p:nvPr/>
          </p:nvGrpSpPr>
          <p:grpSpPr>
            <a:xfrm>
              <a:off x="7032104" y="15506"/>
              <a:ext cx="5159896" cy="6858000"/>
              <a:chOff x="0" y="4810263"/>
              <a:chExt cx="12192000" cy="2047737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F4A22888-66EE-FD48-BCC3-7D0E2D6E2B87}"/>
                  </a:ext>
                </a:extLst>
              </p:cNvPr>
              <p:cNvSpPr/>
              <p:nvPr/>
            </p:nvSpPr>
            <p:spPr>
              <a:xfrm rot="10800000">
                <a:off x="0" y="4810263"/>
                <a:ext cx="12192000" cy="2047737"/>
              </a:xfrm>
              <a:prstGeom prst="rect">
                <a:avLst/>
              </a:prstGeom>
              <a:solidFill>
                <a:srgbClr val="044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D2F8631-077F-654D-983B-D2CAA53151BA}"/>
                  </a:ext>
                </a:extLst>
              </p:cNvPr>
              <p:cNvSpPr txBox="1"/>
              <p:nvPr/>
            </p:nvSpPr>
            <p:spPr>
              <a:xfrm>
                <a:off x="2119969" y="5094125"/>
                <a:ext cx="9721081" cy="57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 dado mais importante foi a frequência escolar da população jovem. Seguido do tempo entre diagnóstico e início do tratamento.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FDB47DD-3F61-5D40-80A7-9BF4AA69D263}"/>
                </a:ext>
              </a:extLst>
            </p:cNvPr>
            <p:cNvSpPr/>
            <p:nvPr/>
          </p:nvSpPr>
          <p:spPr>
            <a:xfrm>
              <a:off x="8007560" y="3352195"/>
              <a:ext cx="409814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 suma, atributos relacionados à infraestrutura local (acesso à agua encanada, coleta de lixo, escolaridade), foram mais importantes.</a:t>
              </a:r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167032AD-6817-A04F-B575-87A0E2E0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4739" y="1126582"/>
              <a:ext cx="509818" cy="509818"/>
            </a:xfrm>
            <a:prstGeom prst="rect">
              <a:avLst/>
            </a:prstGeom>
          </p:spPr>
        </p:pic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DCACA8E7-7DD4-4A4B-89A2-E72E96CE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644" y="3476578"/>
              <a:ext cx="509818" cy="509818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14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DCEE8A5-9698-A94F-BF5D-353A94E0AFCC}"/>
              </a:ext>
            </a:extLst>
          </p:cNvPr>
          <p:cNvGrpSpPr/>
          <p:nvPr/>
        </p:nvGrpSpPr>
        <p:grpSpPr>
          <a:xfrm>
            <a:off x="400968" y="1196752"/>
            <a:ext cx="4110856" cy="892552"/>
            <a:chOff x="400968" y="900321"/>
            <a:chExt cx="4110856" cy="892552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2E0D681A-57CC-A74F-AC33-C00D2368C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68" y="900321"/>
              <a:ext cx="537592" cy="537592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CF2BF60-0AD3-314B-BF6D-333940956365}"/>
                </a:ext>
              </a:extLst>
            </p:cNvPr>
            <p:cNvSpPr txBox="1"/>
            <p:nvPr/>
          </p:nvSpPr>
          <p:spPr>
            <a:xfrm>
              <a:off x="1127448" y="900321"/>
              <a:ext cx="33843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Duque de Caxias (RJ)</a:t>
              </a:r>
            </a:p>
            <a:p>
              <a:endParaRPr lang="pt-BR" sz="2800" dirty="0">
                <a:solidFill>
                  <a:srgbClr val="5560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58A58C2-FA57-AF4F-946F-FAD1145CE5AF}"/>
              </a:ext>
            </a:extLst>
          </p:cNvPr>
          <p:cNvGrpSpPr/>
          <p:nvPr/>
        </p:nvGrpSpPr>
        <p:grpSpPr>
          <a:xfrm>
            <a:off x="3863752" y="90957"/>
            <a:ext cx="3090571" cy="673747"/>
            <a:chOff x="4838746" y="90957"/>
            <a:chExt cx="3090571" cy="673747"/>
          </a:xfrm>
        </p:grpSpPr>
        <p:cxnSp>
          <p:nvCxnSpPr>
            <p:cNvPr id="17" name="Straight Connector 52">
              <a:extLst>
                <a:ext uri="{FF2B5EF4-FFF2-40B4-BE49-F238E27FC236}">
                  <a16:creationId xmlns:a16="http://schemas.microsoft.com/office/drawing/2014/main" id="{77C031D7-3E51-F748-8823-3EA4A5CD0590}"/>
                </a:ext>
              </a:extLst>
            </p:cNvPr>
            <p:cNvCxnSpPr/>
            <p:nvPr/>
          </p:nvCxnSpPr>
          <p:spPr>
            <a:xfrm>
              <a:off x="4976266" y="764704"/>
              <a:ext cx="25386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46">
              <a:extLst>
                <a:ext uri="{FF2B5EF4-FFF2-40B4-BE49-F238E27FC236}">
                  <a16:creationId xmlns:a16="http://schemas.microsoft.com/office/drawing/2014/main" id="{84FB9832-FA29-A04C-91AE-049ECCAF6CC5}"/>
                </a:ext>
              </a:extLst>
            </p:cNvPr>
            <p:cNvSpPr txBox="1"/>
            <p:nvPr/>
          </p:nvSpPr>
          <p:spPr>
            <a:xfrm>
              <a:off x="4838746" y="90957"/>
              <a:ext cx="3090571" cy="429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Análise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Municipal</a:t>
              </a:r>
            </a:p>
          </p:txBody>
        </p: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E6E294CB-DBBF-BC4E-8F53-65E580DA411A}"/>
              </a:ext>
            </a:extLst>
          </p:cNvPr>
          <p:cNvSpPr/>
          <p:nvPr/>
        </p:nvSpPr>
        <p:spPr>
          <a:xfrm>
            <a:off x="263352" y="6258606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Dados da quimioterapia para a cidade de Duque de Caxias.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9CFD180-7C6B-4142-8A51-CAB0570A8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8" y="1734344"/>
            <a:ext cx="6112830" cy="433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83469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76E1A9E0-FC75-5948-89D3-3E6E99287138}"/>
              </a:ext>
            </a:extLst>
          </p:cNvPr>
          <p:cNvSpPr/>
          <p:nvPr/>
        </p:nvSpPr>
        <p:spPr>
          <a:xfrm rot="10800000">
            <a:off x="-21623" y="6267039"/>
            <a:ext cx="12192000" cy="590959"/>
          </a:xfrm>
          <a:prstGeom prst="rect">
            <a:avLst/>
          </a:prstGeom>
          <a:solidFill>
            <a:srgbClr val="044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15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52">
            <a:extLst>
              <a:ext uri="{FF2B5EF4-FFF2-40B4-BE49-F238E27FC236}">
                <a16:creationId xmlns:a16="http://schemas.microsoft.com/office/drawing/2014/main" id="{D1A8AB89-66E0-AF4D-8EF9-5ECE14394170}"/>
              </a:ext>
            </a:extLst>
          </p:cNvPr>
          <p:cNvCxnSpPr/>
          <p:nvPr/>
        </p:nvCxnSpPr>
        <p:spPr>
          <a:xfrm>
            <a:off x="2443423" y="908720"/>
            <a:ext cx="25386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6">
            <a:extLst>
              <a:ext uri="{FF2B5EF4-FFF2-40B4-BE49-F238E27FC236}">
                <a16:creationId xmlns:a16="http://schemas.microsoft.com/office/drawing/2014/main" id="{A1E124A3-0463-4D43-9D6D-80ACB5F606E6}"/>
              </a:ext>
            </a:extLst>
          </p:cNvPr>
          <p:cNvSpPr txBox="1"/>
          <p:nvPr/>
        </p:nvSpPr>
        <p:spPr>
          <a:xfrm>
            <a:off x="259811" y="233525"/>
            <a:ext cx="6873877" cy="5387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Recomendações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85F9CDA-86CD-5E44-92D8-CDF6A28F0C5B}"/>
              </a:ext>
            </a:extLst>
          </p:cNvPr>
          <p:cNvGrpSpPr/>
          <p:nvPr/>
        </p:nvGrpSpPr>
        <p:grpSpPr>
          <a:xfrm rot="5400000">
            <a:off x="8409916" y="1032409"/>
            <a:ext cx="3926021" cy="3087149"/>
            <a:chOff x="652488" y="-2759887"/>
            <a:chExt cx="10441159" cy="6851910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52FEEB13-E9D0-2D4F-B10E-DEA77388CECD}"/>
                </a:ext>
              </a:extLst>
            </p:cNvPr>
            <p:cNvSpPr txBox="1"/>
            <p:nvPr/>
          </p:nvSpPr>
          <p:spPr>
            <a:xfrm rot="16200000">
              <a:off x="-413465" y="-213023"/>
              <a:ext cx="4492552" cy="1351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accent4"/>
                  </a:solidFill>
                  <a:latin typeface="+mj-lt"/>
                </a:rPr>
                <a:t>Escalável</a:t>
              </a:r>
              <a:endParaRPr lang="en-US" sz="2400" b="1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24" name="TextBox 37">
              <a:extLst>
                <a:ext uri="{FF2B5EF4-FFF2-40B4-BE49-F238E27FC236}">
                  <a16:creationId xmlns:a16="http://schemas.microsoft.com/office/drawing/2014/main" id="{3466A9BA-EEE5-5340-AA00-570D3D903F63}"/>
                </a:ext>
              </a:extLst>
            </p:cNvPr>
            <p:cNvSpPr txBox="1"/>
            <p:nvPr/>
          </p:nvSpPr>
          <p:spPr>
            <a:xfrm rot="16200000">
              <a:off x="2304225" y="-387889"/>
              <a:ext cx="4834163" cy="125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accent4"/>
                  </a:solidFill>
                  <a:latin typeface="+mj-lt"/>
                </a:rPr>
                <a:t>Renovável</a:t>
              </a:r>
              <a:endParaRPr lang="en-US" sz="2400" b="1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28" name="TextBox 38">
              <a:extLst>
                <a:ext uri="{FF2B5EF4-FFF2-40B4-BE49-F238E27FC236}">
                  <a16:creationId xmlns:a16="http://schemas.microsoft.com/office/drawing/2014/main" id="{58C40CD4-29CB-D646-9CC0-3F8D43E84CC6}"/>
                </a:ext>
              </a:extLst>
            </p:cNvPr>
            <p:cNvSpPr txBox="1"/>
            <p:nvPr/>
          </p:nvSpPr>
          <p:spPr>
            <a:xfrm rot="16200000">
              <a:off x="4543693" y="-387888"/>
              <a:ext cx="5424740" cy="125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accent4"/>
                  </a:solidFill>
                  <a:latin typeface="+mj-lt"/>
                </a:rPr>
                <a:t>Responsiva</a:t>
              </a:r>
              <a:endParaRPr lang="en-US" sz="2800" b="1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29" name="TextBox 39">
              <a:extLst>
                <a:ext uri="{FF2B5EF4-FFF2-40B4-BE49-F238E27FC236}">
                  <a16:creationId xmlns:a16="http://schemas.microsoft.com/office/drawing/2014/main" id="{C428DC3E-4946-4E43-9C12-8A9301C081C2}"/>
                </a:ext>
              </a:extLst>
            </p:cNvPr>
            <p:cNvSpPr txBox="1"/>
            <p:nvPr/>
          </p:nvSpPr>
          <p:spPr>
            <a:xfrm rot="16200000">
              <a:off x="7108092" y="-387891"/>
              <a:ext cx="5994724" cy="125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accent4"/>
                  </a:solidFill>
                  <a:latin typeface="+mj-lt"/>
                </a:rPr>
                <a:t>Prática</a:t>
              </a:r>
              <a:endParaRPr lang="en-US" sz="2400" b="1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35" name="Rectangle 41">
              <a:extLst>
                <a:ext uri="{FF2B5EF4-FFF2-40B4-BE49-F238E27FC236}">
                  <a16:creationId xmlns:a16="http://schemas.microsoft.com/office/drawing/2014/main" id="{6CAE4C20-526B-7940-AD78-A149DD99CDC5}"/>
                </a:ext>
              </a:extLst>
            </p:cNvPr>
            <p:cNvSpPr/>
            <p:nvPr/>
          </p:nvSpPr>
          <p:spPr>
            <a:xfrm rot="16200000">
              <a:off x="839416" y="2190720"/>
              <a:ext cx="1714375" cy="2088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6" name="Rectangle 42">
              <a:extLst>
                <a:ext uri="{FF2B5EF4-FFF2-40B4-BE49-F238E27FC236}">
                  <a16:creationId xmlns:a16="http://schemas.microsoft.com/office/drawing/2014/main" id="{3339BC7F-EE79-C148-8007-6C092D88D888}"/>
                </a:ext>
              </a:extLst>
            </p:cNvPr>
            <p:cNvSpPr/>
            <p:nvPr/>
          </p:nvSpPr>
          <p:spPr>
            <a:xfrm rot="16200000">
              <a:off x="3634272" y="2190718"/>
              <a:ext cx="1714375" cy="20882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7" name="Rectangle 43">
              <a:extLst>
                <a:ext uri="{FF2B5EF4-FFF2-40B4-BE49-F238E27FC236}">
                  <a16:creationId xmlns:a16="http://schemas.microsoft.com/office/drawing/2014/main" id="{B4C63CD8-F7C9-AB40-A888-D907DDD16972}"/>
                </a:ext>
              </a:extLst>
            </p:cNvPr>
            <p:cNvSpPr/>
            <p:nvPr/>
          </p:nvSpPr>
          <p:spPr>
            <a:xfrm rot="16200000">
              <a:off x="6441473" y="2190718"/>
              <a:ext cx="1714375" cy="20882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8" name="Rectangle 44">
              <a:extLst>
                <a:ext uri="{FF2B5EF4-FFF2-40B4-BE49-F238E27FC236}">
                  <a16:creationId xmlns:a16="http://schemas.microsoft.com/office/drawing/2014/main" id="{8E77317D-ADB5-4546-924C-23DCD0CC7B35}"/>
                </a:ext>
              </a:extLst>
            </p:cNvPr>
            <p:cNvSpPr/>
            <p:nvPr/>
          </p:nvSpPr>
          <p:spPr>
            <a:xfrm rot="16200000">
              <a:off x="9192344" y="2190718"/>
              <a:ext cx="1714374" cy="2088233"/>
            </a:xfrm>
            <a:prstGeom prst="rect">
              <a:avLst/>
            </a:prstGeom>
            <a:solidFill>
              <a:srgbClr val="F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F87B0697-4223-324E-B6C4-F190C2499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14162" y="2487081"/>
              <a:ext cx="1300593" cy="130059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E189BF6C-3587-1845-ACD6-93DE7747A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837037" y="2549956"/>
              <a:ext cx="1300593" cy="1300592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6F687116-71F3-1B40-9990-1C5F2973E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99233" y="2549956"/>
              <a:ext cx="1300593" cy="1300592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8BF603-0369-4813-815E-8538BEA33899}"/>
              </a:ext>
            </a:extLst>
          </p:cNvPr>
          <p:cNvSpPr txBox="1"/>
          <p:nvPr/>
        </p:nvSpPr>
        <p:spPr>
          <a:xfrm>
            <a:off x="900774" y="1574056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Aplicação da Engenharia Clínica com a atuação direta na Defasagem e Manutenção de Equipamentos Médicos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FE535DF-7725-46D6-9D20-FA8325A01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9770">
            <a:off x="475961" y="1659204"/>
            <a:ext cx="537592" cy="537592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14E8A61E-1D34-4E08-A498-3104DBD40867}"/>
              </a:ext>
            </a:extLst>
          </p:cNvPr>
          <p:cNvSpPr txBox="1"/>
          <p:nvPr/>
        </p:nvSpPr>
        <p:spPr>
          <a:xfrm>
            <a:off x="1055440" y="2793122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de Formulários Específicos, visando o preenchimento completo dos Dados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A3D271AE-1A23-49AA-9401-F63EA7BB3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9770">
            <a:off x="915964" y="2842939"/>
            <a:ext cx="537592" cy="5375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C524CEC-01A0-E049-938B-61A70BD74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997" y="736944"/>
            <a:ext cx="654891" cy="65489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290EB2A6-1947-4F76-815E-A7D7852F17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0" y="4725144"/>
            <a:ext cx="1808664" cy="1356498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2CD5C9E3-A6AF-4CF8-ADCD-0D9CC9DD75F5}"/>
              </a:ext>
            </a:extLst>
          </p:cNvPr>
          <p:cNvSpPr txBox="1"/>
          <p:nvPr/>
        </p:nvSpPr>
        <p:spPr>
          <a:xfrm>
            <a:off x="1127448" y="4017258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Adesão a formulação de  novos Protocolos que sejam mais eficiente e exclusivos ao câncer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E522FEE9-D15D-4B64-AA6D-CB882C983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9770">
            <a:off x="472385" y="3917733"/>
            <a:ext cx="537592" cy="537592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98CC578B-0A6C-49D4-9983-BBF04BCD4F28}"/>
              </a:ext>
            </a:extLst>
          </p:cNvPr>
          <p:cNvSpPr txBox="1"/>
          <p:nvPr/>
        </p:nvSpPr>
        <p:spPr>
          <a:xfrm>
            <a:off x="3031208" y="4930001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Novas Parcerias com entidades e organizações de  Engenharia Clínica. Exemplo: SBEB 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ABEClin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B6C404E4-6002-4E61-A775-90B5A99B6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9770">
            <a:off x="2734904" y="5082901"/>
            <a:ext cx="537592" cy="5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0795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</a:t>
            </a:fld>
            <a:endParaRPr lang="en-US" sz="1400" dirty="0"/>
          </a:p>
        </p:txBody>
      </p:sp>
      <p:cxnSp>
        <p:nvCxnSpPr>
          <p:cNvPr id="25" name="Straight Connector 52">
            <a:extLst>
              <a:ext uri="{FF2B5EF4-FFF2-40B4-BE49-F238E27FC236}">
                <a16:creationId xmlns:a16="http://schemas.microsoft.com/office/drawing/2014/main" id="{D1A8AB89-66E0-AF4D-8EF9-5ECE14394170}"/>
              </a:ext>
            </a:extLst>
          </p:cNvPr>
          <p:cNvCxnSpPr/>
          <p:nvPr/>
        </p:nvCxnSpPr>
        <p:spPr>
          <a:xfrm>
            <a:off x="4976266" y="764704"/>
            <a:ext cx="25386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6">
            <a:extLst>
              <a:ext uri="{FF2B5EF4-FFF2-40B4-BE49-F238E27FC236}">
                <a16:creationId xmlns:a16="http://schemas.microsoft.com/office/drawing/2014/main" id="{A1E124A3-0463-4D43-9D6D-80ACB5F606E6}"/>
              </a:ext>
            </a:extLst>
          </p:cNvPr>
          <p:cNvSpPr txBox="1"/>
          <p:nvPr/>
        </p:nvSpPr>
        <p:spPr>
          <a:xfrm>
            <a:off x="4838746" y="90957"/>
            <a:ext cx="3090571" cy="429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47654F11-B477-0D46-868F-86AF503E7D14}"/>
              </a:ext>
            </a:extLst>
          </p:cNvPr>
          <p:cNvGrpSpPr/>
          <p:nvPr/>
        </p:nvGrpSpPr>
        <p:grpSpPr>
          <a:xfrm>
            <a:off x="335360" y="2204864"/>
            <a:ext cx="11419019" cy="2258272"/>
            <a:chOff x="149589" y="2209001"/>
            <a:chExt cx="11419019" cy="2258272"/>
          </a:xfrm>
        </p:grpSpPr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A6DED58F-C061-6D48-A390-F5518A35F452}"/>
                </a:ext>
              </a:extLst>
            </p:cNvPr>
            <p:cNvGrpSpPr/>
            <p:nvPr/>
          </p:nvGrpSpPr>
          <p:grpSpPr>
            <a:xfrm>
              <a:off x="149589" y="2209001"/>
              <a:ext cx="9224022" cy="2258272"/>
              <a:chOff x="149589" y="2209001"/>
              <a:chExt cx="9224022" cy="2258272"/>
            </a:xfrm>
          </p:grpSpPr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DC0137F7-4773-3641-906C-FCB9F1BBE875}"/>
                  </a:ext>
                </a:extLst>
              </p:cNvPr>
              <p:cNvGrpSpPr/>
              <p:nvPr/>
            </p:nvGrpSpPr>
            <p:grpSpPr>
              <a:xfrm>
                <a:off x="149589" y="2225122"/>
                <a:ext cx="2194996" cy="2241079"/>
                <a:chOff x="335360" y="2955246"/>
                <a:chExt cx="2194996" cy="2241079"/>
              </a:xfrm>
            </p:grpSpPr>
            <p:sp>
              <p:nvSpPr>
                <p:cNvPr id="20" name="Rounded Rectangle 17">
                  <a:extLst>
                    <a:ext uri="{FF2B5EF4-FFF2-40B4-BE49-F238E27FC236}">
                      <a16:creationId xmlns:a16="http://schemas.microsoft.com/office/drawing/2014/main" id="{C3E312BE-8427-1940-BF15-A7BEB1A73C52}"/>
                    </a:ext>
                  </a:extLst>
                </p:cNvPr>
                <p:cNvSpPr/>
                <p:nvPr/>
              </p:nvSpPr>
              <p:spPr>
                <a:xfrm>
                  <a:off x="514132" y="4038548"/>
                  <a:ext cx="2016224" cy="1157777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err="1"/>
                    <a:t>Problema</a:t>
                  </a:r>
                  <a:r>
                    <a:rPr lang="en-US" sz="2400" dirty="0"/>
                    <a:t> e </a:t>
                  </a:r>
                  <a:r>
                    <a:rPr lang="en-US" sz="2400" dirty="0" err="1"/>
                    <a:t>abordagem</a:t>
                  </a:r>
                  <a:endParaRPr lang="en-US" sz="2400" dirty="0"/>
                </a:p>
              </p:txBody>
            </p:sp>
            <p:grpSp>
              <p:nvGrpSpPr>
                <p:cNvPr id="40" name="Agrupar 39">
                  <a:extLst>
                    <a:ext uri="{FF2B5EF4-FFF2-40B4-BE49-F238E27FC236}">
                      <a16:creationId xmlns:a16="http://schemas.microsoft.com/office/drawing/2014/main" id="{F0D1E5B7-ECF0-1044-B9D1-831C49D3C3AE}"/>
                    </a:ext>
                  </a:extLst>
                </p:cNvPr>
                <p:cNvGrpSpPr/>
                <p:nvPr/>
              </p:nvGrpSpPr>
              <p:grpSpPr>
                <a:xfrm>
                  <a:off x="335360" y="2955246"/>
                  <a:ext cx="1016496" cy="1016496"/>
                  <a:chOff x="919655" y="3963265"/>
                  <a:chExt cx="1016496" cy="1016496"/>
                </a:xfrm>
              </p:grpSpPr>
              <p:sp>
                <p:nvSpPr>
                  <p:cNvPr id="15" name="TextBox 12">
                    <a:extLst>
                      <a:ext uri="{FF2B5EF4-FFF2-40B4-BE49-F238E27FC236}">
                        <a16:creationId xmlns:a16="http://schemas.microsoft.com/office/drawing/2014/main" id="{3E96540A-1416-6342-9749-4AB9F1D2E64A}"/>
                      </a:ext>
                    </a:extLst>
                  </p:cNvPr>
                  <p:cNvSpPr txBox="1"/>
                  <p:nvPr/>
                </p:nvSpPr>
                <p:spPr>
                  <a:xfrm>
                    <a:off x="1440660" y="446732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4332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0" name="Freeform 285">
                    <a:extLst>
                      <a:ext uri="{FF2B5EF4-FFF2-40B4-BE49-F238E27FC236}">
                        <a16:creationId xmlns:a16="http://schemas.microsoft.com/office/drawing/2014/main" id="{03D4CCE7-3975-BA47-99C7-868358CEA77E}"/>
                      </a:ext>
                    </a:extLst>
                  </p:cNvPr>
                  <p:cNvSpPr/>
                  <p:nvPr/>
                </p:nvSpPr>
                <p:spPr>
                  <a:xfrm>
                    <a:off x="919655" y="3963265"/>
                    <a:ext cx="1016496" cy="1016496"/>
                  </a:xfrm>
                  <a:custGeom>
                    <a:avLst/>
                    <a:gdLst>
                      <a:gd name="connsiteX0" fmla="*/ 648072 w 1016496"/>
                      <a:gd name="connsiteY0" fmla="*/ 360040 h 1016496"/>
                      <a:gd name="connsiteX1" fmla="*/ 360040 w 1016496"/>
                      <a:gd name="connsiteY1" fmla="*/ 648072 h 1016496"/>
                      <a:gd name="connsiteX2" fmla="*/ 648072 w 1016496"/>
                      <a:gd name="connsiteY2" fmla="*/ 936104 h 1016496"/>
                      <a:gd name="connsiteX3" fmla="*/ 936104 w 1016496"/>
                      <a:gd name="connsiteY3" fmla="*/ 648072 h 1016496"/>
                      <a:gd name="connsiteX4" fmla="*/ 648072 w 1016496"/>
                      <a:gd name="connsiteY4" fmla="*/ 360040 h 1016496"/>
                      <a:gd name="connsiteX5" fmla="*/ 508248 w 1016496"/>
                      <a:gd name="connsiteY5" fmla="*/ 0 h 1016496"/>
                      <a:gd name="connsiteX6" fmla="*/ 1016496 w 1016496"/>
                      <a:gd name="connsiteY6" fmla="*/ 508248 h 1016496"/>
                      <a:gd name="connsiteX7" fmla="*/ 508248 w 1016496"/>
                      <a:gd name="connsiteY7" fmla="*/ 1016496 h 1016496"/>
                      <a:gd name="connsiteX8" fmla="*/ 0 w 1016496"/>
                      <a:gd name="connsiteY8" fmla="*/ 508248 h 1016496"/>
                      <a:gd name="connsiteX9" fmla="*/ 508248 w 1016496"/>
                      <a:gd name="connsiteY9" fmla="*/ 0 h 1016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16496" h="1016496">
                        <a:moveTo>
                          <a:pt x="648072" y="360040"/>
                        </a:moveTo>
                        <a:cubicBezTo>
                          <a:pt x="488996" y="360040"/>
                          <a:pt x="360040" y="488996"/>
                          <a:pt x="360040" y="648072"/>
                        </a:cubicBezTo>
                        <a:cubicBezTo>
                          <a:pt x="360040" y="807148"/>
                          <a:pt x="488996" y="936104"/>
                          <a:pt x="648072" y="936104"/>
                        </a:cubicBezTo>
                        <a:cubicBezTo>
                          <a:pt x="807148" y="936104"/>
                          <a:pt x="936104" y="807148"/>
                          <a:pt x="936104" y="648072"/>
                        </a:cubicBezTo>
                        <a:cubicBezTo>
                          <a:pt x="936104" y="488996"/>
                          <a:pt x="807148" y="360040"/>
                          <a:pt x="648072" y="360040"/>
                        </a:cubicBezTo>
                        <a:close/>
                        <a:moveTo>
                          <a:pt x="508248" y="0"/>
                        </a:moveTo>
                        <a:cubicBezTo>
                          <a:pt x="788946" y="0"/>
                          <a:pt x="1016496" y="227550"/>
                          <a:pt x="1016496" y="508248"/>
                        </a:cubicBezTo>
                        <a:cubicBezTo>
                          <a:pt x="1016496" y="788946"/>
                          <a:pt x="788946" y="1016496"/>
                          <a:pt x="508248" y="1016496"/>
                        </a:cubicBezTo>
                        <a:cubicBezTo>
                          <a:pt x="227550" y="1016496"/>
                          <a:pt x="0" y="788946"/>
                          <a:pt x="0" y="508248"/>
                        </a:cubicBezTo>
                        <a:cubicBezTo>
                          <a:pt x="0" y="227550"/>
                          <a:pt x="227550" y="0"/>
                          <a:pt x="50824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AD52EE2C-1A44-BE44-87B9-9A8736DF7F9D}"/>
                  </a:ext>
                </a:extLst>
              </p:cNvPr>
              <p:cNvGrpSpPr/>
              <p:nvPr/>
            </p:nvGrpSpPr>
            <p:grpSpPr>
              <a:xfrm>
                <a:off x="2344585" y="2209001"/>
                <a:ext cx="2194996" cy="2241079"/>
                <a:chOff x="335360" y="2955246"/>
                <a:chExt cx="2194996" cy="2241079"/>
              </a:xfrm>
            </p:grpSpPr>
            <p:sp>
              <p:nvSpPr>
                <p:cNvPr id="55" name="Rounded Rectangle 17">
                  <a:extLst>
                    <a:ext uri="{FF2B5EF4-FFF2-40B4-BE49-F238E27FC236}">
                      <a16:creationId xmlns:a16="http://schemas.microsoft.com/office/drawing/2014/main" id="{3CE652DF-D6C9-364B-9768-408EDDECA0E3}"/>
                    </a:ext>
                  </a:extLst>
                </p:cNvPr>
                <p:cNvSpPr/>
                <p:nvPr/>
              </p:nvSpPr>
              <p:spPr>
                <a:xfrm>
                  <a:off x="514132" y="4038548"/>
                  <a:ext cx="2016224" cy="1157777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err="1"/>
                    <a:t>Solução</a:t>
                  </a:r>
                  <a:endParaRPr lang="en-US" sz="2400" dirty="0"/>
                </a:p>
              </p:txBody>
            </p:sp>
            <p:grpSp>
              <p:nvGrpSpPr>
                <p:cNvPr id="56" name="Agrupar 55">
                  <a:extLst>
                    <a:ext uri="{FF2B5EF4-FFF2-40B4-BE49-F238E27FC236}">
                      <a16:creationId xmlns:a16="http://schemas.microsoft.com/office/drawing/2014/main" id="{D8033DF7-0309-E34E-BC49-B30DFBCDD7C0}"/>
                    </a:ext>
                  </a:extLst>
                </p:cNvPr>
                <p:cNvGrpSpPr/>
                <p:nvPr/>
              </p:nvGrpSpPr>
              <p:grpSpPr>
                <a:xfrm>
                  <a:off x="335360" y="2955246"/>
                  <a:ext cx="1016496" cy="1016496"/>
                  <a:chOff x="919655" y="3963265"/>
                  <a:chExt cx="1016496" cy="1016496"/>
                </a:xfrm>
              </p:grpSpPr>
              <p:sp>
                <p:nvSpPr>
                  <p:cNvPr id="57" name="TextBox 12">
                    <a:extLst>
                      <a:ext uri="{FF2B5EF4-FFF2-40B4-BE49-F238E27FC236}">
                        <a16:creationId xmlns:a16="http://schemas.microsoft.com/office/drawing/2014/main" id="{0B85DFE5-2957-0842-BA01-A01A75DD167B}"/>
                      </a:ext>
                    </a:extLst>
                  </p:cNvPr>
                  <p:cNvSpPr txBox="1"/>
                  <p:nvPr/>
                </p:nvSpPr>
                <p:spPr>
                  <a:xfrm>
                    <a:off x="1440660" y="446732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433218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58" name="Freeform 285">
                    <a:extLst>
                      <a:ext uri="{FF2B5EF4-FFF2-40B4-BE49-F238E27FC236}">
                        <a16:creationId xmlns:a16="http://schemas.microsoft.com/office/drawing/2014/main" id="{221771C4-9F58-FF4B-969E-FD82B2DB6E5C}"/>
                      </a:ext>
                    </a:extLst>
                  </p:cNvPr>
                  <p:cNvSpPr/>
                  <p:nvPr/>
                </p:nvSpPr>
                <p:spPr>
                  <a:xfrm>
                    <a:off x="919655" y="3963265"/>
                    <a:ext cx="1016496" cy="1016496"/>
                  </a:xfrm>
                  <a:custGeom>
                    <a:avLst/>
                    <a:gdLst>
                      <a:gd name="connsiteX0" fmla="*/ 648072 w 1016496"/>
                      <a:gd name="connsiteY0" fmla="*/ 360040 h 1016496"/>
                      <a:gd name="connsiteX1" fmla="*/ 360040 w 1016496"/>
                      <a:gd name="connsiteY1" fmla="*/ 648072 h 1016496"/>
                      <a:gd name="connsiteX2" fmla="*/ 648072 w 1016496"/>
                      <a:gd name="connsiteY2" fmla="*/ 936104 h 1016496"/>
                      <a:gd name="connsiteX3" fmla="*/ 936104 w 1016496"/>
                      <a:gd name="connsiteY3" fmla="*/ 648072 h 1016496"/>
                      <a:gd name="connsiteX4" fmla="*/ 648072 w 1016496"/>
                      <a:gd name="connsiteY4" fmla="*/ 360040 h 1016496"/>
                      <a:gd name="connsiteX5" fmla="*/ 508248 w 1016496"/>
                      <a:gd name="connsiteY5" fmla="*/ 0 h 1016496"/>
                      <a:gd name="connsiteX6" fmla="*/ 1016496 w 1016496"/>
                      <a:gd name="connsiteY6" fmla="*/ 508248 h 1016496"/>
                      <a:gd name="connsiteX7" fmla="*/ 508248 w 1016496"/>
                      <a:gd name="connsiteY7" fmla="*/ 1016496 h 1016496"/>
                      <a:gd name="connsiteX8" fmla="*/ 0 w 1016496"/>
                      <a:gd name="connsiteY8" fmla="*/ 508248 h 1016496"/>
                      <a:gd name="connsiteX9" fmla="*/ 508248 w 1016496"/>
                      <a:gd name="connsiteY9" fmla="*/ 0 h 1016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16496" h="1016496">
                        <a:moveTo>
                          <a:pt x="648072" y="360040"/>
                        </a:moveTo>
                        <a:cubicBezTo>
                          <a:pt x="488996" y="360040"/>
                          <a:pt x="360040" y="488996"/>
                          <a:pt x="360040" y="648072"/>
                        </a:cubicBezTo>
                        <a:cubicBezTo>
                          <a:pt x="360040" y="807148"/>
                          <a:pt x="488996" y="936104"/>
                          <a:pt x="648072" y="936104"/>
                        </a:cubicBezTo>
                        <a:cubicBezTo>
                          <a:pt x="807148" y="936104"/>
                          <a:pt x="936104" y="807148"/>
                          <a:pt x="936104" y="648072"/>
                        </a:cubicBezTo>
                        <a:cubicBezTo>
                          <a:pt x="936104" y="488996"/>
                          <a:pt x="807148" y="360040"/>
                          <a:pt x="648072" y="360040"/>
                        </a:cubicBezTo>
                        <a:close/>
                        <a:moveTo>
                          <a:pt x="508248" y="0"/>
                        </a:moveTo>
                        <a:cubicBezTo>
                          <a:pt x="788946" y="0"/>
                          <a:pt x="1016496" y="227550"/>
                          <a:pt x="1016496" y="508248"/>
                        </a:cubicBezTo>
                        <a:cubicBezTo>
                          <a:pt x="1016496" y="788946"/>
                          <a:pt x="788946" y="1016496"/>
                          <a:pt x="508248" y="1016496"/>
                        </a:cubicBezTo>
                        <a:cubicBezTo>
                          <a:pt x="227550" y="1016496"/>
                          <a:pt x="0" y="788946"/>
                          <a:pt x="0" y="508248"/>
                        </a:cubicBezTo>
                        <a:cubicBezTo>
                          <a:pt x="0" y="227550"/>
                          <a:pt x="227550" y="0"/>
                          <a:pt x="50824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" name="Agrupar 58">
                <a:extLst>
                  <a:ext uri="{FF2B5EF4-FFF2-40B4-BE49-F238E27FC236}">
                    <a16:creationId xmlns:a16="http://schemas.microsoft.com/office/drawing/2014/main" id="{1B6E3B18-E0BB-DD43-8FB0-3981E5A05D7D}"/>
                  </a:ext>
                </a:extLst>
              </p:cNvPr>
              <p:cNvGrpSpPr/>
              <p:nvPr/>
            </p:nvGrpSpPr>
            <p:grpSpPr>
              <a:xfrm>
                <a:off x="4573518" y="2209001"/>
                <a:ext cx="2194996" cy="2241079"/>
                <a:chOff x="335360" y="2955246"/>
                <a:chExt cx="2194996" cy="2241079"/>
              </a:xfrm>
            </p:grpSpPr>
            <p:sp>
              <p:nvSpPr>
                <p:cNvPr id="60" name="Rounded Rectangle 17">
                  <a:extLst>
                    <a:ext uri="{FF2B5EF4-FFF2-40B4-BE49-F238E27FC236}">
                      <a16:creationId xmlns:a16="http://schemas.microsoft.com/office/drawing/2014/main" id="{020199ED-A9BF-AA44-99D0-00FBE1A80055}"/>
                    </a:ext>
                  </a:extLst>
                </p:cNvPr>
                <p:cNvSpPr/>
                <p:nvPr/>
              </p:nvSpPr>
              <p:spPr>
                <a:xfrm>
                  <a:off x="514132" y="4038548"/>
                  <a:ext cx="2016224" cy="1157777"/>
                </a:xfrm>
                <a:prstGeom prst="roundRect">
                  <a:avLst/>
                </a:prstGeom>
                <a:solidFill>
                  <a:srgbClr val="F185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err="1"/>
                    <a:t>Análises</a:t>
                  </a:r>
                  <a:r>
                    <a:rPr lang="en-US" sz="2400" dirty="0"/>
                    <a:t> </a:t>
                  </a:r>
                </a:p>
              </p:txBody>
            </p:sp>
            <p:grpSp>
              <p:nvGrpSpPr>
                <p:cNvPr id="61" name="Agrupar 60">
                  <a:extLst>
                    <a:ext uri="{FF2B5EF4-FFF2-40B4-BE49-F238E27FC236}">
                      <a16:creationId xmlns:a16="http://schemas.microsoft.com/office/drawing/2014/main" id="{8FD17FAE-11FF-5C4C-8C10-D72176D86E90}"/>
                    </a:ext>
                  </a:extLst>
                </p:cNvPr>
                <p:cNvGrpSpPr/>
                <p:nvPr/>
              </p:nvGrpSpPr>
              <p:grpSpPr>
                <a:xfrm>
                  <a:off x="335360" y="2955246"/>
                  <a:ext cx="1016496" cy="1016496"/>
                  <a:chOff x="919655" y="3963265"/>
                  <a:chExt cx="1016496" cy="1016496"/>
                </a:xfrm>
              </p:grpSpPr>
              <p:sp>
                <p:nvSpPr>
                  <p:cNvPr id="62" name="TextBox 12">
                    <a:extLst>
                      <a:ext uri="{FF2B5EF4-FFF2-40B4-BE49-F238E27FC236}">
                        <a16:creationId xmlns:a16="http://schemas.microsoft.com/office/drawing/2014/main" id="{3DE5F46E-BC66-F048-A219-16AFB79517B8}"/>
                      </a:ext>
                    </a:extLst>
                  </p:cNvPr>
                  <p:cNvSpPr txBox="1"/>
                  <p:nvPr/>
                </p:nvSpPr>
                <p:spPr>
                  <a:xfrm>
                    <a:off x="1440660" y="446732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433218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63" name="Freeform 285">
                    <a:extLst>
                      <a:ext uri="{FF2B5EF4-FFF2-40B4-BE49-F238E27FC236}">
                        <a16:creationId xmlns:a16="http://schemas.microsoft.com/office/drawing/2014/main" id="{E57BEA1A-88B8-2A44-8AD0-8DD4EC0291B7}"/>
                      </a:ext>
                    </a:extLst>
                  </p:cNvPr>
                  <p:cNvSpPr/>
                  <p:nvPr/>
                </p:nvSpPr>
                <p:spPr>
                  <a:xfrm>
                    <a:off x="919655" y="3963265"/>
                    <a:ext cx="1016496" cy="1016496"/>
                  </a:xfrm>
                  <a:custGeom>
                    <a:avLst/>
                    <a:gdLst>
                      <a:gd name="connsiteX0" fmla="*/ 648072 w 1016496"/>
                      <a:gd name="connsiteY0" fmla="*/ 360040 h 1016496"/>
                      <a:gd name="connsiteX1" fmla="*/ 360040 w 1016496"/>
                      <a:gd name="connsiteY1" fmla="*/ 648072 h 1016496"/>
                      <a:gd name="connsiteX2" fmla="*/ 648072 w 1016496"/>
                      <a:gd name="connsiteY2" fmla="*/ 936104 h 1016496"/>
                      <a:gd name="connsiteX3" fmla="*/ 936104 w 1016496"/>
                      <a:gd name="connsiteY3" fmla="*/ 648072 h 1016496"/>
                      <a:gd name="connsiteX4" fmla="*/ 648072 w 1016496"/>
                      <a:gd name="connsiteY4" fmla="*/ 360040 h 1016496"/>
                      <a:gd name="connsiteX5" fmla="*/ 508248 w 1016496"/>
                      <a:gd name="connsiteY5" fmla="*/ 0 h 1016496"/>
                      <a:gd name="connsiteX6" fmla="*/ 1016496 w 1016496"/>
                      <a:gd name="connsiteY6" fmla="*/ 508248 h 1016496"/>
                      <a:gd name="connsiteX7" fmla="*/ 508248 w 1016496"/>
                      <a:gd name="connsiteY7" fmla="*/ 1016496 h 1016496"/>
                      <a:gd name="connsiteX8" fmla="*/ 0 w 1016496"/>
                      <a:gd name="connsiteY8" fmla="*/ 508248 h 1016496"/>
                      <a:gd name="connsiteX9" fmla="*/ 508248 w 1016496"/>
                      <a:gd name="connsiteY9" fmla="*/ 0 h 1016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16496" h="1016496">
                        <a:moveTo>
                          <a:pt x="648072" y="360040"/>
                        </a:moveTo>
                        <a:cubicBezTo>
                          <a:pt x="488996" y="360040"/>
                          <a:pt x="360040" y="488996"/>
                          <a:pt x="360040" y="648072"/>
                        </a:cubicBezTo>
                        <a:cubicBezTo>
                          <a:pt x="360040" y="807148"/>
                          <a:pt x="488996" y="936104"/>
                          <a:pt x="648072" y="936104"/>
                        </a:cubicBezTo>
                        <a:cubicBezTo>
                          <a:pt x="807148" y="936104"/>
                          <a:pt x="936104" y="807148"/>
                          <a:pt x="936104" y="648072"/>
                        </a:cubicBezTo>
                        <a:cubicBezTo>
                          <a:pt x="936104" y="488996"/>
                          <a:pt x="807148" y="360040"/>
                          <a:pt x="648072" y="360040"/>
                        </a:cubicBezTo>
                        <a:close/>
                        <a:moveTo>
                          <a:pt x="508248" y="0"/>
                        </a:moveTo>
                        <a:cubicBezTo>
                          <a:pt x="788946" y="0"/>
                          <a:pt x="1016496" y="227550"/>
                          <a:pt x="1016496" y="508248"/>
                        </a:cubicBezTo>
                        <a:cubicBezTo>
                          <a:pt x="1016496" y="788946"/>
                          <a:pt x="788946" y="1016496"/>
                          <a:pt x="508248" y="1016496"/>
                        </a:cubicBezTo>
                        <a:cubicBezTo>
                          <a:pt x="227550" y="1016496"/>
                          <a:pt x="0" y="788946"/>
                          <a:pt x="0" y="508248"/>
                        </a:cubicBezTo>
                        <a:cubicBezTo>
                          <a:pt x="0" y="227550"/>
                          <a:pt x="227550" y="0"/>
                          <a:pt x="50824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4" name="Agrupar 63">
                <a:extLst>
                  <a:ext uri="{FF2B5EF4-FFF2-40B4-BE49-F238E27FC236}">
                    <a16:creationId xmlns:a16="http://schemas.microsoft.com/office/drawing/2014/main" id="{9246661D-64A5-0640-9364-3896A2F07DC7}"/>
                  </a:ext>
                </a:extLst>
              </p:cNvPr>
              <p:cNvGrpSpPr/>
              <p:nvPr/>
            </p:nvGrpSpPr>
            <p:grpSpPr>
              <a:xfrm>
                <a:off x="6831819" y="2226194"/>
                <a:ext cx="2541792" cy="2241079"/>
                <a:chOff x="335360" y="2955246"/>
                <a:chExt cx="2541792" cy="2241079"/>
              </a:xfrm>
            </p:grpSpPr>
            <p:sp>
              <p:nvSpPr>
                <p:cNvPr id="65" name="Rounded Rectangle 17">
                  <a:extLst>
                    <a:ext uri="{FF2B5EF4-FFF2-40B4-BE49-F238E27FC236}">
                      <a16:creationId xmlns:a16="http://schemas.microsoft.com/office/drawing/2014/main" id="{26126F5A-84ED-E045-A0B6-AE3B4B158E2B}"/>
                    </a:ext>
                  </a:extLst>
                </p:cNvPr>
                <p:cNvSpPr/>
                <p:nvPr/>
              </p:nvSpPr>
              <p:spPr>
                <a:xfrm>
                  <a:off x="514131" y="4038548"/>
                  <a:ext cx="2363021" cy="1157777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err="1"/>
                    <a:t>Recomendações</a:t>
                  </a:r>
                  <a:endParaRPr lang="en-US" sz="2400" dirty="0"/>
                </a:p>
              </p:txBody>
            </p:sp>
            <p:grpSp>
              <p:nvGrpSpPr>
                <p:cNvPr id="66" name="Agrupar 65">
                  <a:extLst>
                    <a:ext uri="{FF2B5EF4-FFF2-40B4-BE49-F238E27FC236}">
                      <a16:creationId xmlns:a16="http://schemas.microsoft.com/office/drawing/2014/main" id="{CE29AD31-1424-414D-9543-662800C7B815}"/>
                    </a:ext>
                  </a:extLst>
                </p:cNvPr>
                <p:cNvGrpSpPr/>
                <p:nvPr/>
              </p:nvGrpSpPr>
              <p:grpSpPr>
                <a:xfrm>
                  <a:off x="335360" y="2955246"/>
                  <a:ext cx="1016496" cy="1016496"/>
                  <a:chOff x="919655" y="3963265"/>
                  <a:chExt cx="1016496" cy="1016496"/>
                </a:xfrm>
              </p:grpSpPr>
              <p:sp>
                <p:nvSpPr>
                  <p:cNvPr id="67" name="TextBox 12">
                    <a:extLst>
                      <a:ext uri="{FF2B5EF4-FFF2-40B4-BE49-F238E27FC236}">
                        <a16:creationId xmlns:a16="http://schemas.microsoft.com/office/drawing/2014/main" id="{00611756-2868-CC4E-89E7-8E97A42D9B0F}"/>
                      </a:ext>
                    </a:extLst>
                  </p:cNvPr>
                  <p:cNvSpPr txBox="1"/>
                  <p:nvPr/>
                </p:nvSpPr>
                <p:spPr>
                  <a:xfrm>
                    <a:off x="1440660" y="446732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433218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68" name="Freeform 285">
                    <a:extLst>
                      <a:ext uri="{FF2B5EF4-FFF2-40B4-BE49-F238E27FC236}">
                        <a16:creationId xmlns:a16="http://schemas.microsoft.com/office/drawing/2014/main" id="{533377FE-4020-2D47-A45E-FF314C260F88}"/>
                      </a:ext>
                    </a:extLst>
                  </p:cNvPr>
                  <p:cNvSpPr/>
                  <p:nvPr/>
                </p:nvSpPr>
                <p:spPr>
                  <a:xfrm>
                    <a:off x="919655" y="3963265"/>
                    <a:ext cx="1016496" cy="1016496"/>
                  </a:xfrm>
                  <a:custGeom>
                    <a:avLst/>
                    <a:gdLst>
                      <a:gd name="connsiteX0" fmla="*/ 648072 w 1016496"/>
                      <a:gd name="connsiteY0" fmla="*/ 360040 h 1016496"/>
                      <a:gd name="connsiteX1" fmla="*/ 360040 w 1016496"/>
                      <a:gd name="connsiteY1" fmla="*/ 648072 h 1016496"/>
                      <a:gd name="connsiteX2" fmla="*/ 648072 w 1016496"/>
                      <a:gd name="connsiteY2" fmla="*/ 936104 h 1016496"/>
                      <a:gd name="connsiteX3" fmla="*/ 936104 w 1016496"/>
                      <a:gd name="connsiteY3" fmla="*/ 648072 h 1016496"/>
                      <a:gd name="connsiteX4" fmla="*/ 648072 w 1016496"/>
                      <a:gd name="connsiteY4" fmla="*/ 360040 h 1016496"/>
                      <a:gd name="connsiteX5" fmla="*/ 508248 w 1016496"/>
                      <a:gd name="connsiteY5" fmla="*/ 0 h 1016496"/>
                      <a:gd name="connsiteX6" fmla="*/ 1016496 w 1016496"/>
                      <a:gd name="connsiteY6" fmla="*/ 508248 h 1016496"/>
                      <a:gd name="connsiteX7" fmla="*/ 508248 w 1016496"/>
                      <a:gd name="connsiteY7" fmla="*/ 1016496 h 1016496"/>
                      <a:gd name="connsiteX8" fmla="*/ 0 w 1016496"/>
                      <a:gd name="connsiteY8" fmla="*/ 508248 h 1016496"/>
                      <a:gd name="connsiteX9" fmla="*/ 508248 w 1016496"/>
                      <a:gd name="connsiteY9" fmla="*/ 0 h 1016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16496" h="1016496">
                        <a:moveTo>
                          <a:pt x="648072" y="360040"/>
                        </a:moveTo>
                        <a:cubicBezTo>
                          <a:pt x="488996" y="360040"/>
                          <a:pt x="360040" y="488996"/>
                          <a:pt x="360040" y="648072"/>
                        </a:cubicBezTo>
                        <a:cubicBezTo>
                          <a:pt x="360040" y="807148"/>
                          <a:pt x="488996" y="936104"/>
                          <a:pt x="648072" y="936104"/>
                        </a:cubicBezTo>
                        <a:cubicBezTo>
                          <a:pt x="807148" y="936104"/>
                          <a:pt x="936104" y="807148"/>
                          <a:pt x="936104" y="648072"/>
                        </a:cubicBezTo>
                        <a:cubicBezTo>
                          <a:pt x="936104" y="488996"/>
                          <a:pt x="807148" y="360040"/>
                          <a:pt x="648072" y="360040"/>
                        </a:cubicBezTo>
                        <a:close/>
                        <a:moveTo>
                          <a:pt x="508248" y="0"/>
                        </a:moveTo>
                        <a:cubicBezTo>
                          <a:pt x="788946" y="0"/>
                          <a:pt x="1016496" y="227550"/>
                          <a:pt x="1016496" y="508248"/>
                        </a:cubicBezTo>
                        <a:cubicBezTo>
                          <a:pt x="1016496" y="788946"/>
                          <a:pt x="788946" y="1016496"/>
                          <a:pt x="508248" y="1016496"/>
                        </a:cubicBezTo>
                        <a:cubicBezTo>
                          <a:pt x="227550" y="1016496"/>
                          <a:pt x="0" y="788946"/>
                          <a:pt x="0" y="508248"/>
                        </a:cubicBezTo>
                        <a:cubicBezTo>
                          <a:pt x="0" y="227550"/>
                          <a:pt x="227550" y="0"/>
                          <a:pt x="50824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90DAD7A4-BD9E-E047-9200-3F7F03F9B9AB}"/>
                </a:ext>
              </a:extLst>
            </p:cNvPr>
            <p:cNvGrpSpPr/>
            <p:nvPr/>
          </p:nvGrpSpPr>
          <p:grpSpPr>
            <a:xfrm>
              <a:off x="9373612" y="2225122"/>
              <a:ext cx="2194996" cy="2241079"/>
              <a:chOff x="335360" y="2955246"/>
              <a:chExt cx="2194996" cy="2241079"/>
            </a:xfrm>
          </p:grpSpPr>
          <p:sp>
            <p:nvSpPr>
              <p:cNvPr id="70" name="Rounded Rectangle 17">
                <a:extLst>
                  <a:ext uri="{FF2B5EF4-FFF2-40B4-BE49-F238E27FC236}">
                    <a16:creationId xmlns:a16="http://schemas.microsoft.com/office/drawing/2014/main" id="{006E3EE3-7FB4-E241-8E49-CF8E6F262A6E}"/>
                  </a:ext>
                </a:extLst>
              </p:cNvPr>
              <p:cNvSpPr/>
              <p:nvPr/>
            </p:nvSpPr>
            <p:spPr>
              <a:xfrm>
                <a:off x="514132" y="4038548"/>
                <a:ext cx="2016224" cy="1157777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/>
                  <a:t>Referências</a:t>
                </a:r>
                <a:endParaRPr lang="en-US" sz="2400" dirty="0"/>
              </a:p>
            </p:txBody>
          </p:sp>
          <p:grpSp>
            <p:nvGrpSpPr>
              <p:cNvPr id="71" name="Agrupar 70">
                <a:extLst>
                  <a:ext uri="{FF2B5EF4-FFF2-40B4-BE49-F238E27FC236}">
                    <a16:creationId xmlns:a16="http://schemas.microsoft.com/office/drawing/2014/main" id="{34FAF253-5D2E-1843-9428-BF0A86DBDDDC}"/>
                  </a:ext>
                </a:extLst>
              </p:cNvPr>
              <p:cNvGrpSpPr/>
              <p:nvPr/>
            </p:nvGrpSpPr>
            <p:grpSpPr>
              <a:xfrm>
                <a:off x="335360" y="2955246"/>
                <a:ext cx="1016496" cy="1016496"/>
                <a:chOff x="919655" y="3963265"/>
                <a:chExt cx="1016496" cy="1016496"/>
              </a:xfrm>
            </p:grpSpPr>
            <p:sp>
              <p:nvSpPr>
                <p:cNvPr id="72" name="TextBox 12">
                  <a:extLst>
                    <a:ext uri="{FF2B5EF4-FFF2-40B4-BE49-F238E27FC236}">
                      <a16:creationId xmlns:a16="http://schemas.microsoft.com/office/drawing/2014/main" id="{CA742668-CB6A-6D40-8226-7CBC52CDEFCC}"/>
                    </a:ext>
                  </a:extLst>
                </p:cNvPr>
                <p:cNvSpPr txBox="1"/>
                <p:nvPr/>
              </p:nvSpPr>
              <p:spPr>
                <a:xfrm>
                  <a:off x="1440660" y="446732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433218"/>
                      </a:solidFill>
                    </a:rPr>
                    <a:t>5</a:t>
                  </a:r>
                </a:p>
              </p:txBody>
            </p:sp>
            <p:sp>
              <p:nvSpPr>
                <p:cNvPr id="73" name="Freeform 285">
                  <a:extLst>
                    <a:ext uri="{FF2B5EF4-FFF2-40B4-BE49-F238E27FC236}">
                      <a16:creationId xmlns:a16="http://schemas.microsoft.com/office/drawing/2014/main" id="{14EF9E01-2D9A-0A49-BAF5-B80204757520}"/>
                    </a:ext>
                  </a:extLst>
                </p:cNvPr>
                <p:cNvSpPr/>
                <p:nvPr/>
              </p:nvSpPr>
              <p:spPr>
                <a:xfrm>
                  <a:off x="919655" y="3963265"/>
                  <a:ext cx="1016496" cy="1016496"/>
                </a:xfrm>
                <a:custGeom>
                  <a:avLst/>
                  <a:gdLst>
                    <a:gd name="connsiteX0" fmla="*/ 648072 w 1016496"/>
                    <a:gd name="connsiteY0" fmla="*/ 360040 h 1016496"/>
                    <a:gd name="connsiteX1" fmla="*/ 360040 w 1016496"/>
                    <a:gd name="connsiteY1" fmla="*/ 648072 h 1016496"/>
                    <a:gd name="connsiteX2" fmla="*/ 648072 w 1016496"/>
                    <a:gd name="connsiteY2" fmla="*/ 936104 h 1016496"/>
                    <a:gd name="connsiteX3" fmla="*/ 936104 w 1016496"/>
                    <a:gd name="connsiteY3" fmla="*/ 648072 h 1016496"/>
                    <a:gd name="connsiteX4" fmla="*/ 648072 w 1016496"/>
                    <a:gd name="connsiteY4" fmla="*/ 360040 h 1016496"/>
                    <a:gd name="connsiteX5" fmla="*/ 508248 w 1016496"/>
                    <a:gd name="connsiteY5" fmla="*/ 0 h 1016496"/>
                    <a:gd name="connsiteX6" fmla="*/ 1016496 w 1016496"/>
                    <a:gd name="connsiteY6" fmla="*/ 508248 h 1016496"/>
                    <a:gd name="connsiteX7" fmla="*/ 508248 w 1016496"/>
                    <a:gd name="connsiteY7" fmla="*/ 1016496 h 1016496"/>
                    <a:gd name="connsiteX8" fmla="*/ 0 w 1016496"/>
                    <a:gd name="connsiteY8" fmla="*/ 508248 h 1016496"/>
                    <a:gd name="connsiteX9" fmla="*/ 508248 w 1016496"/>
                    <a:gd name="connsiteY9" fmla="*/ 0 h 1016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6496" h="1016496">
                      <a:moveTo>
                        <a:pt x="648072" y="360040"/>
                      </a:moveTo>
                      <a:cubicBezTo>
                        <a:pt x="488996" y="360040"/>
                        <a:pt x="360040" y="488996"/>
                        <a:pt x="360040" y="648072"/>
                      </a:cubicBezTo>
                      <a:cubicBezTo>
                        <a:pt x="360040" y="807148"/>
                        <a:pt x="488996" y="936104"/>
                        <a:pt x="648072" y="936104"/>
                      </a:cubicBezTo>
                      <a:cubicBezTo>
                        <a:pt x="807148" y="936104"/>
                        <a:pt x="936104" y="807148"/>
                        <a:pt x="936104" y="648072"/>
                      </a:cubicBezTo>
                      <a:cubicBezTo>
                        <a:pt x="936104" y="488996"/>
                        <a:pt x="807148" y="360040"/>
                        <a:pt x="648072" y="360040"/>
                      </a:cubicBezTo>
                      <a:close/>
                      <a:moveTo>
                        <a:pt x="508248" y="0"/>
                      </a:moveTo>
                      <a:cubicBezTo>
                        <a:pt x="788946" y="0"/>
                        <a:pt x="1016496" y="227550"/>
                        <a:pt x="1016496" y="508248"/>
                      </a:cubicBezTo>
                      <a:cubicBezTo>
                        <a:pt x="1016496" y="788946"/>
                        <a:pt x="788946" y="1016496"/>
                        <a:pt x="508248" y="1016496"/>
                      </a:cubicBezTo>
                      <a:cubicBezTo>
                        <a:pt x="227550" y="1016496"/>
                        <a:pt x="0" y="788946"/>
                        <a:pt x="0" y="508248"/>
                      </a:cubicBezTo>
                      <a:cubicBezTo>
                        <a:pt x="0" y="227550"/>
                        <a:pt x="227550" y="0"/>
                        <a:pt x="5082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00169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76E1A9E0-FC75-5948-89D3-3E6E99287138}"/>
              </a:ext>
            </a:extLst>
          </p:cNvPr>
          <p:cNvSpPr/>
          <p:nvPr/>
        </p:nvSpPr>
        <p:spPr>
          <a:xfrm rot="10800000">
            <a:off x="0" y="4412308"/>
            <a:ext cx="12192000" cy="2445692"/>
          </a:xfrm>
          <a:prstGeom prst="rect">
            <a:avLst/>
          </a:prstGeom>
          <a:solidFill>
            <a:srgbClr val="044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3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52">
            <a:extLst>
              <a:ext uri="{FF2B5EF4-FFF2-40B4-BE49-F238E27FC236}">
                <a16:creationId xmlns:a16="http://schemas.microsoft.com/office/drawing/2014/main" id="{D1A8AB89-66E0-AF4D-8EF9-5ECE14394170}"/>
              </a:ext>
            </a:extLst>
          </p:cNvPr>
          <p:cNvCxnSpPr/>
          <p:nvPr/>
        </p:nvCxnSpPr>
        <p:spPr>
          <a:xfrm>
            <a:off x="4976266" y="764704"/>
            <a:ext cx="25386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6">
            <a:extLst>
              <a:ext uri="{FF2B5EF4-FFF2-40B4-BE49-F238E27FC236}">
                <a16:creationId xmlns:a16="http://schemas.microsoft.com/office/drawing/2014/main" id="{A1E124A3-0463-4D43-9D6D-80ACB5F606E6}"/>
              </a:ext>
            </a:extLst>
          </p:cNvPr>
          <p:cNvSpPr txBox="1"/>
          <p:nvPr/>
        </p:nvSpPr>
        <p:spPr>
          <a:xfrm>
            <a:off x="4838746" y="90957"/>
            <a:ext cx="3090571" cy="429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EEF4FA-2402-DB45-AA59-38D1E6DE6042}"/>
              </a:ext>
            </a:extLst>
          </p:cNvPr>
          <p:cNvSpPr txBox="1"/>
          <p:nvPr/>
        </p:nvSpPr>
        <p:spPr>
          <a:xfrm>
            <a:off x="458681" y="4613232"/>
            <a:ext cx="9289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Brasil, mais da metade dos pacientes com câncer recebem o diagnóstico quando a doença já está em estágio avançado.  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F16ABB3-0583-5644-88EC-BFDBA480C582}"/>
              </a:ext>
            </a:extLst>
          </p:cNvPr>
          <p:cNvGrpSpPr/>
          <p:nvPr/>
        </p:nvGrpSpPr>
        <p:grpSpPr>
          <a:xfrm>
            <a:off x="205780" y="1418335"/>
            <a:ext cx="6225261" cy="2434628"/>
            <a:chOff x="230779" y="987604"/>
            <a:chExt cx="6225261" cy="2434628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56D8491-797B-3F4B-B473-FBE1A71FB179}"/>
                </a:ext>
              </a:extLst>
            </p:cNvPr>
            <p:cNvGrpSpPr/>
            <p:nvPr/>
          </p:nvGrpSpPr>
          <p:grpSpPr>
            <a:xfrm>
              <a:off x="230779" y="1241477"/>
              <a:ext cx="1879922" cy="1828076"/>
              <a:chOff x="3503712" y="1340768"/>
              <a:chExt cx="1472554" cy="144016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06162EB-7200-404C-AD73-C088761958EE}"/>
                  </a:ext>
                </a:extLst>
              </p:cNvPr>
              <p:cNvSpPr/>
              <p:nvPr/>
            </p:nvSpPr>
            <p:spPr>
              <a:xfrm>
                <a:off x="3503712" y="1340768"/>
                <a:ext cx="1472554" cy="144016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Pizza 9">
                <a:extLst>
                  <a:ext uri="{FF2B5EF4-FFF2-40B4-BE49-F238E27FC236}">
                    <a16:creationId xmlns:a16="http://schemas.microsoft.com/office/drawing/2014/main" id="{FFB9DD3F-1406-6847-B9DE-74412322630D}"/>
                  </a:ext>
                </a:extLst>
              </p:cNvPr>
              <p:cNvSpPr/>
              <p:nvPr/>
            </p:nvSpPr>
            <p:spPr>
              <a:xfrm>
                <a:off x="3503712" y="1340768"/>
                <a:ext cx="1472554" cy="1440160"/>
              </a:xfrm>
              <a:prstGeom prst="pi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31A9D4D-7ABD-F741-8128-7906290D455D}"/>
                </a:ext>
              </a:extLst>
            </p:cNvPr>
            <p:cNvSpPr txBox="1"/>
            <p:nvPr/>
          </p:nvSpPr>
          <p:spPr>
            <a:xfrm>
              <a:off x="2216774" y="1975682"/>
              <a:ext cx="423926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dos pacientes com </a:t>
              </a:r>
              <a:r>
                <a:rPr lang="pt-B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câncer</a:t>
              </a:r>
              <a:r>
                <a: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recebem </a:t>
              </a:r>
            </a:p>
            <a:p>
              <a:r>
                <a:rPr lang="pt-B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confirmação</a:t>
              </a:r>
              <a:r>
                <a: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 </a:t>
              </a:r>
              <a:r>
                <a:rPr lang="pt-B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doença</a:t>
              </a:r>
              <a:r>
                <a: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 forma tardia </a:t>
              </a:r>
            </a:p>
            <a:p>
              <a:endParaRPr lang="pt-BR" sz="2800" dirty="0">
                <a:solidFill>
                  <a:srgbClr val="F1859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E465417-EF67-6A44-BABC-B527F27F8139}"/>
                </a:ext>
              </a:extLst>
            </p:cNvPr>
            <p:cNvSpPr txBox="1"/>
            <p:nvPr/>
          </p:nvSpPr>
          <p:spPr>
            <a:xfrm>
              <a:off x="2222877" y="987604"/>
              <a:ext cx="214493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56%</a:t>
              </a:r>
              <a:endParaRPr lang="pt-BR" sz="8000" dirty="0">
                <a:solidFill>
                  <a:srgbClr val="5560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" name="Imagem 19">
            <a:extLst>
              <a:ext uri="{FF2B5EF4-FFF2-40B4-BE49-F238E27FC236}">
                <a16:creationId xmlns:a16="http://schemas.microsoft.com/office/drawing/2014/main" id="{4BA91AB5-C393-E643-A597-D1FDA5ECC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22361" y="2095390"/>
            <a:ext cx="1590588" cy="121920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E26E6C29-D083-FC43-9BD7-92C2FB8548D1}"/>
              </a:ext>
            </a:extLst>
          </p:cNvPr>
          <p:cNvSpPr txBox="1"/>
          <p:nvPr/>
        </p:nvSpPr>
        <p:spPr>
          <a:xfrm>
            <a:off x="8553502" y="1909696"/>
            <a:ext cx="3370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 de sobrevivência</a:t>
            </a:r>
          </a:p>
          <a:p>
            <a:endParaRPr lang="pt-BR" sz="2800" dirty="0">
              <a:solidFill>
                <a:srgbClr val="556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85797E6-98E9-B94D-86D5-D96DD26D6E20}"/>
              </a:ext>
            </a:extLst>
          </p:cNvPr>
          <p:cNvSpPr txBox="1"/>
          <p:nvPr/>
        </p:nvSpPr>
        <p:spPr>
          <a:xfrm>
            <a:off x="3928015" y="1373765"/>
            <a:ext cx="26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78E6D7B-11D7-F749-B5CF-1A8789A30982}"/>
              </a:ext>
            </a:extLst>
          </p:cNvPr>
          <p:cNvSpPr txBox="1"/>
          <p:nvPr/>
        </p:nvSpPr>
        <p:spPr>
          <a:xfrm>
            <a:off x="501526" y="644023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: Relatório do TCU</a:t>
            </a:r>
          </a:p>
        </p:txBody>
      </p:sp>
    </p:spTree>
    <p:extLst>
      <p:ext uri="{BB962C8B-B14F-4D97-AF65-F5344CB8AC3E}">
        <p14:creationId xmlns:p14="http://schemas.microsoft.com/office/powerpoint/2010/main" val="22119834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E51C3F5-694B-D344-9965-A4163E5044BE}"/>
              </a:ext>
            </a:extLst>
          </p:cNvPr>
          <p:cNvSpPr/>
          <p:nvPr/>
        </p:nvSpPr>
        <p:spPr>
          <a:xfrm>
            <a:off x="0" y="26238"/>
            <a:ext cx="12192000" cy="6836478"/>
          </a:xfrm>
          <a:prstGeom prst="rect">
            <a:avLst/>
          </a:prstGeom>
          <a:solidFill>
            <a:srgbClr val="044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4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C41D0CB-2E32-A14D-A5BF-E8DA437822E4}"/>
              </a:ext>
            </a:extLst>
          </p:cNvPr>
          <p:cNvGrpSpPr/>
          <p:nvPr/>
        </p:nvGrpSpPr>
        <p:grpSpPr>
          <a:xfrm>
            <a:off x="1418803" y="382983"/>
            <a:ext cx="9279285" cy="1872208"/>
            <a:chOff x="834925" y="3061279"/>
            <a:chExt cx="10297144" cy="2302052"/>
          </a:xfrm>
        </p:grpSpPr>
        <p:sp>
          <p:nvSpPr>
            <p:cNvPr id="8" name="Retângulo Arredondado 7">
              <a:extLst>
                <a:ext uri="{FF2B5EF4-FFF2-40B4-BE49-F238E27FC236}">
                  <a16:creationId xmlns:a16="http://schemas.microsoft.com/office/drawing/2014/main" id="{9B2EA47E-CB52-0441-B7A2-EDCBD8C6D95D}"/>
                </a:ext>
              </a:extLst>
            </p:cNvPr>
            <p:cNvSpPr/>
            <p:nvPr/>
          </p:nvSpPr>
          <p:spPr>
            <a:xfrm>
              <a:off x="834925" y="3061279"/>
              <a:ext cx="10297144" cy="2302052"/>
            </a:xfrm>
            <a:prstGeom prst="roundRect">
              <a:avLst/>
            </a:prstGeom>
            <a:noFill/>
            <a:ln w="47625">
              <a:solidFill>
                <a:srgbClr val="F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B3DD56FA-B4DC-FF4C-B8BE-D280E2E29874}"/>
                </a:ext>
              </a:extLst>
            </p:cNvPr>
            <p:cNvSpPr txBox="1"/>
            <p:nvPr/>
          </p:nvSpPr>
          <p:spPr>
            <a:xfrm>
              <a:off x="1696076" y="3442831"/>
              <a:ext cx="9073008" cy="1682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 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melhorar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situação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pessoas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que 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têm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terão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câncer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 </a:t>
              </a:r>
              <a:r>
                <a:rPr lang="en-US" sz="3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Brasil</a:t>
              </a:r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 </a:t>
              </a:r>
              <a:endPara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C8686F7F-DDA2-0B40-84BE-0C23209007DF}"/>
              </a:ext>
            </a:extLst>
          </p:cNvPr>
          <p:cNvSpPr txBox="1"/>
          <p:nvPr/>
        </p:nvSpPr>
        <p:spPr>
          <a:xfrm>
            <a:off x="1271464" y="2781959"/>
            <a:ext cx="540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000"/>
              </a:spcBef>
              <a:buSzPts val="2000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 e as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tão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complexas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trazer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insights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claros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 SUS?</a:t>
            </a:r>
          </a:p>
          <a:p>
            <a:endParaRPr lang="en-IN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90787EB0-40AA-B44D-AB0E-A4875EE27C59}"/>
              </a:ext>
            </a:extLst>
          </p:cNvPr>
          <p:cNvSpPr txBox="1"/>
          <p:nvPr/>
        </p:nvSpPr>
        <p:spPr>
          <a:xfrm>
            <a:off x="6200684" y="4355803"/>
            <a:ext cx="48819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000"/>
              </a:spcBef>
              <a:buSzPts val="2000"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essencial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Abrale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que se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influenciar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ainda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SUS?</a:t>
            </a:r>
          </a:p>
          <a:p>
            <a:endParaRPr lang="en-IN" sz="2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25DBD7B-D1C5-644E-B848-6210D079D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5" y="2924944"/>
            <a:ext cx="974233" cy="97423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BFA0155-D624-3D42-9FEA-A29CFEF87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474" y="2774706"/>
            <a:ext cx="1108126" cy="110812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97539EE-965E-D94B-9B10-64FD2D783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28" y="4581128"/>
            <a:ext cx="1243856" cy="12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62385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A18947A-3D8D-8F4C-A7CE-B9F2D530E69A}"/>
              </a:ext>
            </a:extLst>
          </p:cNvPr>
          <p:cNvGrpSpPr/>
          <p:nvPr/>
        </p:nvGrpSpPr>
        <p:grpSpPr>
          <a:xfrm>
            <a:off x="7929316" y="0"/>
            <a:ext cx="4262683" cy="6858000"/>
            <a:chOff x="0" y="4941168"/>
            <a:chExt cx="12192000" cy="191683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6E1A9E0-FC75-5948-89D3-3E6E99287138}"/>
                </a:ext>
              </a:extLst>
            </p:cNvPr>
            <p:cNvSpPr/>
            <p:nvPr/>
          </p:nvSpPr>
          <p:spPr>
            <a:xfrm rot="10800000">
              <a:off x="0" y="4941168"/>
              <a:ext cx="12192000" cy="1916832"/>
            </a:xfrm>
            <a:prstGeom prst="rect">
              <a:avLst/>
            </a:prstGeom>
            <a:solidFill>
              <a:srgbClr val="044E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BEEF4FA-2402-DB45-AA59-38D1E6DE6042}"/>
                </a:ext>
              </a:extLst>
            </p:cNvPr>
            <p:cNvSpPr txBox="1"/>
            <p:nvPr/>
          </p:nvSpPr>
          <p:spPr>
            <a:xfrm>
              <a:off x="839416" y="5360975"/>
              <a:ext cx="97210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 que faz os pacientes chegarem ao diagnóstico num estágio avançado?</a:t>
              </a:r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5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52">
            <a:extLst>
              <a:ext uri="{FF2B5EF4-FFF2-40B4-BE49-F238E27FC236}">
                <a16:creationId xmlns:a16="http://schemas.microsoft.com/office/drawing/2014/main" id="{D1A8AB89-66E0-AF4D-8EF9-5ECE14394170}"/>
              </a:ext>
            </a:extLst>
          </p:cNvPr>
          <p:cNvCxnSpPr/>
          <p:nvPr/>
        </p:nvCxnSpPr>
        <p:spPr>
          <a:xfrm>
            <a:off x="4976266" y="764704"/>
            <a:ext cx="25386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6">
            <a:extLst>
              <a:ext uri="{FF2B5EF4-FFF2-40B4-BE49-F238E27FC236}">
                <a16:creationId xmlns:a16="http://schemas.microsoft.com/office/drawing/2014/main" id="{A1E124A3-0463-4D43-9D6D-80ACB5F606E6}"/>
              </a:ext>
            </a:extLst>
          </p:cNvPr>
          <p:cNvSpPr txBox="1"/>
          <p:nvPr/>
        </p:nvSpPr>
        <p:spPr>
          <a:xfrm>
            <a:off x="4838746" y="90957"/>
            <a:ext cx="3090571" cy="429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Abordagem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8F2FC03-9B5C-094F-845D-26E8C7FCC1B2}"/>
              </a:ext>
            </a:extLst>
          </p:cNvPr>
          <p:cNvGrpSpPr/>
          <p:nvPr/>
        </p:nvGrpSpPr>
        <p:grpSpPr>
          <a:xfrm>
            <a:off x="851577" y="1166570"/>
            <a:ext cx="5728145" cy="5197749"/>
            <a:chOff x="200918" y="1158602"/>
            <a:chExt cx="5728145" cy="5197749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E287484A-308F-614B-A463-E0092D0B7606}"/>
                </a:ext>
              </a:extLst>
            </p:cNvPr>
            <p:cNvGrpSpPr/>
            <p:nvPr/>
          </p:nvGrpSpPr>
          <p:grpSpPr>
            <a:xfrm>
              <a:off x="200918" y="1158602"/>
              <a:ext cx="5728145" cy="1669156"/>
              <a:chOff x="295846" y="1412776"/>
              <a:chExt cx="5728145" cy="1669156"/>
            </a:xfrm>
          </p:grpSpPr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072C02BE-677D-E44A-8E77-991D4764C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846" y="1412776"/>
                <a:ext cx="537592" cy="537592"/>
              </a:xfrm>
              <a:prstGeom prst="rect">
                <a:avLst/>
              </a:prstGeom>
            </p:spPr>
          </p:pic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833CE0D-B647-2C4D-AD49-A706CDCEEA88}"/>
                  </a:ext>
                </a:extLst>
              </p:cNvPr>
              <p:cNvSpPr txBox="1"/>
              <p:nvPr/>
            </p:nvSpPr>
            <p:spPr>
              <a:xfrm>
                <a:off x="1022326" y="1412776"/>
                <a:ext cx="50016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Avaliação Preliminar dos Dados</a:t>
                </a:r>
              </a:p>
              <a:p>
                <a:endParaRPr lang="pt-BR" sz="2800" dirty="0">
                  <a:solidFill>
                    <a:srgbClr val="5560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2C58B4F-8C25-F243-80D8-84B7A8B3F2DE}"/>
                  </a:ext>
                </a:extLst>
              </p:cNvPr>
              <p:cNvSpPr txBox="1"/>
              <p:nvPr/>
            </p:nvSpPr>
            <p:spPr>
              <a:xfrm>
                <a:off x="1415481" y="1881603"/>
                <a:ext cx="34232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Verificação dos dados fornecidos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Abertura de Dados</a:t>
                </a:r>
              </a:p>
              <a:p>
                <a:endParaRPr lang="pt-BR" dirty="0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A7E2F21-1842-5341-A8D4-D144346AE4F8}"/>
                </a:ext>
              </a:extLst>
            </p:cNvPr>
            <p:cNvGrpSpPr/>
            <p:nvPr/>
          </p:nvGrpSpPr>
          <p:grpSpPr>
            <a:xfrm>
              <a:off x="200918" y="2907510"/>
              <a:ext cx="5728145" cy="1946155"/>
              <a:chOff x="295846" y="1412776"/>
              <a:chExt cx="5728145" cy="1946155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858D7DAB-DF5E-EC4E-97E2-A9AD54E68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846" y="1412776"/>
                <a:ext cx="537592" cy="537592"/>
              </a:xfrm>
              <a:prstGeom prst="rect">
                <a:avLst/>
              </a:prstGeom>
            </p:spPr>
          </p:pic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2E86E5C-BD44-5C4D-9F5F-5BDA7759AC98}"/>
                  </a:ext>
                </a:extLst>
              </p:cNvPr>
              <p:cNvSpPr txBox="1"/>
              <p:nvPr/>
            </p:nvSpPr>
            <p:spPr>
              <a:xfrm>
                <a:off x="1022326" y="1412776"/>
                <a:ext cx="50016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Definição do Escopo do Problema</a:t>
                </a:r>
              </a:p>
              <a:p>
                <a:endParaRPr lang="pt-BR" sz="2800" dirty="0">
                  <a:solidFill>
                    <a:srgbClr val="5560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627B42A-8410-454D-89FB-ED74F1102B0C}"/>
                  </a:ext>
                </a:extLst>
              </p:cNvPr>
              <p:cNvSpPr txBox="1"/>
              <p:nvPr/>
            </p:nvSpPr>
            <p:spPr>
              <a:xfrm>
                <a:off x="1415481" y="1881603"/>
                <a:ext cx="34232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Dificuldades que afetam o Brasil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Possíveis novas atuações da </a:t>
                </a:r>
                <a:r>
                  <a:rPr lang="pt-BR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Abrale</a:t>
                </a:r>
                <a:endParaRPr lang="pt-B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4C91B656-585F-0F4E-8A89-C836D5D11659}"/>
                </a:ext>
              </a:extLst>
            </p:cNvPr>
            <p:cNvGrpSpPr/>
            <p:nvPr/>
          </p:nvGrpSpPr>
          <p:grpSpPr>
            <a:xfrm>
              <a:off x="200918" y="4933417"/>
              <a:ext cx="5728145" cy="1422934"/>
              <a:chOff x="295846" y="1412776"/>
              <a:chExt cx="5728145" cy="1422934"/>
            </a:xfrm>
          </p:grpSpPr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94BB59E7-B21C-EA44-9874-0FCCDA21E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846" y="1412776"/>
                <a:ext cx="537592" cy="537592"/>
              </a:xfrm>
              <a:prstGeom prst="rect">
                <a:avLst/>
              </a:prstGeom>
            </p:spPr>
          </p:pic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D0CF3EE-3C85-424F-A2D9-18CA383AE53E}"/>
                  </a:ext>
                </a:extLst>
              </p:cNvPr>
              <p:cNvSpPr txBox="1"/>
              <p:nvPr/>
            </p:nvSpPr>
            <p:spPr>
              <a:xfrm>
                <a:off x="1022326" y="1412776"/>
                <a:ext cx="50016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Restrições na Abordagem</a:t>
                </a:r>
              </a:p>
              <a:p>
                <a:endParaRPr lang="pt-BR" sz="2800" dirty="0">
                  <a:solidFill>
                    <a:srgbClr val="5560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204AD96D-EE17-A240-92B8-88BBAFEA9673}"/>
                  </a:ext>
                </a:extLst>
              </p:cNvPr>
              <p:cNvSpPr txBox="1"/>
              <p:nvPr/>
            </p:nvSpPr>
            <p:spPr>
              <a:xfrm>
                <a:off x="1415481" y="1881603"/>
                <a:ext cx="342326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Gerais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Específicas</a:t>
                </a:r>
              </a:p>
              <a:p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183961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3F1223FF-9111-0745-B65C-3AC4FFAB38D2}"/>
              </a:ext>
            </a:extLst>
          </p:cNvPr>
          <p:cNvGrpSpPr/>
          <p:nvPr/>
        </p:nvGrpSpPr>
        <p:grpSpPr>
          <a:xfrm>
            <a:off x="7032104" y="15506"/>
            <a:ext cx="5159896" cy="6858000"/>
            <a:chOff x="7032104" y="15506"/>
            <a:chExt cx="5159896" cy="6858000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4B5C36C-0504-854D-A592-D40D864DD8E8}"/>
                </a:ext>
              </a:extLst>
            </p:cNvPr>
            <p:cNvGrpSpPr/>
            <p:nvPr/>
          </p:nvGrpSpPr>
          <p:grpSpPr>
            <a:xfrm>
              <a:off x="7032104" y="15506"/>
              <a:ext cx="5159896" cy="6858000"/>
              <a:chOff x="0" y="4810263"/>
              <a:chExt cx="12192000" cy="2047737"/>
            </a:xfrm>
          </p:grpSpPr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76E1A9E0-FC75-5948-89D3-3E6E99287138}"/>
                  </a:ext>
                </a:extLst>
              </p:cNvPr>
              <p:cNvSpPr/>
              <p:nvPr/>
            </p:nvSpPr>
            <p:spPr>
              <a:xfrm rot="10800000">
                <a:off x="0" y="4810263"/>
                <a:ext cx="12192000" cy="2047737"/>
              </a:xfrm>
              <a:prstGeom prst="rect">
                <a:avLst/>
              </a:prstGeom>
              <a:solidFill>
                <a:srgbClr val="044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BEEF4FA-2402-DB45-AA59-38D1E6DE6042}"/>
                  </a:ext>
                </a:extLst>
              </p:cNvPr>
              <p:cNvSpPr txBox="1"/>
              <p:nvPr/>
            </p:nvSpPr>
            <p:spPr>
              <a:xfrm>
                <a:off x="2119969" y="5094125"/>
                <a:ext cx="9721081" cy="46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Fornecer um produto que a </a:t>
                </a:r>
                <a:r>
                  <a:rPr lang="pt-BR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Abrale</a:t>
                </a:r>
                <a:r>
                  <a:rPr lang="pt-BR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possa reutilizar com novos dados, fornecendo novos insights.</a:t>
                </a:r>
              </a:p>
            </p:txBody>
          </p:sp>
        </p:grp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AB3A499-3AE8-F941-982A-E140145BCDFA}"/>
                </a:ext>
              </a:extLst>
            </p:cNvPr>
            <p:cNvSpPr/>
            <p:nvPr/>
          </p:nvSpPr>
          <p:spPr>
            <a:xfrm>
              <a:off x="8007560" y="3352195"/>
              <a:ext cx="409814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Construímos e treinamos um modelo que identifica os atributos principais para o paciente chegar em estágio avançado (3 ou 4), ou em estágio inicial (0, 1 ou 2). </a:t>
              </a:r>
            </a:p>
          </p:txBody>
        </p:sp>
        <p:pic>
          <p:nvPicPr>
            <p:cNvPr id="64" name="Gráfico 63">
              <a:extLst>
                <a:ext uri="{FF2B5EF4-FFF2-40B4-BE49-F238E27FC236}">
                  <a16:creationId xmlns:a16="http://schemas.microsoft.com/office/drawing/2014/main" id="{5815CC44-4CB8-CF4D-8360-82B07446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4739" y="1126582"/>
              <a:ext cx="509818" cy="509818"/>
            </a:xfrm>
            <a:prstGeom prst="rect">
              <a:avLst/>
            </a:prstGeom>
          </p:spPr>
        </p:pic>
        <p:pic>
          <p:nvPicPr>
            <p:cNvPr id="65" name="Gráfico 64">
              <a:extLst>
                <a:ext uri="{FF2B5EF4-FFF2-40B4-BE49-F238E27FC236}">
                  <a16:creationId xmlns:a16="http://schemas.microsoft.com/office/drawing/2014/main" id="{F533BFB0-49C8-EC4C-8DF2-CB2BE8704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644" y="3476578"/>
              <a:ext cx="509818" cy="509818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6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52">
            <a:extLst>
              <a:ext uri="{FF2B5EF4-FFF2-40B4-BE49-F238E27FC236}">
                <a16:creationId xmlns:a16="http://schemas.microsoft.com/office/drawing/2014/main" id="{D1A8AB89-66E0-AF4D-8EF9-5ECE14394170}"/>
              </a:ext>
            </a:extLst>
          </p:cNvPr>
          <p:cNvCxnSpPr/>
          <p:nvPr/>
        </p:nvCxnSpPr>
        <p:spPr>
          <a:xfrm>
            <a:off x="4976266" y="764704"/>
            <a:ext cx="25386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6">
            <a:extLst>
              <a:ext uri="{FF2B5EF4-FFF2-40B4-BE49-F238E27FC236}">
                <a16:creationId xmlns:a16="http://schemas.microsoft.com/office/drawing/2014/main" id="{A1E124A3-0463-4D43-9D6D-80ACB5F606E6}"/>
              </a:ext>
            </a:extLst>
          </p:cNvPr>
          <p:cNvSpPr txBox="1"/>
          <p:nvPr/>
        </p:nvSpPr>
        <p:spPr>
          <a:xfrm>
            <a:off x="4838746" y="90957"/>
            <a:ext cx="3090571" cy="429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7D89697-B169-9744-90FA-7E7085E9D63F}"/>
              </a:ext>
            </a:extLst>
          </p:cNvPr>
          <p:cNvGrpSpPr/>
          <p:nvPr/>
        </p:nvGrpSpPr>
        <p:grpSpPr>
          <a:xfrm>
            <a:off x="358399" y="2170196"/>
            <a:ext cx="6052034" cy="2521321"/>
            <a:chOff x="1559496" y="1210242"/>
            <a:chExt cx="6052034" cy="252132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084515C2-4B1B-2344-AF8A-C68753175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920" y="1815225"/>
              <a:ext cx="1812987" cy="1812987"/>
            </a:xfrm>
            <a:prstGeom prst="rect">
              <a:avLst/>
            </a:prstGeom>
          </p:spPr>
        </p:pic>
        <p:sp>
          <p:nvSpPr>
            <p:cNvPr id="7" name="Cilindro 6">
              <a:extLst>
                <a:ext uri="{FF2B5EF4-FFF2-40B4-BE49-F238E27FC236}">
                  <a16:creationId xmlns:a16="http://schemas.microsoft.com/office/drawing/2014/main" id="{0F421398-0669-0B40-9275-24603EF1F0C1}"/>
                </a:ext>
              </a:extLst>
            </p:cNvPr>
            <p:cNvSpPr/>
            <p:nvPr/>
          </p:nvSpPr>
          <p:spPr>
            <a:xfrm>
              <a:off x="1559496" y="1700808"/>
              <a:ext cx="529582" cy="504056"/>
            </a:xfrm>
            <a:prstGeom prst="can">
              <a:avLst/>
            </a:prstGeom>
            <a:solidFill>
              <a:srgbClr val="88C057"/>
            </a:solidFill>
            <a:ln>
              <a:solidFill>
                <a:srgbClr val="88C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ilindro 25">
              <a:extLst>
                <a:ext uri="{FF2B5EF4-FFF2-40B4-BE49-F238E27FC236}">
                  <a16:creationId xmlns:a16="http://schemas.microsoft.com/office/drawing/2014/main" id="{87E2F5F7-6E8E-ED4F-9235-6114CD27BDDC}"/>
                </a:ext>
              </a:extLst>
            </p:cNvPr>
            <p:cNvSpPr/>
            <p:nvPr/>
          </p:nvSpPr>
          <p:spPr>
            <a:xfrm>
              <a:off x="1559496" y="2465066"/>
              <a:ext cx="529582" cy="504056"/>
            </a:xfrm>
            <a:prstGeom prst="can">
              <a:avLst/>
            </a:prstGeom>
            <a:solidFill>
              <a:srgbClr val="4DAF89"/>
            </a:solidFill>
            <a:ln>
              <a:solidFill>
                <a:srgbClr val="4DAF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556080"/>
                </a:solidFill>
              </a:endParaRPr>
            </a:p>
          </p:txBody>
        </p:sp>
        <p:sp>
          <p:nvSpPr>
            <p:cNvPr id="27" name="Cilindro 26">
              <a:extLst>
                <a:ext uri="{FF2B5EF4-FFF2-40B4-BE49-F238E27FC236}">
                  <a16:creationId xmlns:a16="http://schemas.microsoft.com/office/drawing/2014/main" id="{F46A50CF-A321-A943-83C0-7B074AFE0F68}"/>
                </a:ext>
              </a:extLst>
            </p:cNvPr>
            <p:cNvSpPr/>
            <p:nvPr/>
          </p:nvSpPr>
          <p:spPr>
            <a:xfrm>
              <a:off x="1559496" y="3227507"/>
              <a:ext cx="529582" cy="504056"/>
            </a:xfrm>
            <a:prstGeom prst="can">
              <a:avLst/>
            </a:prstGeom>
            <a:solidFill>
              <a:srgbClr val="3F9172"/>
            </a:solidFill>
            <a:ln>
              <a:solidFill>
                <a:srgbClr val="3F9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Angulado 8">
              <a:extLst>
                <a:ext uri="{FF2B5EF4-FFF2-40B4-BE49-F238E27FC236}">
                  <a16:creationId xmlns:a16="http://schemas.microsoft.com/office/drawing/2014/main" id="{7E29A154-0E93-024D-A08D-F7814FA5F865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2089078" y="1952836"/>
              <a:ext cx="1341842" cy="273740"/>
            </a:xfrm>
            <a:prstGeom prst="bentConnector3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do 11">
              <a:extLst>
                <a:ext uri="{FF2B5EF4-FFF2-40B4-BE49-F238E27FC236}">
                  <a16:creationId xmlns:a16="http://schemas.microsoft.com/office/drawing/2014/main" id="{EFE73654-3476-3D46-9CAA-B783E2622331}"/>
                </a:ext>
              </a:extLst>
            </p:cNvPr>
            <p:cNvCxnSpPr>
              <a:cxnSpLocks/>
              <a:stCxn id="26" idx="4"/>
              <a:endCxn id="6" idx="1"/>
            </p:cNvCxnSpPr>
            <p:nvPr/>
          </p:nvCxnSpPr>
          <p:spPr>
            <a:xfrm>
              <a:off x="2089078" y="2717094"/>
              <a:ext cx="1341842" cy="46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>
              <a:extLst>
                <a:ext uri="{FF2B5EF4-FFF2-40B4-BE49-F238E27FC236}">
                  <a16:creationId xmlns:a16="http://schemas.microsoft.com/office/drawing/2014/main" id="{80AB4ADD-2BBB-8E4E-87F9-44C70B1AC359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V="1">
              <a:off x="2089078" y="3272834"/>
              <a:ext cx="1341842" cy="206701"/>
            </a:xfrm>
            <a:prstGeom prst="bentConnector3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1917F8B-D3C0-DB4A-A34F-20F2BA717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1964" y="1379175"/>
              <a:ext cx="825689" cy="825689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A3CD8CA2-ABA2-4945-8F3D-E5A087101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30881" y="1952836"/>
              <a:ext cx="644195" cy="644195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CE539851-93E1-6945-9F20-742D35D8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9929" y="1210242"/>
              <a:ext cx="546100" cy="546100"/>
            </a:xfrm>
            <a:prstGeom prst="rect">
              <a:avLst/>
            </a:prstGeom>
          </p:spPr>
        </p:pic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3ECCBE42-7521-284D-9DCE-84533F82A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073" y="2792177"/>
              <a:ext cx="687358" cy="687358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3209895F-06DC-0F45-BCD8-93FD5A980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64" y="2763858"/>
              <a:ext cx="775866" cy="775866"/>
            </a:xfrm>
            <a:prstGeom prst="rect">
              <a:avLst/>
            </a:prstGeom>
          </p:spPr>
        </p:pic>
        <p:cxnSp>
          <p:nvCxnSpPr>
            <p:cNvPr id="54" name="Conector Angulado 53">
              <a:extLst>
                <a:ext uri="{FF2B5EF4-FFF2-40B4-BE49-F238E27FC236}">
                  <a16:creationId xmlns:a16="http://schemas.microsoft.com/office/drawing/2014/main" id="{A74C99B8-B5F7-DE43-8B4F-80D63DF928D2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rot="10800000" flipV="1">
              <a:off x="5230128" y="1792020"/>
              <a:ext cx="541836" cy="412844"/>
            </a:xfrm>
            <a:prstGeom prst="bentConnector3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do 55">
              <a:extLst>
                <a:ext uri="{FF2B5EF4-FFF2-40B4-BE49-F238E27FC236}">
                  <a16:creationId xmlns:a16="http://schemas.microsoft.com/office/drawing/2014/main" id="{26DA5F6C-2EE6-AF44-B305-84A7BCE29021}"/>
                </a:ext>
              </a:extLst>
            </p:cNvPr>
            <p:cNvCxnSpPr>
              <a:stCxn id="48" idx="1"/>
              <a:endCxn id="6" idx="3"/>
            </p:cNvCxnSpPr>
            <p:nvPr/>
          </p:nvCxnSpPr>
          <p:spPr>
            <a:xfrm rot="10800000">
              <a:off x="5243907" y="2721720"/>
              <a:ext cx="646166" cy="414137"/>
            </a:xfrm>
            <a:prstGeom prst="bentConnector3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Angulado 57">
              <a:extLst>
                <a:ext uri="{FF2B5EF4-FFF2-40B4-BE49-F238E27FC236}">
                  <a16:creationId xmlns:a16="http://schemas.microsoft.com/office/drawing/2014/main" id="{23E6C28C-BFB4-F14B-BE93-2CA4875739D8}"/>
                </a:ext>
              </a:extLst>
            </p:cNvPr>
            <p:cNvCxnSpPr>
              <a:stCxn id="30" idx="3"/>
            </p:cNvCxnSpPr>
            <p:nvPr/>
          </p:nvCxnSpPr>
          <p:spPr>
            <a:xfrm rot="10800000" flipV="1">
              <a:off x="5230129" y="2274933"/>
              <a:ext cx="1600753" cy="322097"/>
            </a:xfrm>
            <a:prstGeom prst="bentConnector3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D29CDF7-939D-6441-B9AF-9E82149C9AEA}"/>
              </a:ext>
            </a:extLst>
          </p:cNvPr>
          <p:cNvSpPr txBox="1"/>
          <p:nvPr/>
        </p:nvSpPr>
        <p:spPr>
          <a:xfrm>
            <a:off x="10488488" y="47155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74DA133-B3A1-1C41-B92B-1EA571A07585}"/>
              </a:ext>
            </a:extLst>
          </p:cNvPr>
          <p:cNvSpPr txBox="1"/>
          <p:nvPr/>
        </p:nvSpPr>
        <p:spPr>
          <a:xfrm>
            <a:off x="11319367" y="5084832"/>
            <a:ext cx="26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8DD5D09-7BA4-D64D-AC08-E67824995075}"/>
              </a:ext>
            </a:extLst>
          </p:cNvPr>
          <p:cNvSpPr txBox="1"/>
          <p:nvPr/>
        </p:nvSpPr>
        <p:spPr>
          <a:xfrm>
            <a:off x="501526" y="6440239"/>
            <a:ext cx="447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e 2. TNM (Tumor, Node,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Metastasis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system </a:t>
            </a:r>
          </a:p>
        </p:txBody>
      </p:sp>
    </p:spTree>
    <p:extLst>
      <p:ext uri="{BB962C8B-B14F-4D97-AF65-F5344CB8AC3E}">
        <p14:creationId xmlns:p14="http://schemas.microsoft.com/office/powerpoint/2010/main" val="41633039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3F1223FF-9111-0745-B65C-3AC4FFAB38D2}"/>
              </a:ext>
            </a:extLst>
          </p:cNvPr>
          <p:cNvGrpSpPr/>
          <p:nvPr/>
        </p:nvGrpSpPr>
        <p:grpSpPr>
          <a:xfrm>
            <a:off x="0" y="0"/>
            <a:ext cx="12192000" cy="6934034"/>
            <a:chOff x="-217080" y="-104107"/>
            <a:chExt cx="12192000" cy="6934034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4B5C36C-0504-854D-A592-D40D864DD8E8}"/>
                </a:ext>
              </a:extLst>
            </p:cNvPr>
            <p:cNvGrpSpPr/>
            <p:nvPr/>
          </p:nvGrpSpPr>
          <p:grpSpPr>
            <a:xfrm>
              <a:off x="-217080" y="-104107"/>
              <a:ext cx="12192000" cy="6934034"/>
              <a:chOff x="-17128650" y="4774547"/>
              <a:chExt cx="28807725" cy="2070440"/>
            </a:xfrm>
          </p:grpSpPr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76E1A9E0-FC75-5948-89D3-3E6E99287138}"/>
                  </a:ext>
                </a:extLst>
              </p:cNvPr>
              <p:cNvSpPr/>
              <p:nvPr/>
            </p:nvSpPr>
            <p:spPr>
              <a:xfrm rot="10800000">
                <a:off x="-17128650" y="4774547"/>
                <a:ext cx="28807725" cy="2070440"/>
              </a:xfrm>
              <a:prstGeom prst="rect">
                <a:avLst/>
              </a:prstGeom>
              <a:solidFill>
                <a:srgbClr val="044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BEEF4FA-2402-DB45-AA59-38D1E6DE6042}"/>
                  </a:ext>
                </a:extLst>
              </p:cNvPr>
              <p:cNvSpPr txBox="1"/>
              <p:nvPr/>
            </p:nvSpPr>
            <p:spPr>
              <a:xfrm>
                <a:off x="-14949506" y="5062391"/>
                <a:ext cx="9721081" cy="487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análises foram feitas em diversas granularidades:</a:t>
                </a:r>
              </a:p>
              <a:p>
                <a:r>
                  <a:rPr lang="pt-B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Federal</a:t>
                </a:r>
              </a:p>
              <a:p>
                <a:r>
                  <a:rPr lang="pt-B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Estadual</a:t>
                </a:r>
              </a:p>
              <a:p>
                <a:r>
                  <a:rPr lang="pt-BR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Municipal</a:t>
                </a:r>
              </a:p>
            </p:txBody>
          </p:sp>
        </p:grpSp>
        <p:pic>
          <p:nvPicPr>
            <p:cNvPr id="64" name="Gráfico 63">
              <a:extLst>
                <a:ext uri="{FF2B5EF4-FFF2-40B4-BE49-F238E27FC236}">
                  <a16:creationId xmlns:a16="http://schemas.microsoft.com/office/drawing/2014/main" id="{5815CC44-4CB8-CF4D-8360-82B07446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981" y="904123"/>
              <a:ext cx="381216" cy="381216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7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52">
            <a:extLst>
              <a:ext uri="{FF2B5EF4-FFF2-40B4-BE49-F238E27FC236}">
                <a16:creationId xmlns:a16="http://schemas.microsoft.com/office/drawing/2014/main" id="{D1A8AB89-66E0-AF4D-8EF9-5ECE14394170}"/>
              </a:ext>
            </a:extLst>
          </p:cNvPr>
          <p:cNvCxnSpPr/>
          <p:nvPr/>
        </p:nvCxnSpPr>
        <p:spPr>
          <a:xfrm>
            <a:off x="4976266" y="764704"/>
            <a:ext cx="25386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6">
            <a:extLst>
              <a:ext uri="{FF2B5EF4-FFF2-40B4-BE49-F238E27FC236}">
                <a16:creationId xmlns:a16="http://schemas.microsoft.com/office/drawing/2014/main" id="{A1E124A3-0463-4D43-9D6D-80ACB5F606E6}"/>
              </a:ext>
            </a:extLst>
          </p:cNvPr>
          <p:cNvSpPr txBox="1"/>
          <p:nvPr/>
        </p:nvSpPr>
        <p:spPr>
          <a:xfrm>
            <a:off x="4838746" y="90957"/>
            <a:ext cx="3090571" cy="429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C3CE546-7BEC-9A4F-A134-72C080481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684027"/>
            <a:ext cx="2337261" cy="23372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C7F3292-6AD7-1A46-8DC3-E250CEDF2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33" y="4127598"/>
            <a:ext cx="899681" cy="899681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9EFE6654-4EE2-2041-9206-B7DEAEE44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62" y="3555622"/>
            <a:ext cx="2337261" cy="233726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4A7D8C6-ADF7-2B4C-AAEE-4CC6A0EBC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71" y="4089746"/>
            <a:ext cx="899681" cy="899681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A62FF456-E1A4-7349-A53A-DA9E62813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348" y="3555622"/>
            <a:ext cx="2337261" cy="233726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3C64A9AB-C516-C346-BA18-2CAC46BFAB55}"/>
              </a:ext>
            </a:extLst>
          </p:cNvPr>
          <p:cNvSpPr/>
          <p:nvPr/>
        </p:nvSpPr>
        <p:spPr>
          <a:xfrm>
            <a:off x="4683793" y="3561317"/>
            <a:ext cx="1656184" cy="978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A0C1758-9CE6-934D-BFD3-A63852C247C0}"/>
              </a:ext>
            </a:extLst>
          </p:cNvPr>
          <p:cNvSpPr/>
          <p:nvPr/>
        </p:nvSpPr>
        <p:spPr>
          <a:xfrm>
            <a:off x="5721791" y="5027280"/>
            <a:ext cx="670776" cy="708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4C78B5-A00E-2142-9F48-8E5BDA80E13C}"/>
              </a:ext>
            </a:extLst>
          </p:cNvPr>
          <p:cNvSpPr/>
          <p:nvPr/>
        </p:nvSpPr>
        <p:spPr>
          <a:xfrm>
            <a:off x="6177004" y="4621240"/>
            <a:ext cx="670776" cy="7207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362B09-FD67-F84D-AAE2-4D1BA4A3833D}"/>
              </a:ext>
            </a:extLst>
          </p:cNvPr>
          <p:cNvSpPr/>
          <p:nvPr/>
        </p:nvSpPr>
        <p:spPr>
          <a:xfrm>
            <a:off x="5345379" y="4282507"/>
            <a:ext cx="1095644" cy="844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29D817B-4CF2-4C4D-8BA3-483009164A5F}"/>
              </a:ext>
            </a:extLst>
          </p:cNvPr>
          <p:cNvSpPr/>
          <p:nvPr/>
        </p:nvSpPr>
        <p:spPr>
          <a:xfrm>
            <a:off x="6057179" y="3856811"/>
            <a:ext cx="905602" cy="831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747143D-A45B-1347-BCFC-1DF30AED6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9297" y="4423126"/>
            <a:ext cx="602251" cy="602251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5C5037E5-62A3-B845-A8DD-50135296CD1F}"/>
              </a:ext>
            </a:extLst>
          </p:cNvPr>
          <p:cNvSpPr txBox="1"/>
          <p:nvPr/>
        </p:nvSpPr>
        <p:spPr>
          <a:xfrm>
            <a:off x="7248128" y="978247"/>
            <a:ext cx="4114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Escolheu-se um estado para cada região, o estado com o menor número de dados nulos (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50" name="Gráfico 49">
            <a:extLst>
              <a:ext uri="{FF2B5EF4-FFF2-40B4-BE49-F238E27FC236}">
                <a16:creationId xmlns:a16="http://schemas.microsoft.com/office/drawing/2014/main" id="{7943777D-DEC0-2846-A738-036F29510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0210" y="1054560"/>
            <a:ext cx="381216" cy="381216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FC8D7A04-1E2C-4442-981A-241DDE1B78A2}"/>
              </a:ext>
            </a:extLst>
          </p:cNvPr>
          <p:cNvSpPr txBox="1"/>
          <p:nvPr/>
        </p:nvSpPr>
        <p:spPr>
          <a:xfrm>
            <a:off x="7299136" y="2282120"/>
            <a:ext cx="411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uma cidade exemplo.</a:t>
            </a: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9F768920-9D04-1447-90ED-3EFD565C86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1218" y="2358433"/>
            <a:ext cx="381216" cy="3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09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0740AE1-050E-914B-93E3-DE085D04AB01}"/>
              </a:ext>
            </a:extLst>
          </p:cNvPr>
          <p:cNvGrpSpPr/>
          <p:nvPr/>
        </p:nvGrpSpPr>
        <p:grpSpPr>
          <a:xfrm>
            <a:off x="7032104" y="15506"/>
            <a:ext cx="5159896" cy="6858000"/>
            <a:chOff x="7032104" y="15506"/>
            <a:chExt cx="5159896" cy="6858000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14474138-5698-7B46-BFF0-F762F94B6D9C}"/>
                </a:ext>
              </a:extLst>
            </p:cNvPr>
            <p:cNvGrpSpPr/>
            <p:nvPr/>
          </p:nvGrpSpPr>
          <p:grpSpPr>
            <a:xfrm>
              <a:off x="7032104" y="15506"/>
              <a:ext cx="5159896" cy="6858000"/>
              <a:chOff x="0" y="4810263"/>
              <a:chExt cx="12192000" cy="2047737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F4A22888-66EE-FD48-BCC3-7D0E2D6E2B87}"/>
                  </a:ext>
                </a:extLst>
              </p:cNvPr>
              <p:cNvSpPr/>
              <p:nvPr/>
            </p:nvSpPr>
            <p:spPr>
              <a:xfrm rot="10800000">
                <a:off x="0" y="4810263"/>
                <a:ext cx="12192000" cy="2047737"/>
              </a:xfrm>
              <a:prstGeom prst="rect">
                <a:avLst/>
              </a:prstGeom>
              <a:solidFill>
                <a:srgbClr val="044E8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D2F8631-077F-654D-983B-D2CAA53151BA}"/>
                  </a:ext>
                </a:extLst>
              </p:cNvPr>
              <p:cNvSpPr txBox="1"/>
              <p:nvPr/>
            </p:nvSpPr>
            <p:spPr>
              <a:xfrm>
                <a:off x="2267013" y="5149209"/>
                <a:ext cx="9721081" cy="57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Tanto questões como especialização dos hospitais quanto questões de infraestrutura são importantes nesse modelo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FDB47DD-3F61-5D40-80A7-9BF4AA69D263}"/>
                </a:ext>
              </a:extLst>
            </p:cNvPr>
            <p:cNvSpPr/>
            <p:nvPr/>
          </p:nvSpPr>
          <p:spPr>
            <a:xfrm>
              <a:off x="8007560" y="3352195"/>
              <a:ext cx="409814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Pelo espaço amostral muito grande, não se conclui nada específico como medida resolutiva.</a:t>
              </a:r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167032AD-6817-A04F-B575-87A0E2E0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4739" y="1126582"/>
              <a:ext cx="509818" cy="509818"/>
            </a:xfrm>
            <a:prstGeom prst="rect">
              <a:avLst/>
            </a:prstGeom>
          </p:spPr>
        </p:pic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DCACA8E7-7DD4-4A4B-89A2-E72E96CE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644" y="3476578"/>
              <a:ext cx="509818" cy="509818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8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BAE9795-4D2E-DC41-B831-E63309AD0878}"/>
              </a:ext>
            </a:extLst>
          </p:cNvPr>
          <p:cNvGrpSpPr/>
          <p:nvPr/>
        </p:nvGrpSpPr>
        <p:grpSpPr>
          <a:xfrm>
            <a:off x="4223792" y="239661"/>
            <a:ext cx="3090571" cy="673747"/>
            <a:chOff x="4838746" y="90957"/>
            <a:chExt cx="3090571" cy="673747"/>
          </a:xfrm>
        </p:grpSpPr>
        <p:cxnSp>
          <p:nvCxnSpPr>
            <p:cNvPr id="25" name="Straight Connector 52">
              <a:extLst>
                <a:ext uri="{FF2B5EF4-FFF2-40B4-BE49-F238E27FC236}">
                  <a16:creationId xmlns:a16="http://schemas.microsoft.com/office/drawing/2014/main" id="{D1A8AB89-66E0-AF4D-8EF9-5ECE14394170}"/>
                </a:ext>
              </a:extLst>
            </p:cNvPr>
            <p:cNvCxnSpPr/>
            <p:nvPr/>
          </p:nvCxnSpPr>
          <p:spPr>
            <a:xfrm>
              <a:off x="4976266" y="764704"/>
              <a:ext cx="25386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A1E124A3-0463-4D43-9D6D-80ACB5F606E6}"/>
                </a:ext>
              </a:extLst>
            </p:cNvPr>
            <p:cNvSpPr txBox="1"/>
            <p:nvPr/>
          </p:nvSpPr>
          <p:spPr>
            <a:xfrm>
              <a:off x="4838746" y="90957"/>
              <a:ext cx="3090571" cy="429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Análise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Geral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0195E80A-207C-A449-971B-0F6962E19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3" y="2133652"/>
            <a:ext cx="5479913" cy="38876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DA955F3-A23B-4F48-A78D-E3B1E5A9AFBB}"/>
              </a:ext>
            </a:extLst>
          </p:cNvPr>
          <p:cNvSpPr/>
          <p:nvPr/>
        </p:nvSpPr>
        <p:spPr>
          <a:xfrm>
            <a:off x="263352" y="6356351"/>
            <a:ext cx="6708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Dados de radioterapia e quimioterapia para Linfoma no Brasil todo.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66CA84C-39CF-BE4C-8AFE-139EA0D93926}"/>
              </a:ext>
            </a:extLst>
          </p:cNvPr>
          <p:cNvGrpSpPr/>
          <p:nvPr/>
        </p:nvGrpSpPr>
        <p:grpSpPr>
          <a:xfrm>
            <a:off x="400968" y="1359408"/>
            <a:ext cx="2022625" cy="989472"/>
            <a:chOff x="400968" y="803401"/>
            <a:chExt cx="2022625" cy="98947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2DCEE8A5-9698-A94F-BF5D-353A94E0AFCC}"/>
                </a:ext>
              </a:extLst>
            </p:cNvPr>
            <p:cNvGrpSpPr/>
            <p:nvPr/>
          </p:nvGrpSpPr>
          <p:grpSpPr>
            <a:xfrm>
              <a:off x="400968" y="900321"/>
              <a:ext cx="2022625" cy="892552"/>
              <a:chOff x="400968" y="900321"/>
              <a:chExt cx="2022625" cy="892552"/>
            </a:xfrm>
          </p:grpSpPr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2E0D681A-57CC-A74F-AC33-C00D2368C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968" y="900321"/>
                <a:ext cx="537592" cy="537592"/>
              </a:xfrm>
              <a:prstGeom prst="rect">
                <a:avLst/>
              </a:prstGeom>
            </p:spPr>
          </p:pic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8CF2BF60-0AD3-314B-BF6D-333940956365}"/>
                  </a:ext>
                </a:extLst>
              </p:cNvPr>
              <p:cNvSpPr txBox="1"/>
              <p:nvPr/>
            </p:nvSpPr>
            <p:spPr>
              <a:xfrm>
                <a:off x="1127449" y="900321"/>
                <a:ext cx="1296144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Brasil</a:t>
                </a:r>
              </a:p>
              <a:p>
                <a:endParaRPr lang="pt-BR" sz="2800" dirty="0">
                  <a:solidFill>
                    <a:srgbClr val="5560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80E75A7-B756-D446-A1E5-BCE7CF26CC4B}"/>
                </a:ext>
              </a:extLst>
            </p:cNvPr>
            <p:cNvSpPr txBox="1"/>
            <p:nvPr/>
          </p:nvSpPr>
          <p:spPr>
            <a:xfrm>
              <a:off x="2098819" y="803401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0596197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0740AE1-050E-914B-93E3-DE085D04AB01}"/>
              </a:ext>
            </a:extLst>
          </p:cNvPr>
          <p:cNvGrpSpPr/>
          <p:nvPr/>
        </p:nvGrpSpPr>
        <p:grpSpPr>
          <a:xfrm>
            <a:off x="7032104" y="15506"/>
            <a:ext cx="5159896" cy="6858000"/>
            <a:chOff x="7032104" y="15506"/>
            <a:chExt cx="5159896" cy="6858000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F4A22888-66EE-FD48-BCC3-7D0E2D6E2B87}"/>
                </a:ext>
              </a:extLst>
            </p:cNvPr>
            <p:cNvSpPr/>
            <p:nvPr/>
          </p:nvSpPr>
          <p:spPr>
            <a:xfrm rot="10800000">
              <a:off x="7032104" y="15506"/>
              <a:ext cx="5159896" cy="6858000"/>
            </a:xfrm>
            <a:prstGeom prst="rect">
              <a:avLst/>
            </a:prstGeom>
            <a:solidFill>
              <a:srgbClr val="044E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167032AD-6817-A04F-B575-87A0E2E06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4739" y="1126582"/>
              <a:ext cx="509818" cy="509818"/>
            </a:xfrm>
            <a:prstGeom prst="rect">
              <a:avLst/>
            </a:prstGeom>
          </p:spPr>
        </p:pic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DCACA8E7-7DD4-4A4B-89A2-E72E96CE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9644" y="3476578"/>
              <a:ext cx="509818" cy="509818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A349F-58C2-4E40-8439-49C39AC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9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BCA11B4-FE09-F54C-A4C6-F446F2C510D8}"/>
              </a:ext>
            </a:extLst>
          </p:cNvPr>
          <p:cNvGrpSpPr/>
          <p:nvPr/>
        </p:nvGrpSpPr>
        <p:grpSpPr>
          <a:xfrm>
            <a:off x="3863752" y="90957"/>
            <a:ext cx="3090571" cy="673747"/>
            <a:chOff x="4838746" y="90957"/>
            <a:chExt cx="3090571" cy="673747"/>
          </a:xfrm>
        </p:grpSpPr>
        <p:cxnSp>
          <p:nvCxnSpPr>
            <p:cNvPr id="25" name="Straight Connector 52">
              <a:extLst>
                <a:ext uri="{FF2B5EF4-FFF2-40B4-BE49-F238E27FC236}">
                  <a16:creationId xmlns:a16="http://schemas.microsoft.com/office/drawing/2014/main" id="{D1A8AB89-66E0-AF4D-8EF9-5ECE14394170}"/>
                </a:ext>
              </a:extLst>
            </p:cNvPr>
            <p:cNvCxnSpPr/>
            <p:nvPr/>
          </p:nvCxnSpPr>
          <p:spPr>
            <a:xfrm>
              <a:off x="4976266" y="764704"/>
              <a:ext cx="25386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A1E124A3-0463-4D43-9D6D-80ACB5F606E6}"/>
                </a:ext>
              </a:extLst>
            </p:cNvPr>
            <p:cNvSpPr txBox="1"/>
            <p:nvPr/>
          </p:nvSpPr>
          <p:spPr>
            <a:xfrm>
              <a:off x="4838746" y="90957"/>
              <a:ext cx="3090571" cy="429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Análise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Estadual</a:t>
              </a:r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Região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Sudeste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DCEE8A5-9698-A94F-BF5D-353A94E0AFCC}"/>
              </a:ext>
            </a:extLst>
          </p:cNvPr>
          <p:cNvGrpSpPr/>
          <p:nvPr/>
        </p:nvGrpSpPr>
        <p:grpSpPr>
          <a:xfrm>
            <a:off x="400968" y="1412776"/>
            <a:ext cx="3534791" cy="892552"/>
            <a:chOff x="400968" y="900321"/>
            <a:chExt cx="3534791" cy="892552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2E0D681A-57CC-A74F-AC33-C00D2368C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68" y="900321"/>
              <a:ext cx="537592" cy="537592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CF2BF60-0AD3-314B-BF6D-333940956365}"/>
                </a:ext>
              </a:extLst>
            </p:cNvPr>
            <p:cNvSpPr txBox="1"/>
            <p:nvPr/>
          </p:nvSpPr>
          <p:spPr>
            <a:xfrm>
              <a:off x="1127448" y="900321"/>
              <a:ext cx="280831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Rio de Janeiro</a:t>
              </a:r>
            </a:p>
            <a:p>
              <a:endParaRPr lang="pt-BR" sz="2800" dirty="0">
                <a:solidFill>
                  <a:srgbClr val="5560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119F6FC7-5775-9845-8EB1-A54EDE8A9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1988840"/>
            <a:ext cx="5848437" cy="4149080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5723C073-3C1F-2043-A198-49E900344E2C}"/>
              </a:ext>
            </a:extLst>
          </p:cNvPr>
          <p:cNvSpPr/>
          <p:nvPr/>
        </p:nvSpPr>
        <p:spPr>
          <a:xfrm>
            <a:off x="263352" y="6165304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Dados da quimioterapia para o Estado do Rio de Janeiro.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255E359-850A-413D-8586-69F1FDB1F8D6}"/>
              </a:ext>
            </a:extLst>
          </p:cNvPr>
          <p:cNvSpPr txBox="1"/>
          <p:nvPr/>
        </p:nvSpPr>
        <p:spPr>
          <a:xfrm>
            <a:off x="7898064" y="1019343"/>
            <a:ext cx="4114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Observa-se um forte aspecto da infraestrutura na predição das classes.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B6B0124-AA3B-4961-A165-9E1DBEA47A5F}"/>
              </a:ext>
            </a:extLst>
          </p:cNvPr>
          <p:cNvSpPr/>
          <p:nvPr/>
        </p:nvSpPr>
        <p:spPr>
          <a:xfrm>
            <a:off x="7935486" y="3346261"/>
            <a:ext cx="4098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Apesar do modelo estar presente em um dos menores estados do Brasil a distância é um fator relevante na análise do estado</a:t>
            </a:r>
          </a:p>
        </p:txBody>
      </p:sp>
    </p:spTree>
    <p:extLst>
      <p:ext uri="{BB962C8B-B14F-4D97-AF65-F5344CB8AC3E}">
        <p14:creationId xmlns:p14="http://schemas.microsoft.com/office/powerpoint/2010/main" val="473651960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biz-spot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BACC6"/>
      </a:accent1>
      <a:accent2>
        <a:srgbClr val="FFFFFF"/>
      </a:accent2>
      <a:accent3>
        <a:srgbClr val="055881"/>
      </a:accent3>
      <a:accent4>
        <a:srgbClr val="333333"/>
      </a:accent4>
      <a:accent5>
        <a:srgbClr val="FF9933"/>
      </a:accent5>
      <a:accent6>
        <a:srgbClr val="E9233F"/>
      </a:accent6>
      <a:hlink>
        <a:srgbClr val="EAEAEA"/>
      </a:hlink>
      <a:folHlink>
        <a:srgbClr val="92D0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FontAwesome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Lívia Parente</dc:creator>
  <cp:lastModifiedBy>Natan Andrade</cp:lastModifiedBy>
  <cp:revision>918</cp:revision>
  <dcterms:created xsi:type="dcterms:W3CDTF">2014-09-15T05:44:08Z</dcterms:created>
  <dcterms:modified xsi:type="dcterms:W3CDTF">2019-10-30T02:18:11Z</dcterms:modified>
</cp:coreProperties>
</file>