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  <p:sldMasterId id="2147483700" r:id="rId4"/>
    <p:sldMasterId id="2147483713" r:id="rId5"/>
    <p:sldMasterId id="2147483726" r:id="rId6"/>
  </p:sldMasterIdLst>
  <p:notesMasterIdLst>
    <p:notesMasterId r:id="rId30"/>
  </p:notesMasterIdLst>
  <p:sldIdLst>
    <p:sldId id="256" r:id="rId7"/>
    <p:sldId id="261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8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2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>
                <a:latin typeface="Times New Roman"/>
              </a:rPr>
              <a:t>&lt;cabeçalho&gt;</a:t>
            </a:r>
            <a:endParaRPr/>
          </a:p>
        </p:txBody>
      </p:sp>
      <p:sp>
        <p:nvSpPr>
          <p:cNvPr id="2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2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>
                <a:latin typeface="Times New Roman"/>
              </a:rPr>
              <a:t>&lt;rodapé&gt;</a:t>
            </a:r>
            <a:endParaRPr/>
          </a:p>
        </p:txBody>
      </p:sp>
      <p:sp>
        <p:nvSpPr>
          <p:cNvPr id="2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59A29EC-7AA6-427D-9CD5-18B4991ABCBE}" type="slidenum">
              <a:rPr lang="pt-BR" sz="1400">
                <a:latin typeface="Times New Roman"/>
              </a:r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9" name="Imagem 10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Imagem 10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8" name="Imagem 15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9" name="Imagem 15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06" name="Imagem 20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07" name="Imagem 20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42" name="Imagem 24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43" name="Imagem 24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80" name="Imagem 2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81" name="Imagem 28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1"/>
          <p:cNvPicPr/>
          <p:nvPr/>
        </p:nvPicPr>
        <p:blipFill>
          <a:blip r:embed="rId14"/>
          <a:stretch/>
        </p:blipFill>
        <p:spPr>
          <a:xfrm>
            <a:off x="323640" y="404640"/>
            <a:ext cx="4374720" cy="612360"/>
          </a:xfrm>
          <a:prstGeom prst="rect">
            <a:avLst/>
          </a:prstGeom>
          <a:ln>
            <a:noFill/>
          </a:ln>
        </p:spPr>
      </p:pic>
      <p:pic>
        <p:nvPicPr>
          <p:cNvPr id="5" name="Imagem 2"/>
          <p:cNvPicPr/>
          <p:nvPr/>
        </p:nvPicPr>
        <p:blipFill>
          <a:blip r:embed="rId15"/>
          <a:stretch/>
        </p:blipFill>
        <p:spPr>
          <a:xfrm>
            <a:off x="0" y="5464440"/>
            <a:ext cx="9143280" cy="13928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Line 1"/>
          <p:cNvSpPr/>
          <p:nvPr/>
        </p:nvSpPr>
        <p:spPr>
          <a:xfrm>
            <a:off x="179280" y="6165720"/>
            <a:ext cx="8856720" cy="0"/>
          </a:xfrm>
          <a:prstGeom prst="line">
            <a:avLst/>
          </a:prstGeom>
          <a:ln w="31680">
            <a:solidFill>
              <a:srgbClr val="7D3C4A"/>
            </a:solidFill>
            <a:round/>
          </a:ln>
        </p:spPr>
      </p:sp>
      <p:pic>
        <p:nvPicPr>
          <p:cNvPr id="112" name="Picture 1"/>
          <p:cNvPicPr/>
          <p:nvPr/>
        </p:nvPicPr>
        <p:blipFill>
          <a:blip r:embed="rId14"/>
          <a:stretch/>
        </p:blipFill>
        <p:spPr>
          <a:xfrm>
            <a:off x="4559400" y="3416400"/>
            <a:ext cx="11880" cy="11880"/>
          </a:xfrm>
          <a:prstGeom prst="rect">
            <a:avLst/>
          </a:prstGeom>
          <a:ln w="9360">
            <a:noFill/>
          </a:ln>
        </p:spPr>
      </p:pic>
      <p:pic>
        <p:nvPicPr>
          <p:cNvPr id="113" name="Picture 2"/>
          <p:cNvPicPr/>
          <p:nvPr/>
        </p:nvPicPr>
        <p:blipFill>
          <a:blip r:embed="rId14"/>
          <a:stretch/>
        </p:blipFill>
        <p:spPr>
          <a:xfrm>
            <a:off x="4559400" y="3416400"/>
            <a:ext cx="11880" cy="11880"/>
          </a:xfrm>
          <a:prstGeom prst="rect">
            <a:avLst/>
          </a:prstGeom>
          <a:ln w="9360">
            <a:noFill/>
          </a:ln>
        </p:spPr>
      </p:pic>
      <p:pic>
        <p:nvPicPr>
          <p:cNvPr id="114" name="Picture 3"/>
          <p:cNvPicPr/>
          <p:nvPr/>
        </p:nvPicPr>
        <p:blipFill>
          <a:blip r:embed="rId14"/>
          <a:stretch/>
        </p:blipFill>
        <p:spPr>
          <a:xfrm>
            <a:off x="4559400" y="3416400"/>
            <a:ext cx="11880" cy="11880"/>
          </a:xfrm>
          <a:prstGeom prst="rect">
            <a:avLst/>
          </a:prstGeom>
          <a:ln w="9360">
            <a:noFill/>
          </a:ln>
        </p:spPr>
      </p:pic>
      <p:pic>
        <p:nvPicPr>
          <p:cNvPr id="115" name="Picture 4"/>
          <p:cNvPicPr/>
          <p:nvPr/>
        </p:nvPicPr>
        <p:blipFill>
          <a:blip r:embed="rId14"/>
          <a:stretch/>
        </p:blipFill>
        <p:spPr>
          <a:xfrm>
            <a:off x="4559400" y="3416400"/>
            <a:ext cx="11880" cy="11880"/>
          </a:xfrm>
          <a:prstGeom prst="rect">
            <a:avLst/>
          </a:prstGeom>
          <a:ln w="9360"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2765880" y="6310440"/>
            <a:ext cx="34542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i="1" strike="noStrike">
                <a:solidFill>
                  <a:srgbClr val="454545"/>
                </a:solidFill>
                <a:latin typeface="Arial"/>
                <a:ea typeface="DejaVu Sans"/>
              </a:rPr>
              <a:t>Nome da Disciplina – Nome do Professor</a:t>
            </a:r>
            <a:endParaRPr/>
          </a:p>
        </p:txBody>
      </p:sp>
      <p:sp>
        <p:nvSpPr>
          <p:cNvPr id="117" name="Line 3"/>
          <p:cNvSpPr/>
          <p:nvPr/>
        </p:nvSpPr>
        <p:spPr>
          <a:xfrm>
            <a:off x="179280" y="6165720"/>
            <a:ext cx="8856720" cy="0"/>
          </a:xfrm>
          <a:prstGeom prst="line">
            <a:avLst/>
          </a:prstGeom>
          <a:ln w="31680">
            <a:solidFill>
              <a:srgbClr val="7D3C4A"/>
            </a:solidFill>
            <a:round/>
          </a:ln>
        </p:spPr>
      </p:sp>
      <p:pic>
        <p:nvPicPr>
          <p:cNvPr id="118" name="Picture 1"/>
          <p:cNvPicPr/>
          <p:nvPr/>
        </p:nvPicPr>
        <p:blipFill>
          <a:blip r:embed="rId14"/>
          <a:stretch/>
        </p:blipFill>
        <p:spPr>
          <a:xfrm>
            <a:off x="4559400" y="3416400"/>
            <a:ext cx="11880" cy="11880"/>
          </a:xfrm>
          <a:prstGeom prst="rect">
            <a:avLst/>
          </a:prstGeom>
          <a:ln w="9360">
            <a:noFill/>
          </a:ln>
        </p:spPr>
      </p:pic>
      <p:pic>
        <p:nvPicPr>
          <p:cNvPr id="119" name="Picture 2"/>
          <p:cNvPicPr/>
          <p:nvPr/>
        </p:nvPicPr>
        <p:blipFill>
          <a:blip r:embed="rId14"/>
          <a:stretch/>
        </p:blipFill>
        <p:spPr>
          <a:xfrm>
            <a:off x="4559400" y="3416400"/>
            <a:ext cx="11880" cy="11880"/>
          </a:xfrm>
          <a:prstGeom prst="rect">
            <a:avLst/>
          </a:prstGeom>
          <a:ln w="9360">
            <a:noFill/>
          </a:ln>
        </p:spPr>
      </p:pic>
      <p:pic>
        <p:nvPicPr>
          <p:cNvPr id="120" name="Picture 3"/>
          <p:cNvPicPr/>
          <p:nvPr/>
        </p:nvPicPr>
        <p:blipFill>
          <a:blip r:embed="rId14"/>
          <a:stretch/>
        </p:blipFill>
        <p:spPr>
          <a:xfrm>
            <a:off x="4559400" y="3416400"/>
            <a:ext cx="11880" cy="11880"/>
          </a:xfrm>
          <a:prstGeom prst="rect">
            <a:avLst/>
          </a:prstGeom>
          <a:ln w="9360">
            <a:noFill/>
          </a:ln>
        </p:spPr>
      </p:pic>
      <p:pic>
        <p:nvPicPr>
          <p:cNvPr id="121" name="Picture 4"/>
          <p:cNvPicPr/>
          <p:nvPr/>
        </p:nvPicPr>
        <p:blipFill>
          <a:blip r:embed="rId14"/>
          <a:stretch/>
        </p:blipFill>
        <p:spPr>
          <a:xfrm>
            <a:off x="4559400" y="3416400"/>
            <a:ext cx="11880" cy="11880"/>
          </a:xfrm>
          <a:prstGeom prst="rect">
            <a:avLst/>
          </a:prstGeom>
          <a:ln w="9360">
            <a:noFill/>
          </a:ln>
        </p:spPr>
      </p:pic>
      <p:sp>
        <p:nvSpPr>
          <p:cNvPr id="122" name="CustomShape 4"/>
          <p:cNvSpPr/>
          <p:nvPr/>
        </p:nvSpPr>
        <p:spPr>
          <a:xfrm>
            <a:off x="1917720" y="6310440"/>
            <a:ext cx="5158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5"/>
          <p:cNvSpPr/>
          <p:nvPr/>
        </p:nvSpPr>
        <p:spPr>
          <a:xfrm>
            <a:off x="8568360" y="-57240"/>
            <a:ext cx="882000" cy="24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fld id="{66610A19-992E-4AF0-8E7C-2A6A6F1F5607}" type="slidenum">
              <a:rPr lang="pt-BR" sz="1000" strike="noStrike">
                <a:solidFill>
                  <a:srgbClr val="4C4C4C"/>
                </a:solidFill>
                <a:latin typeface="Frutiger LT Com 45 Light"/>
                <a:ea typeface="DejaVu Sans"/>
              </a:rPr>
              <a:t>‹nº›</a:t>
            </a:fld>
            <a:endParaRPr/>
          </a:p>
        </p:txBody>
      </p:sp>
      <p:sp>
        <p:nvSpPr>
          <p:cNvPr id="124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Line 1"/>
          <p:cNvSpPr/>
          <p:nvPr/>
        </p:nvSpPr>
        <p:spPr>
          <a:xfrm>
            <a:off x="179280" y="6165720"/>
            <a:ext cx="8856720" cy="0"/>
          </a:xfrm>
          <a:prstGeom prst="line">
            <a:avLst/>
          </a:prstGeom>
          <a:ln w="31680">
            <a:solidFill>
              <a:srgbClr val="7D3C4A"/>
            </a:solidFill>
            <a:round/>
          </a:ln>
        </p:spPr>
      </p:sp>
      <p:pic>
        <p:nvPicPr>
          <p:cNvPr id="161" name="Picture 1"/>
          <p:cNvPicPr/>
          <p:nvPr/>
        </p:nvPicPr>
        <p:blipFill>
          <a:blip r:embed="rId14"/>
          <a:stretch/>
        </p:blipFill>
        <p:spPr>
          <a:xfrm>
            <a:off x="4559400" y="3416400"/>
            <a:ext cx="11880" cy="11880"/>
          </a:xfrm>
          <a:prstGeom prst="rect">
            <a:avLst/>
          </a:prstGeom>
          <a:ln w="9360">
            <a:noFill/>
          </a:ln>
        </p:spPr>
      </p:pic>
      <p:pic>
        <p:nvPicPr>
          <p:cNvPr id="162" name="Picture 2"/>
          <p:cNvPicPr/>
          <p:nvPr/>
        </p:nvPicPr>
        <p:blipFill>
          <a:blip r:embed="rId14"/>
          <a:stretch/>
        </p:blipFill>
        <p:spPr>
          <a:xfrm>
            <a:off x="4559400" y="3416400"/>
            <a:ext cx="11880" cy="11880"/>
          </a:xfrm>
          <a:prstGeom prst="rect">
            <a:avLst/>
          </a:prstGeom>
          <a:ln w="9360">
            <a:noFill/>
          </a:ln>
        </p:spPr>
      </p:pic>
      <p:pic>
        <p:nvPicPr>
          <p:cNvPr id="163" name="Picture 3"/>
          <p:cNvPicPr/>
          <p:nvPr/>
        </p:nvPicPr>
        <p:blipFill>
          <a:blip r:embed="rId14"/>
          <a:stretch/>
        </p:blipFill>
        <p:spPr>
          <a:xfrm>
            <a:off x="4559400" y="3416400"/>
            <a:ext cx="11880" cy="11880"/>
          </a:xfrm>
          <a:prstGeom prst="rect">
            <a:avLst/>
          </a:prstGeom>
          <a:ln w="9360">
            <a:noFill/>
          </a:ln>
        </p:spPr>
      </p:pic>
      <p:pic>
        <p:nvPicPr>
          <p:cNvPr id="164" name="Picture 4"/>
          <p:cNvPicPr/>
          <p:nvPr/>
        </p:nvPicPr>
        <p:blipFill>
          <a:blip r:embed="rId14"/>
          <a:stretch/>
        </p:blipFill>
        <p:spPr>
          <a:xfrm>
            <a:off x="4559400" y="3416400"/>
            <a:ext cx="11880" cy="11880"/>
          </a:xfrm>
          <a:prstGeom prst="rect">
            <a:avLst/>
          </a:prstGeom>
          <a:ln w="9360"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2765880" y="6310440"/>
            <a:ext cx="34542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i="1" strike="noStrike">
                <a:solidFill>
                  <a:srgbClr val="454545"/>
                </a:solidFill>
                <a:latin typeface="Arial"/>
                <a:ea typeface="DejaVu Sans"/>
              </a:rPr>
              <a:t>Nome da Disciplina – Nome do Professor</a:t>
            </a:r>
            <a:endParaRPr/>
          </a:p>
        </p:txBody>
      </p:sp>
      <p:sp>
        <p:nvSpPr>
          <p:cNvPr id="166" name="Line 3"/>
          <p:cNvSpPr/>
          <p:nvPr/>
        </p:nvSpPr>
        <p:spPr>
          <a:xfrm>
            <a:off x="179280" y="6165720"/>
            <a:ext cx="8856720" cy="0"/>
          </a:xfrm>
          <a:prstGeom prst="line">
            <a:avLst/>
          </a:prstGeom>
          <a:ln w="31680">
            <a:solidFill>
              <a:srgbClr val="7D3C4A"/>
            </a:solidFill>
            <a:round/>
          </a:ln>
        </p:spPr>
      </p:sp>
      <p:pic>
        <p:nvPicPr>
          <p:cNvPr id="167" name="Picture 1"/>
          <p:cNvPicPr/>
          <p:nvPr/>
        </p:nvPicPr>
        <p:blipFill>
          <a:blip r:embed="rId14"/>
          <a:stretch/>
        </p:blipFill>
        <p:spPr>
          <a:xfrm>
            <a:off x="4559400" y="3416400"/>
            <a:ext cx="11880" cy="11880"/>
          </a:xfrm>
          <a:prstGeom prst="rect">
            <a:avLst/>
          </a:prstGeom>
          <a:ln w="9360">
            <a:noFill/>
          </a:ln>
        </p:spPr>
      </p:pic>
      <p:pic>
        <p:nvPicPr>
          <p:cNvPr id="168" name="Picture 2"/>
          <p:cNvPicPr/>
          <p:nvPr/>
        </p:nvPicPr>
        <p:blipFill>
          <a:blip r:embed="rId14"/>
          <a:stretch/>
        </p:blipFill>
        <p:spPr>
          <a:xfrm>
            <a:off x="4559400" y="3416400"/>
            <a:ext cx="11880" cy="11880"/>
          </a:xfrm>
          <a:prstGeom prst="rect">
            <a:avLst/>
          </a:prstGeom>
          <a:ln w="9360">
            <a:noFill/>
          </a:ln>
        </p:spPr>
      </p:pic>
      <p:pic>
        <p:nvPicPr>
          <p:cNvPr id="169" name="Picture 3"/>
          <p:cNvPicPr/>
          <p:nvPr/>
        </p:nvPicPr>
        <p:blipFill>
          <a:blip r:embed="rId14"/>
          <a:stretch/>
        </p:blipFill>
        <p:spPr>
          <a:xfrm>
            <a:off x="4559400" y="3416400"/>
            <a:ext cx="11880" cy="11880"/>
          </a:xfrm>
          <a:prstGeom prst="rect">
            <a:avLst/>
          </a:prstGeom>
          <a:ln w="9360">
            <a:noFill/>
          </a:ln>
        </p:spPr>
      </p:pic>
      <p:pic>
        <p:nvPicPr>
          <p:cNvPr id="170" name="Picture 4"/>
          <p:cNvPicPr/>
          <p:nvPr/>
        </p:nvPicPr>
        <p:blipFill>
          <a:blip r:embed="rId14"/>
          <a:stretch/>
        </p:blipFill>
        <p:spPr>
          <a:xfrm>
            <a:off x="4559400" y="3416400"/>
            <a:ext cx="11880" cy="11880"/>
          </a:xfrm>
          <a:prstGeom prst="rect">
            <a:avLst/>
          </a:prstGeom>
          <a:ln w="9360">
            <a:noFill/>
          </a:ln>
        </p:spPr>
      </p:pic>
      <p:sp>
        <p:nvSpPr>
          <p:cNvPr id="171" name="CustomShape 4"/>
          <p:cNvSpPr/>
          <p:nvPr/>
        </p:nvSpPr>
        <p:spPr>
          <a:xfrm>
            <a:off x="8568360" y="-57240"/>
            <a:ext cx="882000" cy="24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fld id="{0C5E1732-E91C-403E-8EE3-35FCCC1973AE}" type="slidenum">
              <a:rPr lang="pt-BR" sz="1000" strike="noStrike">
                <a:solidFill>
                  <a:srgbClr val="4C4C4C"/>
                </a:solidFill>
                <a:latin typeface="Frutiger LT Com 45 Light"/>
                <a:ea typeface="DejaVu Sans"/>
              </a:rPr>
              <a:t>‹nº›</a:t>
            </a:fld>
            <a:endParaRPr/>
          </a:p>
        </p:txBody>
      </p:sp>
      <p:sp>
        <p:nvSpPr>
          <p:cNvPr id="17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m 11"/>
          <p:cNvPicPr/>
          <p:nvPr/>
        </p:nvPicPr>
        <p:blipFill>
          <a:blip r:embed="rId14"/>
          <a:stretch/>
        </p:blipFill>
        <p:spPr>
          <a:xfrm>
            <a:off x="323640" y="404640"/>
            <a:ext cx="4374720" cy="612360"/>
          </a:xfrm>
          <a:prstGeom prst="rect">
            <a:avLst/>
          </a:prstGeom>
          <a:ln>
            <a:noFill/>
          </a:ln>
        </p:spPr>
      </p:pic>
      <p:pic>
        <p:nvPicPr>
          <p:cNvPr id="245" name="Imagem 2"/>
          <p:cNvPicPr/>
          <p:nvPr/>
        </p:nvPicPr>
        <p:blipFill>
          <a:blip r:embed="rId15"/>
          <a:stretch/>
        </p:blipFill>
        <p:spPr>
          <a:xfrm>
            <a:off x="0" y="5464440"/>
            <a:ext cx="9143280" cy="1392840"/>
          </a:xfrm>
          <a:prstGeom prst="rect">
            <a:avLst/>
          </a:prstGeom>
          <a:ln>
            <a:noFill/>
          </a:ln>
        </p:spPr>
      </p:pic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95640" y="1700640"/>
            <a:ext cx="8228880" cy="25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6000" strike="noStrike" dirty="0">
                <a:solidFill>
                  <a:srgbClr val="000000"/>
                </a:solidFill>
                <a:latin typeface="Calibri"/>
                <a:ea typeface="DejaVu Sans"/>
              </a:rPr>
              <a:t>Algoritmos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pt-BR" sz="6000" strike="noStrike" dirty="0">
                <a:solidFill>
                  <a:srgbClr val="000000"/>
                </a:solidFill>
                <a:latin typeface="Calibri"/>
                <a:ea typeface="DejaVu Sans"/>
              </a:rPr>
              <a:t>Aula 01</a:t>
            </a:r>
            <a:endParaRPr dirty="0"/>
          </a:p>
        </p:txBody>
      </p:sp>
      <p:sp>
        <p:nvSpPr>
          <p:cNvPr id="288" name="CustomShape 2"/>
          <p:cNvSpPr/>
          <p:nvPr/>
        </p:nvSpPr>
        <p:spPr>
          <a:xfrm>
            <a:off x="755640" y="3730680"/>
            <a:ext cx="7771680" cy="14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Calibri"/>
                <a:ea typeface="DejaVu Sans"/>
              </a:rPr>
              <a:t>Profº Msc. Anderson L. Coan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Calibri"/>
                <a:ea typeface="DejaVu Sans"/>
              </a:rPr>
              <a:t>anderson.coan@fatec.sp.gov.br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250920" y="189000"/>
            <a:ext cx="86418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2"/>
          <p:cNvSpPr/>
          <p:nvPr/>
        </p:nvSpPr>
        <p:spPr>
          <a:xfrm>
            <a:off x="250920" y="1197000"/>
            <a:ext cx="8641800" cy="48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r>
              <a:rPr lang="pt-BR" sz="3200" strike="noStrike">
                <a:solidFill>
                  <a:srgbClr val="000000"/>
                </a:solidFill>
                <a:latin typeface="Calibri"/>
              </a:rPr>
              <a:t>Podemos dividir o algoritmo em 3 passos: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trike="noStrike">
                <a:solidFill>
                  <a:srgbClr val="000000"/>
                </a:solidFill>
                <a:latin typeface="Arial"/>
                <a:ea typeface="Arial"/>
              </a:rPr>
              <a:t>Descrição narrativa;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trike="noStrike">
                <a:solidFill>
                  <a:srgbClr val="000000"/>
                </a:solidFill>
                <a:latin typeface="Arial"/>
                <a:ea typeface="Arial"/>
              </a:rPr>
              <a:t>Fluxograma;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trike="noStrike">
                <a:solidFill>
                  <a:srgbClr val="000000"/>
                </a:solidFill>
                <a:latin typeface="Arial"/>
                <a:ea typeface="Arial"/>
              </a:rPr>
              <a:t>Pseudocódigo.</a:t>
            </a:r>
            <a:endParaRPr/>
          </a:p>
          <a:p>
            <a:pPr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Calibri"/>
                <a:ea typeface="Arial"/>
              </a:rPr>
              <a:t>Exemplo: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Arial"/>
              </a:rPr>
              <a:t>a) Fazer um algoritmo que troca o conteúdo entre duas variáveis. Suponha que tenhamos uma variável “A”, cujo conteúdo seja o número 2 e tenhamos outra variável “B”, cujo conteúdo seja o número 4: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42" name="CustomShape 3"/>
          <p:cNvSpPr/>
          <p:nvPr/>
        </p:nvSpPr>
        <p:spPr>
          <a:xfrm>
            <a:off x="250920" y="189000"/>
            <a:ext cx="8641800" cy="5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Conceitos de Algoritmo e Lógica</a:t>
            </a:r>
            <a:endParaRPr/>
          </a:p>
        </p:txBody>
      </p:sp>
      <p:pic>
        <p:nvPicPr>
          <p:cNvPr id="343" name="Imagem 342"/>
          <p:cNvPicPr/>
          <p:nvPr/>
        </p:nvPicPr>
        <p:blipFill>
          <a:blip r:embed="rId2"/>
          <a:stretch/>
        </p:blipFill>
        <p:spPr>
          <a:xfrm>
            <a:off x="3278160" y="4968000"/>
            <a:ext cx="2049480" cy="93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250920" y="189000"/>
            <a:ext cx="86418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2"/>
          <p:cNvSpPr/>
          <p:nvPr/>
        </p:nvSpPr>
        <p:spPr>
          <a:xfrm>
            <a:off x="250920" y="1197000"/>
            <a:ext cx="8641800" cy="48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r>
              <a:rPr lang="pt-BR" strike="noStrike">
                <a:solidFill>
                  <a:srgbClr val="000000"/>
                </a:solidFill>
                <a:latin typeface="Calibri"/>
                <a:ea typeface="Arial"/>
              </a:rPr>
              <a:t>O objetivo é colocar o número 4 na variável A e o número 2 na variável B.</a:t>
            </a:r>
            <a:endParaRPr/>
          </a:p>
          <a:p>
            <a:r>
              <a:rPr lang="pt-BR" u="sng" strike="noStrike">
                <a:solidFill>
                  <a:srgbClr val="000000"/>
                </a:solidFill>
                <a:latin typeface="Calibri"/>
                <a:ea typeface="Arial"/>
              </a:rPr>
              <a:t>Descrição narrativa:</a:t>
            </a:r>
            <a:endParaRPr/>
          </a:p>
          <a:p>
            <a:r>
              <a:rPr lang="pt-BR" strike="noStrike">
                <a:solidFill>
                  <a:srgbClr val="000000"/>
                </a:solidFill>
                <a:latin typeface="Calibri"/>
                <a:ea typeface="Arial"/>
              </a:rPr>
              <a:t>Passo 1: “A” tem conteúdo: “2“ e “B”: “4“</a:t>
            </a:r>
            <a:endParaRPr/>
          </a:p>
          <a:p>
            <a:r>
              <a:rPr lang="pt-BR" strike="noStrike">
                <a:solidFill>
                  <a:srgbClr val="000000"/>
                </a:solidFill>
                <a:latin typeface="Calibri"/>
                <a:ea typeface="Arial"/>
              </a:rPr>
              <a:t>Passo 2: Providencia mais uma variável: “C“</a:t>
            </a:r>
            <a:endParaRPr/>
          </a:p>
          <a:p>
            <a:r>
              <a:rPr lang="pt-BR" strike="noStrike">
                <a:solidFill>
                  <a:srgbClr val="000000"/>
                </a:solidFill>
                <a:latin typeface="Calibri"/>
                <a:ea typeface="Arial"/>
              </a:rPr>
              <a:t>Passo 3: Coloca o conteúdo da variável “B” na variável “C“</a:t>
            </a:r>
            <a:endParaRPr/>
          </a:p>
          <a:p>
            <a:r>
              <a:rPr lang="pt-BR" strike="noStrike">
                <a:solidFill>
                  <a:srgbClr val="000000"/>
                </a:solidFill>
                <a:latin typeface="Calibri"/>
                <a:ea typeface="Arial"/>
              </a:rPr>
              <a:t>Passo 4: Coloca o conteúdo da variável “A“ na variável “B“</a:t>
            </a:r>
            <a:endParaRPr/>
          </a:p>
          <a:p>
            <a:r>
              <a:rPr lang="pt-BR" strike="noStrike">
                <a:solidFill>
                  <a:srgbClr val="000000"/>
                </a:solidFill>
                <a:latin typeface="Calibri"/>
                <a:ea typeface="Arial"/>
              </a:rPr>
              <a:t>Passo 5: Coloca o conteúdo da variável “C“ na variável “A“</a:t>
            </a:r>
            <a:endParaRPr/>
          </a:p>
          <a:p>
            <a:r>
              <a:rPr lang="pt-BR" strike="noStrike">
                <a:solidFill>
                  <a:srgbClr val="000000"/>
                </a:solidFill>
                <a:latin typeface="Calibri"/>
                <a:ea typeface="Arial"/>
              </a:rPr>
              <a:t>Passo 6: Resultado final: variável “A“=4 e variável “B“=2</a:t>
            </a:r>
            <a:endParaRPr/>
          </a:p>
          <a:p>
            <a:endParaRPr/>
          </a:p>
        </p:txBody>
      </p:sp>
      <p:sp>
        <p:nvSpPr>
          <p:cNvPr id="346" name="CustomShape 3"/>
          <p:cNvSpPr/>
          <p:nvPr/>
        </p:nvSpPr>
        <p:spPr>
          <a:xfrm>
            <a:off x="250920" y="189000"/>
            <a:ext cx="8641800" cy="5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Conceitos de Algoritmo e Lógica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250920" y="189000"/>
            <a:ext cx="86418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2"/>
          <p:cNvSpPr/>
          <p:nvPr/>
        </p:nvSpPr>
        <p:spPr>
          <a:xfrm>
            <a:off x="250920" y="1197000"/>
            <a:ext cx="8641800" cy="48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r>
              <a:rPr lang="pt-BR" u="sng" strike="noStrike">
                <a:solidFill>
                  <a:srgbClr val="000000"/>
                </a:solidFill>
                <a:latin typeface="Calibri"/>
                <a:ea typeface="Arial"/>
              </a:rPr>
              <a:t>O objetivo é colocar o número 4 na variável A e o número 2 na variável B.</a:t>
            </a:r>
            <a:endParaRPr/>
          </a:p>
          <a:p>
            <a:r>
              <a:rPr lang="pt-BR" u="sng" strike="noStrike">
                <a:solidFill>
                  <a:srgbClr val="000000"/>
                </a:solidFill>
                <a:latin typeface="Calibri"/>
                <a:ea typeface="Arial"/>
              </a:rPr>
              <a:t>Pseudocódigo:</a:t>
            </a:r>
            <a:endParaRPr/>
          </a:p>
          <a:p>
            <a:endParaRPr/>
          </a:p>
          <a:p>
            <a:r>
              <a:rPr lang="pt-BR" strike="noStrike">
                <a:solidFill>
                  <a:srgbClr val="000000"/>
                </a:solidFill>
                <a:latin typeface="Calibri"/>
                <a:ea typeface="Arial"/>
              </a:rPr>
              <a:t>Declaração de variáveis</a:t>
            </a:r>
            <a:endParaRPr/>
          </a:p>
          <a:p>
            <a:r>
              <a:rPr lang="pt-BR" strike="noStrike">
                <a:solidFill>
                  <a:srgbClr val="000000"/>
                </a:solidFill>
                <a:latin typeface="Calibri"/>
                <a:ea typeface="Arial"/>
              </a:rPr>
              <a:t> 	A, B, C: Inteiro</a:t>
            </a:r>
            <a:endParaRPr/>
          </a:p>
          <a:p>
            <a:r>
              <a:rPr lang="pt-BR" strike="noStrike">
                <a:solidFill>
                  <a:srgbClr val="000000"/>
                </a:solidFill>
                <a:latin typeface="Calibri"/>
                <a:ea typeface="Arial"/>
              </a:rPr>
              <a:t>Inicio</a:t>
            </a:r>
            <a:endParaRPr/>
          </a:p>
          <a:p>
            <a:endParaRPr/>
          </a:p>
          <a:p>
            <a:r>
              <a:rPr lang="pt-BR" strike="noStrike">
                <a:solidFill>
                  <a:srgbClr val="000000"/>
                </a:solidFill>
                <a:latin typeface="Calibri"/>
                <a:ea typeface="Arial"/>
              </a:rPr>
              <a:t>         ler(A)</a:t>
            </a:r>
            <a:endParaRPr/>
          </a:p>
          <a:p>
            <a:r>
              <a:rPr lang="pt-BR" strike="noStrike">
                <a:solidFill>
                  <a:srgbClr val="000000"/>
                </a:solidFill>
                <a:latin typeface="Calibri"/>
                <a:ea typeface="Arial"/>
              </a:rPr>
              <a:t> 	ler(B)</a:t>
            </a:r>
            <a:endParaRPr/>
          </a:p>
          <a:p>
            <a:r>
              <a:rPr lang="pt-BR" strike="noStrike">
                <a:solidFill>
                  <a:srgbClr val="000000"/>
                </a:solidFill>
                <a:latin typeface="Calibri"/>
                <a:ea typeface="Arial"/>
              </a:rPr>
              <a:t> 	C &lt;- B</a:t>
            </a:r>
            <a:endParaRPr/>
          </a:p>
          <a:p>
            <a:r>
              <a:rPr lang="pt-BR" strike="noStrike">
                <a:solidFill>
                  <a:srgbClr val="000000"/>
                </a:solidFill>
                <a:latin typeface="Calibri"/>
                <a:ea typeface="Arial"/>
              </a:rPr>
              <a:t> 	B &lt;- A</a:t>
            </a:r>
            <a:endParaRPr/>
          </a:p>
          <a:p>
            <a:r>
              <a:rPr lang="pt-BR" strike="noStrike">
                <a:solidFill>
                  <a:srgbClr val="000000"/>
                </a:solidFill>
                <a:latin typeface="Calibri"/>
                <a:ea typeface="Arial"/>
              </a:rPr>
              <a:t> 	A &lt;- C</a:t>
            </a:r>
            <a:endParaRPr/>
          </a:p>
          <a:p>
            <a:r>
              <a:rPr lang="pt-BR" strike="noStrike">
                <a:solidFill>
                  <a:srgbClr val="000000"/>
                </a:solidFill>
                <a:latin typeface="Calibri"/>
                <a:ea typeface="Arial"/>
              </a:rPr>
              <a:t> 	</a:t>
            </a:r>
            <a:endParaRPr/>
          </a:p>
          <a:p>
            <a:r>
              <a:rPr lang="pt-BR" strike="noStrike">
                <a:solidFill>
                  <a:srgbClr val="000000"/>
                </a:solidFill>
                <a:latin typeface="Calibri"/>
                <a:ea typeface="Arial"/>
              </a:rPr>
              <a:t> 	escrever(A, B)</a:t>
            </a:r>
            <a:endParaRPr/>
          </a:p>
          <a:p>
            <a:r>
              <a:rPr lang="pt-BR" strike="noStrike">
                <a:solidFill>
                  <a:srgbClr val="000000"/>
                </a:solidFill>
                <a:latin typeface="Calibri"/>
                <a:ea typeface="Arial"/>
              </a:rPr>
              <a:t>Fim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349" name="CustomShape 3"/>
          <p:cNvSpPr/>
          <p:nvPr/>
        </p:nvSpPr>
        <p:spPr>
          <a:xfrm>
            <a:off x="250920" y="189000"/>
            <a:ext cx="8641800" cy="5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Conceitos de Algoritmo e Lógica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250920" y="189000"/>
            <a:ext cx="86418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2"/>
          <p:cNvSpPr/>
          <p:nvPr/>
        </p:nvSpPr>
        <p:spPr>
          <a:xfrm>
            <a:off x="250920" y="1197000"/>
            <a:ext cx="8641800" cy="48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r>
              <a:rPr lang="pt-BR" strike="noStrike">
                <a:solidFill>
                  <a:srgbClr val="000000"/>
                </a:solidFill>
                <a:latin typeface="Calibri"/>
                <a:ea typeface="Arial"/>
              </a:rPr>
              <a:t>O objetivo é colocar o número 4 na variável A e o número 2 na variável B.</a:t>
            </a:r>
            <a:endParaRPr/>
          </a:p>
          <a:p>
            <a:r>
              <a:rPr lang="pt-BR" u="sng" strike="noStrike">
                <a:solidFill>
                  <a:srgbClr val="000000"/>
                </a:solidFill>
                <a:latin typeface="Calibri"/>
                <a:ea typeface="Arial"/>
              </a:rPr>
              <a:t>Fluxograma:</a:t>
            </a:r>
            <a:endParaRPr/>
          </a:p>
          <a:p>
            <a:endParaRPr/>
          </a:p>
        </p:txBody>
      </p:sp>
      <p:sp>
        <p:nvSpPr>
          <p:cNvPr id="352" name="CustomShape 3"/>
          <p:cNvSpPr/>
          <p:nvPr/>
        </p:nvSpPr>
        <p:spPr>
          <a:xfrm>
            <a:off x="250920" y="189000"/>
            <a:ext cx="8641800" cy="5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Conceitos de Algoritmo e Lógica</a:t>
            </a:r>
            <a:endParaRPr/>
          </a:p>
        </p:txBody>
      </p:sp>
      <p:pic>
        <p:nvPicPr>
          <p:cNvPr id="353" name="Imagem 352"/>
          <p:cNvPicPr/>
          <p:nvPr/>
        </p:nvPicPr>
        <p:blipFill>
          <a:blip r:embed="rId2"/>
          <a:stretch/>
        </p:blipFill>
        <p:spPr>
          <a:xfrm>
            <a:off x="1664280" y="1656000"/>
            <a:ext cx="5247360" cy="4467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250920" y="189000"/>
            <a:ext cx="86418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2"/>
          <p:cNvSpPr/>
          <p:nvPr/>
        </p:nvSpPr>
        <p:spPr>
          <a:xfrm>
            <a:off x="250920" y="1197000"/>
            <a:ext cx="8641800" cy="48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r>
              <a:rPr lang="pt-BR" sz="3200" u="sng" strike="noStrike">
                <a:solidFill>
                  <a:srgbClr val="000000"/>
                </a:solidFill>
                <a:latin typeface="Calibri"/>
              </a:rPr>
              <a:t>Português Estruturado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250920" y="189000"/>
            <a:ext cx="86418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2"/>
          <p:cNvSpPr/>
          <p:nvPr/>
        </p:nvSpPr>
        <p:spPr>
          <a:xfrm>
            <a:off x="250920" y="1197000"/>
            <a:ext cx="8641800" cy="48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2000" strike="noStrike">
                <a:solidFill>
                  <a:srgbClr val="000000"/>
                </a:solidFill>
                <a:latin typeface="Calibri"/>
              </a:rPr>
              <a:t>É simplesmente uma “receita” para executarmos uma tarefa ou resolver algum problema. E como toda receita, um algoritmo (português estruturado) também deve ser finito</a:t>
            </a:r>
            <a:endParaRPr/>
          </a:p>
          <a:p>
            <a:pPr>
              <a:lnSpc>
                <a:spcPct val="100000"/>
              </a:lnSpc>
            </a:pPr>
            <a:r>
              <a:rPr lang="pt-BR" sz="2000" u="sng" strike="noStrike">
                <a:solidFill>
                  <a:srgbClr val="000000"/>
                </a:solidFill>
                <a:latin typeface="Calibri"/>
              </a:rPr>
              <a:t>Exemplo:</a:t>
            </a:r>
            <a:r>
              <a:rPr lang="pt-BR" sz="2000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pt-BR" sz="1400" u="sng" strike="noStrike">
                <a:solidFill>
                  <a:srgbClr val="000000"/>
                </a:solidFill>
                <a:latin typeface="Calibri"/>
              </a:rPr>
              <a:t>Algoritmo Recepcionista de Cinema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1400" strike="noStrike">
                <a:solidFill>
                  <a:srgbClr val="000000"/>
                </a:solidFill>
                <a:latin typeface="Calibri"/>
              </a:rPr>
              <a:t>Inicio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>
                <a:solidFill>
                  <a:srgbClr val="000000"/>
                </a:solidFill>
                <a:latin typeface="Calibri"/>
              </a:rPr>
              <a:t>        1 – Solicitar ao cliente o bilhete do filme.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>
                <a:solidFill>
                  <a:srgbClr val="000000"/>
                </a:solidFill>
                <a:latin typeface="Calibri"/>
              </a:rPr>
              <a:t>        2 – Conferir a data e o horário do filme no bilhete.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>
                <a:solidFill>
                  <a:srgbClr val="000000"/>
                </a:solidFill>
                <a:latin typeface="Calibri"/>
              </a:rPr>
              <a:t>        Se data/hora atual &gt; data/hora do filme + 30 minutos Então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>
                <a:solidFill>
                  <a:srgbClr val="000000"/>
                </a:solidFill>
                <a:latin typeface="Calibri"/>
              </a:rPr>
              <a:t>                 3 – Informar ao cliente que o tempo limite para entrada foi excedido.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>
                <a:solidFill>
                  <a:srgbClr val="000000"/>
                </a:solidFill>
                <a:latin typeface="Calibri"/>
              </a:rPr>
              <a:t>                 4 – Não permitir a entrada.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>
                <a:solidFill>
                  <a:srgbClr val="000000"/>
                </a:solidFill>
                <a:latin typeface="Calibri"/>
              </a:rPr>
              <a:t>        Senão Se data/hora atual &lt; data/hora do filme – 30 minutos Então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>
                <a:solidFill>
                  <a:srgbClr val="000000"/>
                </a:solidFill>
                <a:latin typeface="Calibri"/>
              </a:rPr>
              <a:t>                 5 – Informar ao cliente que a sala do filme ainda não foi liberada para entrada.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>
                <a:solidFill>
                  <a:srgbClr val="000000"/>
                </a:solidFill>
                <a:latin typeface="Calibri"/>
              </a:rPr>
              <a:t>                 6 – Não permitir a entrada.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>
                <a:solidFill>
                  <a:srgbClr val="000000"/>
                </a:solidFill>
                <a:latin typeface="Calibri"/>
              </a:rPr>
              <a:t>        Senão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>
                <a:solidFill>
                  <a:srgbClr val="000000"/>
                </a:solidFill>
                <a:latin typeface="Calibri"/>
              </a:rPr>
              <a:t>                7 – Permitir a entrada.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>
                <a:solidFill>
                  <a:srgbClr val="000000"/>
                </a:solidFill>
                <a:latin typeface="Calibri"/>
              </a:rPr>
              <a:t>                8 – Indicar ao cliente onde fica a sala do filme.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>
                <a:solidFill>
                  <a:srgbClr val="000000"/>
                </a:solidFill>
                <a:latin typeface="Calibri"/>
              </a:rPr>
              <a:t>        Fim-Se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>
                <a:solidFill>
                  <a:srgbClr val="000000"/>
                </a:solidFill>
                <a:latin typeface="Calibri"/>
              </a:rPr>
              <a:t>Fim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8" name="CustomShape 3"/>
          <p:cNvSpPr/>
          <p:nvPr/>
        </p:nvSpPr>
        <p:spPr>
          <a:xfrm>
            <a:off x="250920" y="189000"/>
            <a:ext cx="8641800" cy="5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Português Estruturado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250920" y="189000"/>
            <a:ext cx="86418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2"/>
          <p:cNvSpPr/>
          <p:nvPr/>
        </p:nvSpPr>
        <p:spPr>
          <a:xfrm>
            <a:off x="250920" y="1197000"/>
            <a:ext cx="8641800" cy="48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r>
              <a:rPr lang="pt-BR" sz="2000" u="sng" strike="noStrike">
                <a:solidFill>
                  <a:srgbClr val="000000"/>
                </a:solidFill>
                <a:latin typeface="Calibri"/>
              </a:rPr>
              <a:t>Exemplo:</a:t>
            </a:r>
            <a:r>
              <a:rPr lang="pt-BR" sz="2000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pt-BR" sz="1400" u="sng" strike="noStrike">
                <a:solidFill>
                  <a:srgbClr val="000000"/>
                </a:solidFill>
                <a:latin typeface="Calibri"/>
              </a:rPr>
              <a:t>Representação gráfica de um algoritmo: Como trocar uma lâmpada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61" name="CustomShape 3"/>
          <p:cNvSpPr/>
          <p:nvPr/>
        </p:nvSpPr>
        <p:spPr>
          <a:xfrm>
            <a:off x="250920" y="189000"/>
            <a:ext cx="8641800" cy="5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Português Estruturado</a:t>
            </a:r>
            <a:endParaRPr/>
          </a:p>
        </p:txBody>
      </p:sp>
      <p:pic>
        <p:nvPicPr>
          <p:cNvPr id="362" name="Imagem 361"/>
          <p:cNvPicPr/>
          <p:nvPr/>
        </p:nvPicPr>
        <p:blipFill>
          <a:blip r:embed="rId2"/>
          <a:stretch/>
        </p:blipFill>
        <p:spPr>
          <a:xfrm>
            <a:off x="2883240" y="1666800"/>
            <a:ext cx="3475800" cy="393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250920" y="189000"/>
            <a:ext cx="86418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2"/>
          <p:cNvSpPr/>
          <p:nvPr/>
        </p:nvSpPr>
        <p:spPr>
          <a:xfrm>
            <a:off x="250920" y="1197000"/>
            <a:ext cx="8641800" cy="48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r>
              <a:rPr lang="pt-BR" sz="2000" strike="noStrike">
                <a:solidFill>
                  <a:srgbClr val="000000"/>
                </a:solidFill>
                <a:latin typeface="Calibri"/>
              </a:rPr>
              <a:t>Exemplo: Algoritmo na computação: Multiplicação de números positivos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65" name="CustomShape 3"/>
          <p:cNvSpPr/>
          <p:nvPr/>
        </p:nvSpPr>
        <p:spPr>
          <a:xfrm>
            <a:off x="250920" y="189000"/>
            <a:ext cx="8641800" cy="5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Português Estruturado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250920" y="189000"/>
            <a:ext cx="86418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2"/>
          <p:cNvSpPr/>
          <p:nvPr/>
        </p:nvSpPr>
        <p:spPr>
          <a:xfrm>
            <a:off x="250920" y="1197000"/>
            <a:ext cx="8641800" cy="48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r>
              <a:rPr lang="pt-BR" sz="2000" strike="noStrike">
                <a:solidFill>
                  <a:srgbClr val="000000"/>
                </a:solidFill>
                <a:latin typeface="Calibri"/>
              </a:rPr>
              <a:t>Exemplo: Algoritmo na computação: Multiplicação de números positivos</a:t>
            </a:r>
            <a:endParaRPr/>
          </a:p>
          <a:p>
            <a:endParaRPr/>
          </a:p>
          <a:p>
            <a:endParaRPr/>
          </a:p>
          <a:p>
            <a:r>
              <a:rPr lang="pt-BR" sz="1400" strike="noStrike">
                <a:solidFill>
                  <a:srgbClr val="000000"/>
                </a:solidFill>
                <a:latin typeface="Calibri"/>
              </a:rPr>
              <a:t>Declaração de variáveis</a:t>
            </a:r>
            <a:endParaRPr/>
          </a:p>
          <a:p>
            <a:r>
              <a:rPr lang="pt-BR" sz="1400" strike="noStrike">
                <a:solidFill>
                  <a:srgbClr val="000000"/>
                </a:solidFill>
                <a:latin typeface="Calibri"/>
              </a:rPr>
              <a:t> 	numero1, numero2, resultado:  Inteiro</a:t>
            </a:r>
            <a:endParaRPr/>
          </a:p>
          <a:p>
            <a:r>
              <a:rPr lang="pt-BR" sz="1400" strike="noStrike">
                <a:solidFill>
                  <a:srgbClr val="000000"/>
                </a:solidFill>
                <a:latin typeface="Calibri"/>
              </a:rPr>
              <a:t>Inicio</a:t>
            </a:r>
            <a:endParaRPr/>
          </a:p>
          <a:p>
            <a:r>
              <a:rPr lang="pt-BR" sz="1400" strike="noStrike">
                <a:solidFill>
                  <a:srgbClr val="000000"/>
                </a:solidFill>
                <a:latin typeface="Calibri"/>
              </a:rPr>
              <a:t>           Escrever ('Digite primeiro numero:');</a:t>
            </a:r>
            <a:endParaRPr/>
          </a:p>
          <a:p>
            <a:r>
              <a:rPr lang="pt-BR" sz="1400" strike="noStrike">
                <a:solidFill>
                  <a:srgbClr val="000000"/>
                </a:solidFill>
                <a:latin typeface="Calibri"/>
              </a:rPr>
              <a:t> 	ler(numero1)</a:t>
            </a:r>
            <a:endParaRPr/>
          </a:p>
          <a:p>
            <a:r>
              <a:rPr lang="pt-BR" sz="1400" strike="noStrike">
                <a:solidFill>
                  <a:srgbClr val="000000"/>
                </a:solidFill>
                <a:latin typeface="Calibri"/>
              </a:rPr>
              <a:t>           Escrever ('Digite segundo numero:');</a:t>
            </a:r>
            <a:endParaRPr/>
          </a:p>
          <a:p>
            <a:r>
              <a:rPr lang="pt-BR" sz="1400" strike="noStrike">
                <a:solidFill>
                  <a:srgbClr val="000000"/>
                </a:solidFill>
                <a:latin typeface="Calibri"/>
              </a:rPr>
              <a:t> 	ler(numero2)</a:t>
            </a:r>
            <a:endParaRPr/>
          </a:p>
          <a:p>
            <a:r>
              <a:rPr lang="pt-BR" sz="1400" strike="noStrike">
                <a:solidFill>
                  <a:srgbClr val="000000"/>
                </a:solidFill>
                <a:latin typeface="Calibri"/>
              </a:rPr>
              <a:t> 	resultado &lt;- numero1 * numero2</a:t>
            </a:r>
            <a:endParaRPr/>
          </a:p>
          <a:p>
            <a:r>
              <a:rPr lang="pt-BR" sz="1400" strike="noStrike">
                <a:solidFill>
                  <a:srgbClr val="000000"/>
                </a:solidFill>
                <a:latin typeface="Calibri"/>
              </a:rPr>
              <a:t> 	escrever(resultado)</a:t>
            </a:r>
            <a:endParaRPr/>
          </a:p>
          <a:p>
            <a:r>
              <a:rPr lang="pt-BR" sz="1400" strike="noStrike">
                <a:solidFill>
                  <a:srgbClr val="000000"/>
                </a:solidFill>
                <a:latin typeface="Calibri"/>
              </a:rPr>
              <a:t>Fim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68" name="CustomShape 3"/>
          <p:cNvSpPr/>
          <p:nvPr/>
        </p:nvSpPr>
        <p:spPr>
          <a:xfrm>
            <a:off x="250920" y="189000"/>
            <a:ext cx="8641800" cy="5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Português Estruturado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250920" y="189000"/>
            <a:ext cx="86418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2"/>
          <p:cNvSpPr/>
          <p:nvPr/>
        </p:nvSpPr>
        <p:spPr>
          <a:xfrm>
            <a:off x="250920" y="1197000"/>
            <a:ext cx="8641800" cy="48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r>
              <a:rPr lang="pt-BR" sz="2000" strike="noStrike">
                <a:solidFill>
                  <a:srgbClr val="000000"/>
                </a:solidFill>
                <a:latin typeface="Calibri"/>
              </a:rPr>
              <a:t>Exemplo: Algoritmo na computação: Multiplicação de números positivos</a:t>
            </a:r>
            <a:endParaRPr/>
          </a:p>
          <a:p>
            <a:r>
              <a:rPr lang="pt-BR" sz="3200" strike="noStrike">
                <a:solidFill>
                  <a:srgbClr val="000000"/>
                </a:solidFill>
                <a:latin typeface="Calibri"/>
              </a:rPr>
              <a:t>Explicando: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1400" b="1" strike="noStrike">
                <a:solidFill>
                  <a:srgbClr val="000000"/>
                </a:solidFill>
                <a:latin typeface="Calibri"/>
              </a:rPr>
              <a:t>Variável</a:t>
            </a:r>
            <a:r>
              <a:rPr lang="pt-BR" sz="1400" strike="noStrike">
                <a:solidFill>
                  <a:srgbClr val="000000"/>
                </a:solidFill>
                <a:latin typeface="Calibri"/>
              </a:rPr>
              <a:t> é um espaço alocado na memória para armazenar dados. No algoritmo, foram criadas 4 variáveis.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1400" strike="noStrike">
                <a:solidFill>
                  <a:srgbClr val="000000"/>
                </a:solidFill>
                <a:latin typeface="Calibri"/>
              </a:rPr>
              <a:t>O símbolo “&lt;-” representa uma atribuição de valor a uma variável. Por exemplo, (</a:t>
            </a:r>
            <a:r>
              <a:rPr lang="pt-BR" sz="1400" b="1" strike="noStrike">
                <a:solidFill>
                  <a:srgbClr val="000000"/>
                </a:solidFill>
                <a:latin typeface="Calibri"/>
              </a:rPr>
              <a:t>resultado &lt;= resultado + numero1</a:t>
            </a:r>
            <a:r>
              <a:rPr lang="pt-BR" sz="1400" strike="noStrike">
                <a:solidFill>
                  <a:srgbClr val="000000"/>
                </a:solidFill>
                <a:latin typeface="Calibri"/>
              </a:rPr>
              <a:t>) atribui à variável resultado, o valor da própria variável resultado, acrescido do valor da variável numero1.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1400" strike="noStrike">
                <a:solidFill>
                  <a:srgbClr val="000000"/>
                </a:solidFill>
                <a:latin typeface="Calibri"/>
              </a:rPr>
              <a:t>O comando “</a:t>
            </a:r>
            <a:r>
              <a:rPr lang="pt-BR" sz="1400" b="1" strike="noStrike">
                <a:solidFill>
                  <a:srgbClr val="000000"/>
                </a:solidFill>
                <a:latin typeface="Calibri"/>
              </a:rPr>
              <a:t>ler(numero1)</a:t>
            </a:r>
            <a:r>
              <a:rPr lang="pt-BR" sz="1400" strike="noStrike">
                <a:solidFill>
                  <a:srgbClr val="000000"/>
                </a:solidFill>
                <a:latin typeface="Calibri"/>
              </a:rPr>
              <a:t>“, significa que o algoritmo está lendo o que o usuário digita e armazenando na variável numero1.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1400" strike="noStrike">
                <a:solidFill>
                  <a:srgbClr val="000000"/>
                </a:solidFill>
                <a:latin typeface="Calibri"/>
              </a:rPr>
              <a:t>O comando “ler(numero2)“, significa que o algoritmo está lendo o que o usuário digita e armazenando na variável numero2.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1400" strike="noStrike">
                <a:solidFill>
                  <a:srgbClr val="000000"/>
                </a:solidFill>
                <a:latin typeface="Calibri"/>
              </a:rPr>
              <a:t>O comando </a:t>
            </a:r>
            <a:r>
              <a:rPr lang="pt-BR" sz="1400" b="1" strike="noStrike">
                <a:solidFill>
                  <a:srgbClr val="000000"/>
                </a:solidFill>
                <a:latin typeface="Calibri"/>
              </a:rPr>
              <a:t>escrever(resultado)</a:t>
            </a:r>
            <a:r>
              <a:rPr lang="pt-BR" sz="1400" strike="noStrike">
                <a:solidFill>
                  <a:srgbClr val="000000"/>
                </a:solidFill>
                <a:latin typeface="Calibri"/>
              </a:rPr>
              <a:t> exibe na tela o valor da variável resultado.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71" name="CustomShape 3"/>
          <p:cNvSpPr/>
          <p:nvPr/>
        </p:nvSpPr>
        <p:spPr>
          <a:xfrm>
            <a:off x="250920" y="189000"/>
            <a:ext cx="8641800" cy="5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Português Estruturado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250920" y="189000"/>
            <a:ext cx="86418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250920" y="1197000"/>
            <a:ext cx="8641800" cy="48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§"/>
            </a:pPr>
            <a:r>
              <a:rPr lang="pt-BR" sz="3200" strike="noStrike" dirty="0">
                <a:solidFill>
                  <a:srgbClr val="000000"/>
                </a:solidFill>
                <a:latin typeface="Calibri"/>
              </a:rPr>
              <a:t>Conceitos de Algoritmo e Lógica;</a:t>
            </a:r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§"/>
            </a:pPr>
            <a:r>
              <a:rPr lang="pt-BR" sz="3200" strike="noStrike" dirty="0">
                <a:solidFill>
                  <a:srgbClr val="000000"/>
                </a:solidFill>
                <a:latin typeface="Calibri"/>
              </a:rPr>
              <a:t>Português Estruturado.</a:t>
            </a: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250920" y="189000"/>
            <a:ext cx="86418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latin typeface="Arial"/>
              </a:rPr>
              <a:t>Cronograma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250920" y="189000"/>
            <a:ext cx="86418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2"/>
          <p:cNvSpPr/>
          <p:nvPr/>
        </p:nvSpPr>
        <p:spPr>
          <a:xfrm>
            <a:off x="250920" y="1197000"/>
            <a:ext cx="8641800" cy="48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3"/>
          <p:cNvSpPr/>
          <p:nvPr/>
        </p:nvSpPr>
        <p:spPr>
          <a:xfrm>
            <a:off x="250920" y="189000"/>
            <a:ext cx="8641800" cy="5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Simbologias para Fluxograma</a:t>
            </a:r>
            <a:endParaRPr/>
          </a:p>
        </p:txBody>
      </p:sp>
      <p:pic>
        <p:nvPicPr>
          <p:cNvPr id="375" name="Imagem 374"/>
          <p:cNvPicPr/>
          <p:nvPr/>
        </p:nvPicPr>
        <p:blipFill>
          <a:blip r:embed="rId2"/>
          <a:stretch/>
        </p:blipFill>
        <p:spPr>
          <a:xfrm>
            <a:off x="2189880" y="1296000"/>
            <a:ext cx="4361760" cy="467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250920" y="189000"/>
            <a:ext cx="86418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2"/>
          <p:cNvSpPr/>
          <p:nvPr/>
        </p:nvSpPr>
        <p:spPr>
          <a:xfrm>
            <a:off x="250920" y="1197000"/>
            <a:ext cx="8641800" cy="48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pt-BR" strike="noStrike">
                <a:latin typeface="Arial"/>
              </a:rPr>
              <a:t>Faça um algoritmo e o fluxograma que leia a idade de uma pessoa expressa em anos, meses e dias e mostre-a expressa apenas em dias.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pt-BR" strike="noStrike">
                <a:latin typeface="Arial"/>
              </a:rPr>
              <a:t>Faça um algoritmo e o fluxograma que leia as 3 notas de um aluno e calcule a média final deste aluno.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pt-BR" strike="noStrike">
                <a:latin typeface="Arial"/>
              </a:rPr>
              <a:t>O custo ao consumidor de um carro novo é a soma do custo de fábrica com a percentagem do distribuidor e dos impostos (aplicados ao custo de fábrica). Supondo que a percentagem do distribuidor seja de 28% e os impostos de 45%, escrever um algoritmo e seu fluxograma que leia o custo de fábrica de um carro e escreva o custo ao consumidor.</a:t>
            </a:r>
            <a:endParaRPr/>
          </a:p>
        </p:txBody>
      </p:sp>
      <p:sp>
        <p:nvSpPr>
          <p:cNvPr id="378" name="CustomShape 3"/>
          <p:cNvSpPr/>
          <p:nvPr/>
        </p:nvSpPr>
        <p:spPr>
          <a:xfrm>
            <a:off x="250920" y="189000"/>
            <a:ext cx="8641800" cy="5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Exercícios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1152720" y="8712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600" strike="noStrike">
                <a:solidFill>
                  <a:srgbClr val="000000"/>
                </a:solidFill>
                <a:latin typeface="Calibri"/>
              </a:rPr>
              <a:t>DÚVIDAS</a:t>
            </a:r>
            <a:endParaRPr/>
          </a:p>
        </p:txBody>
      </p:sp>
      <p:sp>
        <p:nvSpPr>
          <p:cNvPr id="380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42EA06C-F12A-47E8-A95C-2EEB6D58E3B5}" type="slidenum">
              <a:rPr lang="pt-BR" sz="1200" strike="noStrike">
                <a:solidFill>
                  <a:srgbClr val="8B8B8B"/>
                </a:solidFill>
                <a:latin typeface="Calibri"/>
              </a:rPr>
              <a:t>22</a:t>
            </a:fld>
            <a:endParaRPr/>
          </a:p>
        </p:txBody>
      </p:sp>
      <p:sp>
        <p:nvSpPr>
          <p:cNvPr id="381" name="CustomShape 3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4"/>
          <p:cNvSpPr/>
          <p:nvPr/>
        </p:nvSpPr>
        <p:spPr>
          <a:xfrm>
            <a:off x="307800" y="792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3" name="Imagem 8"/>
          <p:cNvPicPr/>
          <p:nvPr/>
        </p:nvPicPr>
        <p:blipFill>
          <a:blip r:embed="rId2"/>
          <a:stretch/>
        </p:blipFill>
        <p:spPr>
          <a:xfrm>
            <a:off x="2267640" y="1340640"/>
            <a:ext cx="4463640" cy="446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395640" y="1700640"/>
            <a:ext cx="8228880" cy="25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6000" strike="noStrike">
                <a:solidFill>
                  <a:srgbClr val="000000"/>
                </a:solidFill>
                <a:latin typeface="Calibri"/>
                <a:ea typeface="DejaVu Sans"/>
              </a:rPr>
              <a:t>Algoritmos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6000" strike="noStrike">
                <a:solidFill>
                  <a:srgbClr val="000000"/>
                </a:solidFill>
                <a:latin typeface="Calibri"/>
                <a:ea typeface="DejaVu Sans"/>
              </a:rPr>
              <a:t>Aula 01</a:t>
            </a:r>
            <a:endParaRPr/>
          </a:p>
        </p:txBody>
      </p:sp>
      <p:sp>
        <p:nvSpPr>
          <p:cNvPr id="385" name="CustomShape 2"/>
          <p:cNvSpPr/>
          <p:nvPr/>
        </p:nvSpPr>
        <p:spPr>
          <a:xfrm>
            <a:off x="755640" y="3730680"/>
            <a:ext cx="7771680" cy="14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Calibri"/>
                <a:ea typeface="DejaVu Sans"/>
              </a:rPr>
              <a:t>Profº Msc. Anderson L. Coan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Calibri"/>
                <a:ea typeface="DejaVu Sans"/>
              </a:rPr>
              <a:t>anderson.coan@fatec.sp.gov.br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250920" y="189000"/>
            <a:ext cx="86418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2"/>
          <p:cNvSpPr/>
          <p:nvPr/>
        </p:nvSpPr>
        <p:spPr>
          <a:xfrm>
            <a:off x="250920" y="1197000"/>
            <a:ext cx="8641800" cy="48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r>
              <a:rPr lang="pt-BR" sz="3200" u="sng" strike="noStrike" dirty="0">
                <a:solidFill>
                  <a:srgbClr val="000000"/>
                </a:solidFill>
                <a:latin typeface="Calibri"/>
              </a:rPr>
              <a:t>Pensamento lógico:</a:t>
            </a:r>
            <a:endParaRPr dirty="0"/>
          </a:p>
          <a:p>
            <a:r>
              <a:rPr lang="pt-BR" sz="1400" u="sng" strike="noStrike" dirty="0">
                <a:solidFill>
                  <a:srgbClr val="000000"/>
                </a:solidFill>
                <a:latin typeface="Calibri"/>
                <a:ea typeface="Arial"/>
              </a:rPr>
              <a:t>Em um bar:</a:t>
            </a:r>
            <a:endParaRPr dirty="0"/>
          </a:p>
          <a:p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Balconista: Olá, quem é você? Nunca te vi aqui antes?</a:t>
            </a:r>
            <a:endParaRPr dirty="0"/>
          </a:p>
          <a:p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Freguês: Meu nome é Jim. Eu perdi meu emprego… Vim só beber um pouco</a:t>
            </a:r>
            <a:endParaRPr dirty="0"/>
          </a:p>
          <a:p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Balconista: O que você faz?</a:t>
            </a:r>
            <a:endParaRPr dirty="0"/>
          </a:p>
          <a:p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Freguês: Sou consultor</a:t>
            </a:r>
            <a:endParaRPr dirty="0"/>
          </a:p>
          <a:p>
            <a:r>
              <a:rPr lang="pt-BR" sz="1400" strike="noStrike" dirty="0" err="1">
                <a:solidFill>
                  <a:srgbClr val="000000"/>
                </a:solidFill>
                <a:latin typeface="Arial"/>
                <a:ea typeface="Arial"/>
              </a:rPr>
              <a:t>Balconista:Nunca</a:t>
            </a:r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 soube exatamente o que um consultor faz.</a:t>
            </a:r>
            <a:endParaRPr dirty="0"/>
          </a:p>
          <a:p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Freguês: É um trabalho que precisa usar um “pensamento lógico“.</a:t>
            </a:r>
            <a:endParaRPr dirty="0"/>
          </a:p>
          <a:p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Balconista: Pensamento lógico?</a:t>
            </a:r>
            <a:endParaRPr dirty="0"/>
          </a:p>
          <a:p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Freguês: É difícil pra mim explicar isso, então, vou te dar um exemplo: Você tem um cachorro:</a:t>
            </a:r>
            <a:endParaRPr dirty="0"/>
          </a:p>
          <a:p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Balconista: Sim</a:t>
            </a:r>
            <a:endParaRPr dirty="0"/>
          </a:p>
          <a:p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Freguês: Isso significa que você ama animais.</a:t>
            </a:r>
            <a:endParaRPr dirty="0"/>
          </a:p>
          <a:p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Balconista: Isso</a:t>
            </a:r>
            <a:endParaRPr dirty="0"/>
          </a:p>
          <a:p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Freguês: Se você ama animais, você deve amar seu filho</a:t>
            </a:r>
            <a:endParaRPr dirty="0"/>
          </a:p>
          <a:p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Balconista: É claro.</a:t>
            </a:r>
            <a:endParaRPr dirty="0"/>
          </a:p>
          <a:p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Freguês: Se você tem um filho, você tem uma esposa.</a:t>
            </a:r>
            <a:endParaRPr dirty="0"/>
          </a:p>
          <a:p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Balconista: Sim, tenho uma esposa linda. Como você sabe disso?</a:t>
            </a:r>
            <a:endParaRPr dirty="0"/>
          </a:p>
          <a:p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Freguês: Isso tudo é lógica. Agora a última: Se você tem um filho e uma esposa, significa que você </a:t>
            </a:r>
            <a:r>
              <a:rPr lang="pt-BR" sz="1400" strike="noStrike" dirty="0" smtClean="0">
                <a:solidFill>
                  <a:srgbClr val="000000"/>
                </a:solidFill>
                <a:latin typeface="Arial"/>
                <a:ea typeface="Arial"/>
              </a:rPr>
              <a:t>tem uma família e é feliz, </a:t>
            </a:r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certo?</a:t>
            </a:r>
            <a:endParaRPr dirty="0"/>
          </a:p>
          <a:p>
            <a:endParaRPr dirty="0"/>
          </a:p>
        </p:txBody>
      </p:sp>
      <p:sp>
        <p:nvSpPr>
          <p:cNvPr id="320" name="CustomShape 3"/>
          <p:cNvSpPr/>
          <p:nvPr/>
        </p:nvSpPr>
        <p:spPr>
          <a:xfrm>
            <a:off x="250920" y="189000"/>
            <a:ext cx="8641800" cy="5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Leitura para Reflexão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250920" y="189000"/>
            <a:ext cx="86418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2"/>
          <p:cNvSpPr/>
          <p:nvPr/>
        </p:nvSpPr>
        <p:spPr>
          <a:xfrm>
            <a:off x="250920" y="1197000"/>
            <a:ext cx="8641800" cy="48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r>
              <a:rPr lang="pt-BR" sz="3200" u="sng" strike="noStrike" dirty="0">
                <a:solidFill>
                  <a:srgbClr val="000000"/>
                </a:solidFill>
                <a:latin typeface="Calibri"/>
              </a:rPr>
              <a:t>Pensamento lógico:</a:t>
            </a:r>
            <a:endParaRPr dirty="0"/>
          </a:p>
          <a:p>
            <a:r>
              <a:rPr lang="pt-BR" sz="1400" u="sng" strike="noStrike" dirty="0">
                <a:solidFill>
                  <a:srgbClr val="000000"/>
                </a:solidFill>
                <a:latin typeface="Calibri"/>
                <a:ea typeface="Arial"/>
              </a:rPr>
              <a:t>Em um bar:</a:t>
            </a:r>
            <a:endParaRPr dirty="0"/>
          </a:p>
          <a:p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Balconista: Sim, cara. Impressionante.</a:t>
            </a:r>
            <a:endParaRPr dirty="0"/>
          </a:p>
          <a:p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Freguês: Isso tudo é pensamento lógico. Bem, vou embora, tenho que acordar cedo para procurar um novo trabalho.</a:t>
            </a:r>
            <a:endParaRPr dirty="0"/>
          </a:p>
          <a:p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Balconista: Boa sorte, senhor.</a:t>
            </a:r>
            <a:endParaRPr dirty="0"/>
          </a:p>
          <a:p>
            <a:endParaRPr dirty="0"/>
          </a:p>
          <a:p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15 minutos depois…</a:t>
            </a:r>
            <a:endParaRPr dirty="0"/>
          </a:p>
          <a:p>
            <a:endParaRPr dirty="0"/>
          </a:p>
          <a:p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Freguês 2: Quem era aquele cara?</a:t>
            </a:r>
            <a:endParaRPr dirty="0"/>
          </a:p>
          <a:p>
            <a:r>
              <a:rPr lang="pt-BR" sz="1400" strike="noStrike" dirty="0" err="1">
                <a:solidFill>
                  <a:srgbClr val="000000"/>
                </a:solidFill>
                <a:latin typeface="Arial"/>
                <a:ea typeface="Arial"/>
              </a:rPr>
              <a:t>Balconista:Ele</a:t>
            </a:r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 é um consultor. Estava me explicando o que é um pensamento lógico!</a:t>
            </a:r>
            <a:endParaRPr dirty="0"/>
          </a:p>
          <a:p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Freguês 2: Pensamento lógico?</a:t>
            </a:r>
            <a:endParaRPr dirty="0"/>
          </a:p>
          <a:p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Balconista: Bem, deixa eu te explicar: Você tem cachorro?</a:t>
            </a:r>
            <a:endParaRPr dirty="0"/>
          </a:p>
          <a:p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Freguês 2: Não</a:t>
            </a:r>
            <a:endParaRPr dirty="0"/>
          </a:p>
          <a:p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Balconista: Isso significa que você </a:t>
            </a:r>
            <a:r>
              <a:rPr lang="pt-BR" sz="1400" strike="noStrike" dirty="0" smtClean="0">
                <a:solidFill>
                  <a:srgbClr val="000000"/>
                </a:solidFill>
                <a:latin typeface="Arial"/>
                <a:ea typeface="Arial"/>
              </a:rPr>
              <a:t>não tem família e não é feliz….</a:t>
            </a:r>
            <a:endParaRPr dirty="0"/>
          </a:p>
          <a:p>
            <a:endParaRPr dirty="0"/>
          </a:p>
          <a:p>
            <a:r>
              <a:rPr lang="pt-BR" sz="1400" u="sng" strike="noStrike" dirty="0">
                <a:solidFill>
                  <a:srgbClr val="000000"/>
                </a:solidFill>
                <a:latin typeface="Calibri"/>
                <a:ea typeface="Arial"/>
              </a:rPr>
              <a:t>Troca dos copos:</a:t>
            </a:r>
            <a:r>
              <a:rPr lang="pt-BR" sz="1400" strike="noStrike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1400" u="sng" strike="noStrike" dirty="0">
                <a:solidFill>
                  <a:srgbClr val="000000"/>
                </a:solidFill>
                <a:latin typeface="Calibri"/>
                <a:ea typeface="Arial"/>
              </a:rPr>
              <a:t>Um copo (A) com vinho e um copo (B) com suco de abacate. Troque o conteúdo dos copos: Qual a lógica?</a:t>
            </a:r>
            <a:endParaRPr dirty="0"/>
          </a:p>
          <a:p>
            <a:endParaRPr dirty="0"/>
          </a:p>
        </p:txBody>
      </p:sp>
      <p:sp>
        <p:nvSpPr>
          <p:cNvPr id="323" name="CustomShape 3"/>
          <p:cNvSpPr/>
          <p:nvPr/>
        </p:nvSpPr>
        <p:spPr>
          <a:xfrm>
            <a:off x="250920" y="189000"/>
            <a:ext cx="8641800" cy="5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Leitura para Reflexão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Imagem 3"/>
          <p:cNvPicPr/>
          <p:nvPr/>
        </p:nvPicPr>
        <p:blipFill>
          <a:blip r:embed="rId2"/>
          <a:stretch/>
        </p:blipFill>
        <p:spPr>
          <a:xfrm>
            <a:off x="3824640" y="1904400"/>
            <a:ext cx="4690080" cy="3913200"/>
          </a:xfrm>
          <a:prstGeom prst="rect">
            <a:avLst/>
          </a:prstGeom>
          <a:ln>
            <a:noFill/>
          </a:ln>
        </p:spPr>
      </p:pic>
      <p:sp>
        <p:nvSpPr>
          <p:cNvPr id="325" name="CustomShape 1"/>
          <p:cNvSpPr/>
          <p:nvPr/>
        </p:nvSpPr>
        <p:spPr>
          <a:xfrm>
            <a:off x="628560" y="1825560"/>
            <a:ext cx="284760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7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Discussão sobre a lógica envolvida na figura:</a:t>
            </a:r>
            <a:endParaRPr/>
          </a:p>
          <a:p>
            <a:pPr>
              <a:lnSpc>
                <a:spcPct val="70000"/>
              </a:lnSpc>
            </a:pPr>
            <a:endParaRPr/>
          </a:p>
          <a:p>
            <a:pPr>
              <a:lnSpc>
                <a:spcPct val="70000"/>
              </a:lnSpc>
            </a:pPr>
            <a:endParaRPr/>
          </a:p>
          <a:p>
            <a:pPr>
              <a:lnSpc>
                <a:spcPct val="70000"/>
              </a:lnSpc>
            </a:pPr>
            <a:endParaRPr/>
          </a:p>
          <a:p>
            <a:pPr>
              <a:lnSpc>
                <a:spcPct val="70000"/>
              </a:lnSpc>
            </a:pPr>
            <a:endParaRPr/>
          </a:p>
          <a:p>
            <a:pPr>
              <a:lnSpc>
                <a:spcPct val="70000"/>
              </a:lnSpc>
            </a:pPr>
            <a:endParaRPr/>
          </a:p>
        </p:txBody>
      </p:sp>
      <p:sp>
        <p:nvSpPr>
          <p:cNvPr id="326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9035F63-AEDA-47FE-8FCF-6287643D0ED7}" type="slidenum">
              <a:rPr lang="pt-BR" sz="1200" strike="noStrike">
                <a:solidFill>
                  <a:srgbClr val="8B8B8B"/>
                </a:solidFill>
                <a:latin typeface="Calibri"/>
              </a:rPr>
              <a:t>5</a:t>
            </a:fld>
            <a:endParaRPr/>
          </a:p>
        </p:txBody>
      </p:sp>
      <p:sp>
        <p:nvSpPr>
          <p:cNvPr id="327" name="CustomShape 3"/>
          <p:cNvSpPr/>
          <p:nvPr/>
        </p:nvSpPr>
        <p:spPr>
          <a:xfrm>
            <a:off x="107640" y="87120"/>
            <a:ext cx="8930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Calibri Light"/>
                <a:ea typeface="DejaVu Sans"/>
              </a:rPr>
              <a:t>Reflexão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Imagem 3"/>
          <p:cNvPicPr/>
          <p:nvPr/>
        </p:nvPicPr>
        <p:blipFill>
          <a:blip r:embed="rId2"/>
          <a:stretch/>
        </p:blipFill>
        <p:spPr>
          <a:xfrm>
            <a:off x="3824640" y="1904400"/>
            <a:ext cx="4690080" cy="3913200"/>
          </a:xfrm>
          <a:prstGeom prst="rect">
            <a:avLst/>
          </a:prstGeom>
          <a:ln>
            <a:noFill/>
          </a:ln>
        </p:spPr>
      </p:pic>
      <p:sp>
        <p:nvSpPr>
          <p:cNvPr id="329" name="CustomShape 1"/>
          <p:cNvSpPr/>
          <p:nvPr/>
        </p:nvSpPr>
        <p:spPr>
          <a:xfrm>
            <a:off x="628560" y="1825560"/>
            <a:ext cx="284760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7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Discussão sobre a lógica envolvida na figura:</a:t>
            </a:r>
            <a:endParaRPr/>
          </a:p>
          <a:p>
            <a:pPr>
              <a:lnSpc>
                <a:spcPct val="70000"/>
              </a:lnSpc>
            </a:pPr>
            <a:endParaRPr/>
          </a:p>
          <a:p>
            <a:pPr>
              <a:lnSpc>
                <a:spcPct val="7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Passo 1: Providenciar mais um copo (copo C);</a:t>
            </a:r>
            <a:endParaRPr/>
          </a:p>
          <a:p>
            <a:pPr>
              <a:lnSpc>
                <a:spcPct val="7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Passo 2: Coloca o conteúdo do copo B no copo C;</a:t>
            </a:r>
            <a:endParaRPr/>
          </a:p>
          <a:p>
            <a:pPr>
              <a:lnSpc>
                <a:spcPct val="7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Passo 3: Coloca o conteúdo do copo A no copo B;</a:t>
            </a:r>
            <a:endParaRPr/>
          </a:p>
          <a:p>
            <a:pPr>
              <a:lnSpc>
                <a:spcPct val="7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Passo 4: Coloca o conteúdo do copo C no copo A</a:t>
            </a:r>
            <a:endParaRPr/>
          </a:p>
          <a:p>
            <a:pPr>
              <a:lnSpc>
                <a:spcPct val="70000"/>
              </a:lnSpc>
            </a:pPr>
            <a:endParaRPr/>
          </a:p>
          <a:p>
            <a:pPr>
              <a:lnSpc>
                <a:spcPct val="70000"/>
              </a:lnSpc>
            </a:pPr>
            <a:endParaRPr/>
          </a:p>
          <a:p>
            <a:pPr>
              <a:lnSpc>
                <a:spcPct val="70000"/>
              </a:lnSpc>
            </a:pPr>
            <a:endParaRPr/>
          </a:p>
        </p:txBody>
      </p:sp>
      <p:sp>
        <p:nvSpPr>
          <p:cNvPr id="330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6CB52BD-C7D3-41DB-A69F-266D8BB9A5A9}" type="slidenum">
              <a:rPr lang="pt-BR" sz="1200" strike="noStrike">
                <a:solidFill>
                  <a:srgbClr val="8B8B8B"/>
                </a:solidFill>
                <a:latin typeface="Calibri"/>
              </a:rPr>
              <a:t>6</a:t>
            </a:fld>
            <a:endParaRPr/>
          </a:p>
        </p:txBody>
      </p:sp>
      <p:sp>
        <p:nvSpPr>
          <p:cNvPr id="331" name="CustomShape 3"/>
          <p:cNvSpPr/>
          <p:nvPr/>
        </p:nvSpPr>
        <p:spPr>
          <a:xfrm>
            <a:off x="107640" y="87120"/>
            <a:ext cx="8930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Calibri Light"/>
                <a:ea typeface="DejaVu Sans"/>
              </a:rPr>
              <a:t>Reflexão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250920" y="189000"/>
            <a:ext cx="86418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2"/>
          <p:cNvSpPr/>
          <p:nvPr/>
        </p:nvSpPr>
        <p:spPr>
          <a:xfrm>
            <a:off x="250920" y="1197000"/>
            <a:ext cx="8641800" cy="48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r>
              <a:rPr lang="pt-BR" sz="3200" u="sng" strike="noStrike">
                <a:solidFill>
                  <a:srgbClr val="000000"/>
                </a:solidFill>
                <a:latin typeface="Calibri"/>
              </a:rPr>
              <a:t>Conceitos de Algoritmo e Lógica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250920" y="189000"/>
            <a:ext cx="86418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2"/>
          <p:cNvSpPr/>
          <p:nvPr/>
        </p:nvSpPr>
        <p:spPr>
          <a:xfrm>
            <a:off x="250920" y="1197000"/>
            <a:ext cx="8641800" cy="48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r>
              <a:rPr lang="pt-BR" sz="3200" u="sng" strike="noStrike">
                <a:solidFill>
                  <a:srgbClr val="000000"/>
                </a:solidFill>
                <a:latin typeface="Calibri"/>
              </a:rPr>
              <a:t>Algoritmo: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trike="noStrike">
                <a:solidFill>
                  <a:srgbClr val="000000"/>
                </a:solidFill>
                <a:latin typeface="Arial"/>
                <a:ea typeface="Arial"/>
              </a:rPr>
              <a:t>Conjunto das regras e procedimentos lógicos perfeitamente definidos que levam à solução de um problema em um número finito de etapas.</a:t>
            </a:r>
            <a:endParaRPr/>
          </a:p>
          <a:p>
            <a:pPr>
              <a:lnSpc>
                <a:spcPct val="100000"/>
              </a:lnSpc>
            </a:pPr>
            <a:r>
              <a:rPr lang="pt-BR" sz="3200" u="sng" strike="noStrike">
                <a:solidFill>
                  <a:srgbClr val="000000"/>
                </a:solidFill>
                <a:latin typeface="Calibri"/>
                <a:ea typeface="Arial"/>
              </a:rPr>
              <a:t>Lógica: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trike="noStrike">
                <a:solidFill>
                  <a:srgbClr val="000000"/>
                </a:solidFill>
                <a:latin typeface="Arial"/>
                <a:ea typeface="Arial"/>
              </a:rPr>
              <a:t>Definida como a correção, a ordem do pensamento, o raciocínio.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trike="noStrike">
                <a:solidFill>
                  <a:srgbClr val="000000"/>
                </a:solidFill>
                <a:latin typeface="Arial"/>
                <a:ea typeface="Arial"/>
              </a:rPr>
              <a:t>Lógica de Programação é a técnica de desenvolver sequências lógicas para atingir um determinado objetivo. Essas sequências lógicas são adaptadas para linguagem de computador pelo programador a fim de produzir software. Uma sequência lógica é denominada algoritmo.</a:t>
            </a:r>
            <a:endParaRPr/>
          </a:p>
        </p:txBody>
      </p:sp>
      <p:sp>
        <p:nvSpPr>
          <p:cNvPr id="336" name="CustomShape 3"/>
          <p:cNvSpPr/>
          <p:nvPr/>
        </p:nvSpPr>
        <p:spPr>
          <a:xfrm>
            <a:off x="250920" y="189000"/>
            <a:ext cx="8641800" cy="5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Conceitos de Algoritmo e Lógica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250920" y="189000"/>
            <a:ext cx="86418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250920" y="1197000"/>
            <a:ext cx="8641800" cy="48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trike="noStrike">
                <a:solidFill>
                  <a:srgbClr val="000000"/>
                </a:solidFill>
                <a:latin typeface="Arial"/>
                <a:ea typeface="Arial"/>
              </a:rPr>
              <a:t>Programas de computador, portanto são instruções lógicas que obtém dados do meio externo (que pode ser um usuário ou um arquivo) e fazem o processamento desses dados gravando as informações alguma mídia como o HD ou enviando-as para o usuário através de algum dispositivo;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trike="noStrike">
                <a:solidFill>
                  <a:srgbClr val="000000"/>
                </a:solidFill>
                <a:latin typeface="Arial"/>
                <a:ea typeface="Arial"/>
              </a:rPr>
              <a:t>Na realidade, tudo o que vemos em um computador em termos de sistema operacional e aplicativos, são programas que foram desenvolvidos por programadores;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trike="noStrike">
                <a:solidFill>
                  <a:srgbClr val="000000"/>
                </a:solidFill>
                <a:latin typeface="Arial"/>
                <a:ea typeface="Arial"/>
              </a:rPr>
              <a:t>O programador necessita ter um pensamento lógico bastante desenvolvido, analisando sempre causa e efeito, e acima de tudo ser paciente e persistente</a:t>
            </a:r>
            <a:endParaRPr/>
          </a:p>
        </p:txBody>
      </p:sp>
      <p:sp>
        <p:nvSpPr>
          <p:cNvPr id="339" name="CustomShape 3"/>
          <p:cNvSpPr/>
          <p:nvPr/>
        </p:nvSpPr>
        <p:spPr>
          <a:xfrm>
            <a:off x="250920" y="189000"/>
            <a:ext cx="8641800" cy="5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Conceitos de Algoritmo e Lógica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1328</Words>
  <Application>Microsoft Office PowerPoint</Application>
  <PresentationFormat>Apresentação na tela (4:3)</PresentationFormat>
  <Paragraphs>170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6</vt:i4>
      </vt:variant>
      <vt:variant>
        <vt:lpstr>Títulos de slides</vt:lpstr>
      </vt:variant>
      <vt:variant>
        <vt:i4>23</vt:i4>
      </vt:variant>
    </vt:vector>
  </HeadingPairs>
  <TitlesOfParts>
    <vt:vector size="38" baseType="lpstr">
      <vt:lpstr>Microsoft YaHei</vt:lpstr>
      <vt:lpstr>Arial</vt:lpstr>
      <vt:lpstr>Calibri</vt:lpstr>
      <vt:lpstr>Calibri Light</vt:lpstr>
      <vt:lpstr>DejaVu Sans</vt:lpstr>
      <vt:lpstr>Frutiger LT Com 45 Light</vt:lpstr>
      <vt:lpstr>StarSymbol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Anderson Coan</cp:lastModifiedBy>
  <cp:revision>49</cp:revision>
  <dcterms:created xsi:type="dcterms:W3CDTF">2013-10-10T17:31:52Z</dcterms:created>
  <dcterms:modified xsi:type="dcterms:W3CDTF">2019-08-16T22:56:52Z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42</vt:i4>
  </property>
</Properties>
</file>