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7" r:id="rId3"/>
    <p:sldId id="266" r:id="rId4"/>
    <p:sldId id="306" r:id="rId5"/>
    <p:sldId id="262" r:id="rId6"/>
    <p:sldId id="263" r:id="rId7"/>
    <p:sldId id="264" r:id="rId8"/>
    <p:sldId id="265" r:id="rId9"/>
    <p:sldId id="304" r:id="rId10"/>
    <p:sldId id="280" r:id="rId11"/>
    <p:sldId id="267" r:id="rId12"/>
    <p:sldId id="305" r:id="rId13"/>
    <p:sldId id="257" r:id="rId14"/>
    <p:sldId id="259" r:id="rId15"/>
    <p:sldId id="258" r:id="rId16"/>
    <p:sldId id="273" r:id="rId17"/>
    <p:sldId id="268" r:id="rId18"/>
    <p:sldId id="260" r:id="rId19"/>
    <p:sldId id="288" r:id="rId20"/>
    <p:sldId id="269" r:id="rId21"/>
    <p:sldId id="272" r:id="rId22"/>
    <p:sldId id="276" r:id="rId23"/>
    <p:sldId id="277" r:id="rId24"/>
    <p:sldId id="278" r:id="rId25"/>
    <p:sldId id="270" r:id="rId26"/>
    <p:sldId id="279" r:id="rId27"/>
    <p:sldId id="271" r:id="rId28"/>
    <p:sldId id="274" r:id="rId29"/>
    <p:sldId id="275" r:id="rId30"/>
    <p:sldId id="281" r:id="rId31"/>
    <p:sldId id="308" r:id="rId32"/>
    <p:sldId id="310" r:id="rId33"/>
    <p:sldId id="309" r:id="rId34"/>
    <p:sldId id="282" r:id="rId35"/>
    <p:sldId id="283" r:id="rId36"/>
    <p:sldId id="284" r:id="rId37"/>
    <p:sldId id="285" r:id="rId38"/>
    <p:sldId id="286" r:id="rId39"/>
    <p:sldId id="287" r:id="rId40"/>
    <p:sldId id="289" r:id="rId41"/>
    <p:sldId id="290" r:id="rId42"/>
    <p:sldId id="303" r:id="rId43"/>
    <p:sldId id="302" r:id="rId44"/>
    <p:sldId id="311" r:id="rId45"/>
    <p:sldId id="301" r:id="rId46"/>
    <p:sldId id="292" r:id="rId47"/>
    <p:sldId id="300" r:id="rId48"/>
    <p:sldId id="299" r:id="rId49"/>
    <p:sldId id="293" r:id="rId50"/>
    <p:sldId id="294" r:id="rId51"/>
    <p:sldId id="295" r:id="rId52"/>
    <p:sldId id="296" r:id="rId53"/>
    <p:sldId id="297" r:id="rId54"/>
    <p:sldId id="298" r:id="rId55"/>
    <p:sldId id="312"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C17AB6-66E0-43D6-8D00-2A36F39A05DA}" v="96" dt="2024-02-21T16:33:30.1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7" d="100"/>
          <a:sy n="117" d="100"/>
        </p:scale>
        <p:origin x="2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Heldstab" userId="5b999d1b-0d56-434a-b307-da221cee6607" providerId="ADAL" clId="{1CC17AB6-66E0-43D6-8D00-2A36F39A05DA}"/>
    <pc:docChg chg="undo custSel addSld delSld modSld sldOrd">
      <pc:chgData name="Matt Heldstab" userId="5b999d1b-0d56-434a-b307-da221cee6607" providerId="ADAL" clId="{1CC17AB6-66E0-43D6-8D00-2A36F39A05DA}" dt="2024-02-21T16:33:52.263" v="14090" actId="1076"/>
      <pc:docMkLst>
        <pc:docMk/>
      </pc:docMkLst>
      <pc:sldChg chg="delSp modSp mod ord">
        <pc:chgData name="Matt Heldstab" userId="5b999d1b-0d56-434a-b307-da221cee6607" providerId="ADAL" clId="{1CC17AB6-66E0-43D6-8D00-2A36F39A05DA}" dt="2024-02-20T03:03:11.043" v="11679" actId="1076"/>
        <pc:sldMkLst>
          <pc:docMk/>
          <pc:sldMk cId="1571722681" sldId="256"/>
        </pc:sldMkLst>
        <pc:spChg chg="mod">
          <ac:chgData name="Matt Heldstab" userId="5b999d1b-0d56-434a-b307-da221cee6607" providerId="ADAL" clId="{1CC17AB6-66E0-43D6-8D00-2A36F39A05DA}" dt="2024-02-20T03:03:11.043" v="11679" actId="1076"/>
          <ac:spMkLst>
            <pc:docMk/>
            <pc:sldMk cId="1571722681" sldId="256"/>
            <ac:spMk id="4" creationId="{586142A1-4DB1-EF27-A62C-9DD276ADACA0}"/>
          </ac:spMkLst>
        </pc:spChg>
        <pc:spChg chg="del">
          <ac:chgData name="Matt Heldstab" userId="5b999d1b-0d56-434a-b307-da221cee6607" providerId="ADAL" clId="{1CC17AB6-66E0-43D6-8D00-2A36F39A05DA}" dt="2024-02-20T03:01:01.972" v="11450" actId="478"/>
          <ac:spMkLst>
            <pc:docMk/>
            <pc:sldMk cId="1571722681" sldId="256"/>
            <ac:spMk id="8" creationId="{AEAECE6E-EAF1-CE4F-BC54-629D0D244362}"/>
          </ac:spMkLst>
        </pc:spChg>
        <pc:picChg chg="del">
          <ac:chgData name="Matt Heldstab" userId="5b999d1b-0d56-434a-b307-da221cee6607" providerId="ADAL" clId="{1CC17AB6-66E0-43D6-8D00-2A36F39A05DA}" dt="2024-02-20T03:01:01.972" v="11450" actId="478"/>
          <ac:picMkLst>
            <pc:docMk/>
            <pc:sldMk cId="1571722681" sldId="256"/>
            <ac:picMk id="7" creationId="{ACBCFD09-F731-B184-CDEC-43AC7F0467D6}"/>
          </ac:picMkLst>
        </pc:picChg>
      </pc:sldChg>
      <pc:sldChg chg="addSp modSp">
        <pc:chgData name="Matt Heldstab" userId="5b999d1b-0d56-434a-b307-da221cee6607" providerId="ADAL" clId="{1CC17AB6-66E0-43D6-8D00-2A36F39A05DA}" dt="2024-02-20T17:34:52.998" v="11915"/>
        <pc:sldMkLst>
          <pc:docMk/>
          <pc:sldMk cId="2821174002" sldId="258"/>
        </pc:sldMkLst>
        <pc:spChg chg="add mod">
          <ac:chgData name="Matt Heldstab" userId="5b999d1b-0d56-434a-b307-da221cee6607" providerId="ADAL" clId="{1CC17AB6-66E0-43D6-8D00-2A36F39A05DA}" dt="2024-02-20T17:34:52.998" v="11915"/>
          <ac:spMkLst>
            <pc:docMk/>
            <pc:sldMk cId="2821174002" sldId="258"/>
            <ac:spMk id="5" creationId="{E065AF8A-A42B-11F4-3B9C-40B5C604DB3A}"/>
          </ac:spMkLst>
        </pc:spChg>
      </pc:sldChg>
      <pc:sldChg chg="addSp modSp">
        <pc:chgData name="Matt Heldstab" userId="5b999d1b-0d56-434a-b307-da221cee6607" providerId="ADAL" clId="{1CC17AB6-66E0-43D6-8D00-2A36F39A05DA}" dt="2024-02-19T21:32:39.927" v="188"/>
        <pc:sldMkLst>
          <pc:docMk/>
          <pc:sldMk cId="1088157935" sldId="259"/>
        </pc:sldMkLst>
        <pc:spChg chg="add mod">
          <ac:chgData name="Matt Heldstab" userId="5b999d1b-0d56-434a-b307-da221cee6607" providerId="ADAL" clId="{1CC17AB6-66E0-43D6-8D00-2A36F39A05DA}" dt="2024-02-19T21:32:39.927" v="188"/>
          <ac:spMkLst>
            <pc:docMk/>
            <pc:sldMk cId="1088157935" sldId="259"/>
            <ac:spMk id="4" creationId="{D880E9E6-BAC9-9E15-E0B1-E7EC1E4FC802}"/>
          </ac:spMkLst>
        </pc:spChg>
      </pc:sldChg>
      <pc:sldChg chg="del">
        <pc:chgData name="Matt Heldstab" userId="5b999d1b-0d56-434a-b307-da221cee6607" providerId="ADAL" clId="{1CC17AB6-66E0-43D6-8D00-2A36F39A05DA}" dt="2024-02-20T02:49:22.898" v="10435" actId="47"/>
        <pc:sldMkLst>
          <pc:docMk/>
          <pc:sldMk cId="2748138286" sldId="261"/>
        </pc:sldMkLst>
      </pc:sldChg>
      <pc:sldChg chg="modSp mod">
        <pc:chgData name="Matt Heldstab" userId="5b999d1b-0d56-434a-b307-da221cee6607" providerId="ADAL" clId="{1CC17AB6-66E0-43D6-8D00-2A36F39A05DA}" dt="2024-02-19T21:21:00.445" v="53" actId="20577"/>
        <pc:sldMkLst>
          <pc:docMk/>
          <pc:sldMk cId="2046744900" sldId="266"/>
        </pc:sldMkLst>
        <pc:spChg chg="mod">
          <ac:chgData name="Matt Heldstab" userId="5b999d1b-0d56-434a-b307-da221cee6607" providerId="ADAL" clId="{1CC17AB6-66E0-43D6-8D00-2A36F39A05DA}" dt="2024-02-19T21:21:00.445" v="53" actId="20577"/>
          <ac:spMkLst>
            <pc:docMk/>
            <pc:sldMk cId="2046744900" sldId="266"/>
            <ac:spMk id="2" creationId="{B193AC4A-AE34-F215-4428-97C98A9DB6F1}"/>
          </ac:spMkLst>
        </pc:spChg>
      </pc:sldChg>
      <pc:sldChg chg="modSp mod">
        <pc:chgData name="Matt Heldstab" userId="5b999d1b-0d56-434a-b307-da221cee6607" providerId="ADAL" clId="{1CC17AB6-66E0-43D6-8D00-2A36F39A05DA}" dt="2024-02-20T17:34:11.690" v="11914" actId="20577"/>
        <pc:sldMkLst>
          <pc:docMk/>
          <pc:sldMk cId="2430464239" sldId="267"/>
        </pc:sldMkLst>
        <pc:spChg chg="mod">
          <ac:chgData name="Matt Heldstab" userId="5b999d1b-0d56-434a-b307-da221cee6607" providerId="ADAL" clId="{1CC17AB6-66E0-43D6-8D00-2A36F39A05DA}" dt="2024-02-20T17:34:11.690" v="11914" actId="20577"/>
          <ac:spMkLst>
            <pc:docMk/>
            <pc:sldMk cId="2430464239" sldId="267"/>
            <ac:spMk id="2" creationId="{BFE9168C-A2A3-B659-56FF-D06CEB1D232E}"/>
          </ac:spMkLst>
        </pc:spChg>
      </pc:sldChg>
      <pc:sldChg chg="addSp modSp">
        <pc:chgData name="Matt Heldstab" userId="5b999d1b-0d56-434a-b307-da221cee6607" providerId="ADAL" clId="{1CC17AB6-66E0-43D6-8D00-2A36F39A05DA}" dt="2024-02-19T21:32:43.888" v="189"/>
        <pc:sldMkLst>
          <pc:docMk/>
          <pc:sldMk cId="3113579316" sldId="268"/>
        </pc:sldMkLst>
        <pc:spChg chg="add mod">
          <ac:chgData name="Matt Heldstab" userId="5b999d1b-0d56-434a-b307-da221cee6607" providerId="ADAL" clId="{1CC17AB6-66E0-43D6-8D00-2A36F39A05DA}" dt="2024-02-19T21:32:43.888" v="189"/>
          <ac:spMkLst>
            <pc:docMk/>
            <pc:sldMk cId="3113579316" sldId="268"/>
            <ac:spMk id="4" creationId="{9F7D72B7-59B5-42A4-8ECC-43F265D13422}"/>
          </ac:spMkLst>
        </pc:spChg>
      </pc:sldChg>
      <pc:sldChg chg="addSp modSp">
        <pc:chgData name="Matt Heldstab" userId="5b999d1b-0d56-434a-b307-da221cee6607" providerId="ADAL" clId="{1CC17AB6-66E0-43D6-8D00-2A36F39A05DA}" dt="2024-02-19T21:32:46.693" v="190"/>
        <pc:sldMkLst>
          <pc:docMk/>
          <pc:sldMk cId="4167806960" sldId="269"/>
        </pc:sldMkLst>
        <pc:spChg chg="add mod">
          <ac:chgData name="Matt Heldstab" userId="5b999d1b-0d56-434a-b307-da221cee6607" providerId="ADAL" clId="{1CC17AB6-66E0-43D6-8D00-2A36F39A05DA}" dt="2024-02-19T21:32:46.693" v="190"/>
          <ac:spMkLst>
            <pc:docMk/>
            <pc:sldMk cId="4167806960" sldId="269"/>
            <ac:spMk id="4" creationId="{ADFFB140-022B-5250-BB65-27511E82B021}"/>
          </ac:spMkLst>
        </pc:spChg>
      </pc:sldChg>
      <pc:sldChg chg="addSp modSp">
        <pc:chgData name="Matt Heldstab" userId="5b999d1b-0d56-434a-b307-da221cee6607" providerId="ADAL" clId="{1CC17AB6-66E0-43D6-8D00-2A36F39A05DA}" dt="2024-02-19T21:32:49.513" v="191"/>
        <pc:sldMkLst>
          <pc:docMk/>
          <pc:sldMk cId="2601148294" sldId="270"/>
        </pc:sldMkLst>
        <pc:spChg chg="add mod">
          <ac:chgData name="Matt Heldstab" userId="5b999d1b-0d56-434a-b307-da221cee6607" providerId="ADAL" clId="{1CC17AB6-66E0-43D6-8D00-2A36F39A05DA}" dt="2024-02-19T21:32:49.513" v="191"/>
          <ac:spMkLst>
            <pc:docMk/>
            <pc:sldMk cId="2601148294" sldId="270"/>
            <ac:spMk id="4" creationId="{06284DA6-9591-5E20-1C82-48A246CED2D7}"/>
          </ac:spMkLst>
        </pc:spChg>
      </pc:sldChg>
      <pc:sldChg chg="addSp modSp add mod">
        <pc:chgData name="Matt Heldstab" userId="5b999d1b-0d56-434a-b307-da221cee6607" providerId="ADAL" clId="{1CC17AB6-66E0-43D6-8D00-2A36F39A05DA}" dt="2024-02-19T21:32:51.776" v="192"/>
        <pc:sldMkLst>
          <pc:docMk/>
          <pc:sldMk cId="1022835104" sldId="279"/>
        </pc:sldMkLst>
        <pc:spChg chg="mod">
          <ac:chgData name="Matt Heldstab" userId="5b999d1b-0d56-434a-b307-da221cee6607" providerId="ADAL" clId="{1CC17AB6-66E0-43D6-8D00-2A36F39A05DA}" dt="2024-02-19T21:22:21.137" v="96" actId="5793"/>
          <ac:spMkLst>
            <pc:docMk/>
            <pc:sldMk cId="1022835104" sldId="279"/>
            <ac:spMk id="2" creationId="{AD880C1A-8504-DC70-8FA7-E21DC6A1B105}"/>
          </ac:spMkLst>
        </pc:spChg>
        <pc:spChg chg="add mod">
          <ac:chgData name="Matt Heldstab" userId="5b999d1b-0d56-434a-b307-da221cee6607" providerId="ADAL" clId="{1CC17AB6-66E0-43D6-8D00-2A36F39A05DA}" dt="2024-02-19T21:32:51.776" v="192"/>
          <ac:spMkLst>
            <pc:docMk/>
            <pc:sldMk cId="1022835104" sldId="279"/>
            <ac:spMk id="4" creationId="{ED127E5D-DEF5-8825-152A-1ED384E913AA}"/>
          </ac:spMkLst>
        </pc:spChg>
      </pc:sldChg>
      <pc:sldChg chg="addSp modSp add mod">
        <pc:chgData name="Matt Heldstab" userId="5b999d1b-0d56-434a-b307-da221cee6607" providerId="ADAL" clId="{1CC17AB6-66E0-43D6-8D00-2A36F39A05DA}" dt="2024-02-19T21:24:09.304" v="185" actId="20577"/>
        <pc:sldMkLst>
          <pc:docMk/>
          <pc:sldMk cId="2731885641" sldId="280"/>
        </pc:sldMkLst>
        <pc:spChg chg="add mod">
          <ac:chgData name="Matt Heldstab" userId="5b999d1b-0d56-434a-b307-da221cee6607" providerId="ADAL" clId="{1CC17AB6-66E0-43D6-8D00-2A36F39A05DA}" dt="2024-02-19T21:23:31.567" v="100" actId="1076"/>
          <ac:spMkLst>
            <pc:docMk/>
            <pc:sldMk cId="2731885641" sldId="280"/>
            <ac:spMk id="3" creationId="{6A923F44-DD22-4CAC-38DC-36602DF11CC6}"/>
          </ac:spMkLst>
        </pc:spChg>
        <pc:spChg chg="add mod">
          <ac:chgData name="Matt Heldstab" userId="5b999d1b-0d56-434a-b307-da221cee6607" providerId="ADAL" clId="{1CC17AB6-66E0-43D6-8D00-2A36F39A05DA}" dt="2024-02-19T21:24:09.304" v="185" actId="20577"/>
          <ac:spMkLst>
            <pc:docMk/>
            <pc:sldMk cId="2731885641" sldId="280"/>
            <ac:spMk id="5" creationId="{F0A3C49B-A4B1-95CE-274B-EE72B2BE766F}"/>
          </ac:spMkLst>
        </pc:spChg>
      </pc:sldChg>
      <pc:sldChg chg="addSp delSp modSp new mod">
        <pc:chgData name="Matt Heldstab" userId="5b999d1b-0d56-434a-b307-da221cee6607" providerId="ADAL" clId="{1CC17AB6-66E0-43D6-8D00-2A36F39A05DA}" dt="2024-02-21T16:12:22.565" v="12547" actId="1076"/>
        <pc:sldMkLst>
          <pc:docMk/>
          <pc:sldMk cId="3591646855" sldId="281"/>
        </pc:sldMkLst>
        <pc:spChg chg="add mod">
          <ac:chgData name="Matt Heldstab" userId="5b999d1b-0d56-434a-b307-da221cee6607" providerId="ADAL" clId="{1CC17AB6-66E0-43D6-8D00-2A36F39A05DA}" dt="2024-02-21T16:10:00.111" v="12256"/>
          <ac:spMkLst>
            <pc:docMk/>
            <pc:sldMk cId="3591646855" sldId="281"/>
            <ac:spMk id="2" creationId="{5E1B7A5B-A1F4-3AAD-759F-42FEA7788FBB}"/>
          </ac:spMkLst>
        </pc:spChg>
        <pc:spChg chg="del">
          <ac:chgData name="Matt Heldstab" userId="5b999d1b-0d56-434a-b307-da221cee6607" providerId="ADAL" clId="{1CC17AB6-66E0-43D6-8D00-2A36F39A05DA}" dt="2024-02-19T21:32:25.783" v="187" actId="478"/>
          <ac:spMkLst>
            <pc:docMk/>
            <pc:sldMk cId="3591646855" sldId="281"/>
            <ac:spMk id="2" creationId="{738BC4F4-4403-0E78-0555-89A61ADD87B8}"/>
          </ac:spMkLst>
        </pc:spChg>
        <pc:spChg chg="del">
          <ac:chgData name="Matt Heldstab" userId="5b999d1b-0d56-434a-b307-da221cee6607" providerId="ADAL" clId="{1CC17AB6-66E0-43D6-8D00-2A36F39A05DA}" dt="2024-02-19T21:32:25.783" v="187" actId="478"/>
          <ac:spMkLst>
            <pc:docMk/>
            <pc:sldMk cId="3591646855" sldId="281"/>
            <ac:spMk id="3" creationId="{EB9DF6D4-5054-F0B3-C1FD-AF557E9C9366}"/>
          </ac:spMkLst>
        </pc:spChg>
        <pc:spChg chg="add mod">
          <ac:chgData name="Matt Heldstab" userId="5b999d1b-0d56-434a-b307-da221cee6607" providerId="ADAL" clId="{1CC17AB6-66E0-43D6-8D00-2A36F39A05DA}" dt="2024-02-19T21:33:33.633" v="208" actId="20577"/>
          <ac:spMkLst>
            <pc:docMk/>
            <pc:sldMk cId="3591646855" sldId="281"/>
            <ac:spMk id="4" creationId="{D92CC6DE-79BE-DCD0-A737-3C6ADB868D91}"/>
          </ac:spMkLst>
        </pc:spChg>
        <pc:spChg chg="add mod">
          <ac:chgData name="Matt Heldstab" userId="5b999d1b-0d56-434a-b307-da221cee6607" providerId="ADAL" clId="{1CC17AB6-66E0-43D6-8D00-2A36F39A05DA}" dt="2024-02-21T16:12:22.565" v="12547" actId="1076"/>
          <ac:spMkLst>
            <pc:docMk/>
            <pc:sldMk cId="3591646855" sldId="281"/>
            <ac:spMk id="6" creationId="{1C466ACD-A0E5-C384-536D-6F771A6F9E9E}"/>
          </ac:spMkLst>
        </pc:spChg>
      </pc:sldChg>
      <pc:sldChg chg="addSp delSp modSp add mod">
        <pc:chgData name="Matt Heldstab" userId="5b999d1b-0d56-434a-b307-da221cee6607" providerId="ADAL" clId="{1CC17AB6-66E0-43D6-8D00-2A36F39A05DA}" dt="2024-02-19T21:39:14.637" v="842" actId="21"/>
        <pc:sldMkLst>
          <pc:docMk/>
          <pc:sldMk cId="1220711647" sldId="282"/>
        </pc:sldMkLst>
        <pc:spChg chg="add mod">
          <ac:chgData name="Matt Heldstab" userId="5b999d1b-0d56-434a-b307-da221cee6607" providerId="ADAL" clId="{1CC17AB6-66E0-43D6-8D00-2A36F39A05DA}" dt="2024-02-19T21:35:52.984" v="535" actId="1076"/>
          <ac:spMkLst>
            <pc:docMk/>
            <pc:sldMk cId="1220711647" sldId="282"/>
            <ac:spMk id="2" creationId="{89818CBD-B339-3ECA-8645-E599698B843F}"/>
          </ac:spMkLst>
        </pc:spChg>
        <pc:spChg chg="add del mod">
          <ac:chgData name="Matt Heldstab" userId="5b999d1b-0d56-434a-b307-da221cee6607" providerId="ADAL" clId="{1CC17AB6-66E0-43D6-8D00-2A36F39A05DA}" dt="2024-02-19T21:39:14.637" v="842" actId="21"/>
          <ac:spMkLst>
            <pc:docMk/>
            <pc:sldMk cId="1220711647" sldId="282"/>
            <ac:spMk id="3" creationId="{F934C83D-A5C7-0CC9-2A76-51E79BA1CE28}"/>
          </ac:spMkLst>
        </pc:spChg>
        <pc:spChg chg="add del mod">
          <ac:chgData name="Matt Heldstab" userId="5b999d1b-0d56-434a-b307-da221cee6607" providerId="ADAL" clId="{1CC17AB6-66E0-43D6-8D00-2A36F39A05DA}" dt="2024-02-19T21:39:14.637" v="842" actId="21"/>
          <ac:spMkLst>
            <pc:docMk/>
            <pc:sldMk cId="1220711647" sldId="282"/>
            <ac:spMk id="5" creationId="{D46084C0-CAF0-0BD7-4C80-CBB49AC85D7F}"/>
          </ac:spMkLst>
        </pc:spChg>
        <pc:spChg chg="mod">
          <ac:chgData name="Matt Heldstab" userId="5b999d1b-0d56-434a-b307-da221cee6607" providerId="ADAL" clId="{1CC17AB6-66E0-43D6-8D00-2A36F39A05DA}" dt="2024-02-19T21:34:14.624" v="214" actId="1076"/>
          <ac:spMkLst>
            <pc:docMk/>
            <pc:sldMk cId="1220711647" sldId="282"/>
            <ac:spMk id="6" creationId="{F590D6E4-7135-7DA8-E3D3-B21844869CBF}"/>
          </ac:spMkLst>
        </pc:spChg>
        <pc:spChg chg="add del mod">
          <ac:chgData name="Matt Heldstab" userId="5b999d1b-0d56-434a-b307-da221cee6607" providerId="ADAL" clId="{1CC17AB6-66E0-43D6-8D00-2A36F39A05DA}" dt="2024-02-19T21:39:14.637" v="842" actId="21"/>
          <ac:spMkLst>
            <pc:docMk/>
            <pc:sldMk cId="1220711647" sldId="282"/>
            <ac:spMk id="7" creationId="{1BECE371-2872-997F-9CF3-0AAFFA74B9F8}"/>
          </ac:spMkLst>
        </pc:spChg>
        <pc:spChg chg="add del mod">
          <ac:chgData name="Matt Heldstab" userId="5b999d1b-0d56-434a-b307-da221cee6607" providerId="ADAL" clId="{1CC17AB6-66E0-43D6-8D00-2A36F39A05DA}" dt="2024-02-19T21:39:14.637" v="842" actId="21"/>
          <ac:spMkLst>
            <pc:docMk/>
            <pc:sldMk cId="1220711647" sldId="282"/>
            <ac:spMk id="8" creationId="{8C6044C6-96F5-79F7-B703-F771EADEC9DB}"/>
          </ac:spMkLst>
        </pc:spChg>
      </pc:sldChg>
      <pc:sldChg chg="addSp delSp modSp add mod">
        <pc:chgData name="Matt Heldstab" userId="5b999d1b-0d56-434a-b307-da221cee6607" providerId="ADAL" clId="{1CC17AB6-66E0-43D6-8D00-2A36F39A05DA}" dt="2024-02-19T21:44:38.508" v="1113" actId="478"/>
        <pc:sldMkLst>
          <pc:docMk/>
          <pc:sldMk cId="3668095753" sldId="283"/>
        </pc:sldMkLst>
        <pc:spChg chg="del">
          <ac:chgData name="Matt Heldstab" userId="5b999d1b-0d56-434a-b307-da221cee6607" providerId="ADAL" clId="{1CC17AB6-66E0-43D6-8D00-2A36F39A05DA}" dt="2024-02-19T21:39:24.255" v="844" actId="478"/>
          <ac:spMkLst>
            <pc:docMk/>
            <pc:sldMk cId="3668095753" sldId="283"/>
            <ac:spMk id="2" creationId="{A33E2664-5DCD-1432-015E-462DEDE395A3}"/>
          </ac:spMkLst>
        </pc:spChg>
        <pc:spChg chg="add del mod">
          <ac:chgData name="Matt Heldstab" userId="5b999d1b-0d56-434a-b307-da221cee6607" providerId="ADAL" clId="{1CC17AB6-66E0-43D6-8D00-2A36F39A05DA}" dt="2024-02-19T21:44:38.508" v="1113" actId="478"/>
          <ac:spMkLst>
            <pc:docMk/>
            <pc:sldMk cId="3668095753" sldId="283"/>
            <ac:spMk id="3" creationId="{F934C83D-A5C7-0CC9-2A76-51E79BA1CE28}"/>
          </ac:spMkLst>
        </pc:spChg>
        <pc:spChg chg="add del mod">
          <ac:chgData name="Matt Heldstab" userId="5b999d1b-0d56-434a-b307-da221cee6607" providerId="ADAL" clId="{1CC17AB6-66E0-43D6-8D00-2A36F39A05DA}" dt="2024-02-19T21:44:38.508" v="1113" actId="478"/>
          <ac:spMkLst>
            <pc:docMk/>
            <pc:sldMk cId="3668095753" sldId="283"/>
            <ac:spMk id="5" creationId="{D46084C0-CAF0-0BD7-4C80-CBB49AC85D7F}"/>
          </ac:spMkLst>
        </pc:spChg>
        <pc:spChg chg="mod">
          <ac:chgData name="Matt Heldstab" userId="5b999d1b-0d56-434a-b307-da221cee6607" providerId="ADAL" clId="{1CC17AB6-66E0-43D6-8D00-2A36F39A05DA}" dt="2024-02-19T21:40:27.378" v="906" actId="1076"/>
          <ac:spMkLst>
            <pc:docMk/>
            <pc:sldMk cId="3668095753" sldId="283"/>
            <ac:spMk id="6" creationId="{B3F1BE19-68C2-CBB5-6125-115D48DD3061}"/>
          </ac:spMkLst>
        </pc:spChg>
        <pc:spChg chg="add del mod">
          <ac:chgData name="Matt Heldstab" userId="5b999d1b-0d56-434a-b307-da221cee6607" providerId="ADAL" clId="{1CC17AB6-66E0-43D6-8D00-2A36F39A05DA}" dt="2024-02-19T21:44:38.508" v="1113" actId="478"/>
          <ac:spMkLst>
            <pc:docMk/>
            <pc:sldMk cId="3668095753" sldId="283"/>
            <ac:spMk id="7" creationId="{1BECE371-2872-997F-9CF3-0AAFFA74B9F8}"/>
          </ac:spMkLst>
        </pc:spChg>
        <pc:spChg chg="add del mod">
          <ac:chgData name="Matt Heldstab" userId="5b999d1b-0d56-434a-b307-da221cee6607" providerId="ADAL" clId="{1CC17AB6-66E0-43D6-8D00-2A36F39A05DA}" dt="2024-02-19T21:44:38.508" v="1113" actId="478"/>
          <ac:spMkLst>
            <pc:docMk/>
            <pc:sldMk cId="3668095753" sldId="283"/>
            <ac:spMk id="8" creationId="{8C6044C6-96F5-79F7-B703-F771EADEC9DB}"/>
          </ac:spMkLst>
        </pc:spChg>
        <pc:spChg chg="add mod">
          <ac:chgData name="Matt Heldstab" userId="5b999d1b-0d56-434a-b307-da221cee6607" providerId="ADAL" clId="{1CC17AB6-66E0-43D6-8D00-2A36F39A05DA}" dt="2024-02-19T21:40:30.828" v="907" actId="1076"/>
          <ac:spMkLst>
            <pc:docMk/>
            <pc:sldMk cId="3668095753" sldId="283"/>
            <ac:spMk id="9" creationId="{1CCA8E82-8B22-D44E-B9AA-89C8AC7B157B}"/>
          </ac:spMkLst>
        </pc:spChg>
        <pc:spChg chg="add mod">
          <ac:chgData name="Matt Heldstab" userId="5b999d1b-0d56-434a-b307-da221cee6607" providerId="ADAL" clId="{1CC17AB6-66E0-43D6-8D00-2A36F39A05DA}" dt="2024-02-19T21:42:22.566" v="1082" actId="1076"/>
          <ac:spMkLst>
            <pc:docMk/>
            <pc:sldMk cId="3668095753" sldId="283"/>
            <ac:spMk id="10" creationId="{C7D9DAA5-F712-3098-09E5-5D0CB74B770A}"/>
          </ac:spMkLst>
        </pc:spChg>
        <pc:spChg chg="add mod">
          <ac:chgData name="Matt Heldstab" userId="5b999d1b-0d56-434a-b307-da221cee6607" providerId="ADAL" clId="{1CC17AB6-66E0-43D6-8D00-2A36F39A05DA}" dt="2024-02-19T21:42:07.828" v="1063" actId="1076"/>
          <ac:spMkLst>
            <pc:docMk/>
            <pc:sldMk cId="3668095753" sldId="283"/>
            <ac:spMk id="11" creationId="{2BE06AB5-8503-9AAE-6279-F7CA3CFDBBA4}"/>
          </ac:spMkLst>
        </pc:spChg>
        <pc:spChg chg="add mod">
          <ac:chgData name="Matt Heldstab" userId="5b999d1b-0d56-434a-b307-da221cee6607" providerId="ADAL" clId="{1CC17AB6-66E0-43D6-8D00-2A36F39A05DA}" dt="2024-02-19T21:42:38.135" v="1092" actId="1076"/>
          <ac:spMkLst>
            <pc:docMk/>
            <pc:sldMk cId="3668095753" sldId="283"/>
            <ac:spMk id="12" creationId="{604DEBB3-1159-F4FA-BA2C-2AEF1C564B4E}"/>
          </ac:spMkLst>
        </pc:spChg>
        <pc:spChg chg="add mod">
          <ac:chgData name="Matt Heldstab" userId="5b999d1b-0d56-434a-b307-da221cee6607" providerId="ADAL" clId="{1CC17AB6-66E0-43D6-8D00-2A36F39A05DA}" dt="2024-02-19T21:40:49.246" v="973" actId="1036"/>
          <ac:spMkLst>
            <pc:docMk/>
            <pc:sldMk cId="3668095753" sldId="283"/>
            <ac:spMk id="13" creationId="{B266677C-D3C3-F5C6-7D74-CA5EE31BD955}"/>
          </ac:spMkLst>
        </pc:spChg>
        <pc:spChg chg="add del mod">
          <ac:chgData name="Matt Heldstab" userId="5b999d1b-0d56-434a-b307-da221cee6607" providerId="ADAL" clId="{1CC17AB6-66E0-43D6-8D00-2A36F39A05DA}" dt="2024-02-19T21:44:38.508" v="1113" actId="478"/>
          <ac:spMkLst>
            <pc:docMk/>
            <pc:sldMk cId="3668095753" sldId="283"/>
            <ac:spMk id="14" creationId="{78421969-08F1-B800-72A2-C99626BF71BE}"/>
          </ac:spMkLst>
        </pc:spChg>
      </pc:sldChg>
      <pc:sldChg chg="delSp add mod">
        <pc:chgData name="Matt Heldstab" userId="5b999d1b-0d56-434a-b307-da221cee6607" providerId="ADAL" clId="{1CC17AB6-66E0-43D6-8D00-2A36F39A05DA}" dt="2024-02-19T21:44:45.307" v="1114" actId="478"/>
        <pc:sldMkLst>
          <pc:docMk/>
          <pc:sldMk cId="1434980399" sldId="284"/>
        </pc:sldMkLst>
        <pc:spChg chg="del">
          <ac:chgData name="Matt Heldstab" userId="5b999d1b-0d56-434a-b307-da221cee6607" providerId="ADAL" clId="{1CC17AB6-66E0-43D6-8D00-2A36F39A05DA}" dt="2024-02-19T21:44:45.307" v="1114" actId="478"/>
          <ac:spMkLst>
            <pc:docMk/>
            <pc:sldMk cId="1434980399" sldId="284"/>
            <ac:spMk id="3" creationId="{C120A7BD-AFBC-2B3D-C903-9B202FE2DCE7}"/>
          </ac:spMkLst>
        </pc:spChg>
        <pc:spChg chg="del">
          <ac:chgData name="Matt Heldstab" userId="5b999d1b-0d56-434a-b307-da221cee6607" providerId="ADAL" clId="{1CC17AB6-66E0-43D6-8D00-2A36F39A05DA}" dt="2024-02-19T21:44:45.307" v="1114" actId="478"/>
          <ac:spMkLst>
            <pc:docMk/>
            <pc:sldMk cId="1434980399" sldId="284"/>
            <ac:spMk id="5" creationId="{A6C4DB9B-DB27-371A-E630-1E88A148BFB6}"/>
          </ac:spMkLst>
        </pc:spChg>
        <pc:spChg chg="del">
          <ac:chgData name="Matt Heldstab" userId="5b999d1b-0d56-434a-b307-da221cee6607" providerId="ADAL" clId="{1CC17AB6-66E0-43D6-8D00-2A36F39A05DA}" dt="2024-02-19T21:44:45.307" v="1114" actId="478"/>
          <ac:spMkLst>
            <pc:docMk/>
            <pc:sldMk cId="1434980399" sldId="284"/>
            <ac:spMk id="7" creationId="{FF705498-1860-532A-C7AF-E2DE8FEC095D}"/>
          </ac:spMkLst>
        </pc:spChg>
        <pc:spChg chg="del">
          <ac:chgData name="Matt Heldstab" userId="5b999d1b-0d56-434a-b307-da221cee6607" providerId="ADAL" clId="{1CC17AB6-66E0-43D6-8D00-2A36F39A05DA}" dt="2024-02-19T21:44:45.307" v="1114" actId="478"/>
          <ac:spMkLst>
            <pc:docMk/>
            <pc:sldMk cId="1434980399" sldId="284"/>
            <ac:spMk id="8" creationId="{AEF8D424-EB6C-B243-FFD5-E7B7DCBA4221}"/>
          </ac:spMkLst>
        </pc:spChg>
      </pc:sldChg>
      <pc:sldChg chg="add">
        <pc:chgData name="Matt Heldstab" userId="5b999d1b-0d56-434a-b307-da221cee6607" providerId="ADAL" clId="{1CC17AB6-66E0-43D6-8D00-2A36F39A05DA}" dt="2024-02-19T21:44:30.241" v="1111"/>
        <pc:sldMkLst>
          <pc:docMk/>
          <pc:sldMk cId="148999781" sldId="285"/>
        </pc:sldMkLst>
      </pc:sldChg>
      <pc:sldChg chg="addSp modSp add mod">
        <pc:chgData name="Matt Heldstab" userId="5b999d1b-0d56-434a-b307-da221cee6607" providerId="ADAL" clId="{1CC17AB6-66E0-43D6-8D00-2A36F39A05DA}" dt="2024-02-19T21:45:05.103" v="1124" actId="1076"/>
        <pc:sldMkLst>
          <pc:docMk/>
          <pc:sldMk cId="3724143702" sldId="286"/>
        </pc:sldMkLst>
        <pc:spChg chg="add mod">
          <ac:chgData name="Matt Heldstab" userId="5b999d1b-0d56-434a-b307-da221cee6607" providerId="ADAL" clId="{1CC17AB6-66E0-43D6-8D00-2A36F39A05DA}" dt="2024-02-19T21:45:05.103" v="1124" actId="1076"/>
          <ac:spMkLst>
            <pc:docMk/>
            <pc:sldMk cId="3724143702" sldId="286"/>
            <ac:spMk id="2" creationId="{394DAA5F-D05F-DDC5-AAAB-06401CB41B78}"/>
          </ac:spMkLst>
        </pc:spChg>
      </pc:sldChg>
      <pc:sldChg chg="addSp modSp add mod">
        <pc:chgData name="Matt Heldstab" userId="5b999d1b-0d56-434a-b307-da221cee6607" providerId="ADAL" clId="{1CC17AB6-66E0-43D6-8D00-2A36F39A05DA}" dt="2024-02-19T21:49:50.129" v="1234" actId="692"/>
        <pc:sldMkLst>
          <pc:docMk/>
          <pc:sldMk cId="2895082176" sldId="287"/>
        </pc:sldMkLst>
        <pc:spChg chg="add mod">
          <ac:chgData name="Matt Heldstab" userId="5b999d1b-0d56-434a-b307-da221cee6607" providerId="ADAL" clId="{1CC17AB6-66E0-43D6-8D00-2A36F39A05DA}" dt="2024-02-19T21:49:04.928" v="1230" actId="1076"/>
          <ac:spMkLst>
            <pc:docMk/>
            <pc:sldMk cId="2895082176" sldId="287"/>
            <ac:spMk id="15" creationId="{1DBE63F2-FF2A-B6DC-D031-28B98565E386}"/>
          </ac:spMkLst>
        </pc:spChg>
        <pc:spChg chg="add mod">
          <ac:chgData name="Matt Heldstab" userId="5b999d1b-0d56-434a-b307-da221cee6607" providerId="ADAL" clId="{1CC17AB6-66E0-43D6-8D00-2A36F39A05DA}" dt="2024-02-19T21:49:50.129" v="1234" actId="692"/>
          <ac:spMkLst>
            <pc:docMk/>
            <pc:sldMk cId="2895082176" sldId="287"/>
            <ac:spMk id="16" creationId="{1986083A-4D0A-843F-0404-60997C8FAAEC}"/>
          </ac:spMkLst>
        </pc:spChg>
      </pc:sldChg>
      <pc:sldChg chg="addSp modSp add mod">
        <pc:chgData name="Matt Heldstab" userId="5b999d1b-0d56-434a-b307-da221cee6607" providerId="ADAL" clId="{1CC17AB6-66E0-43D6-8D00-2A36F39A05DA}" dt="2024-02-19T21:52:51.989" v="1331" actId="113"/>
        <pc:sldMkLst>
          <pc:docMk/>
          <pc:sldMk cId="140916959" sldId="288"/>
        </pc:sldMkLst>
        <pc:spChg chg="add mod">
          <ac:chgData name="Matt Heldstab" userId="5b999d1b-0d56-434a-b307-da221cee6607" providerId="ADAL" clId="{1CC17AB6-66E0-43D6-8D00-2A36F39A05DA}" dt="2024-02-19T21:52:45.903" v="1329" actId="1076"/>
          <ac:spMkLst>
            <pc:docMk/>
            <pc:sldMk cId="140916959" sldId="288"/>
            <ac:spMk id="5" creationId="{78EFFB6D-0061-8401-0E2C-19DFCAD6C518}"/>
          </ac:spMkLst>
        </pc:spChg>
        <pc:spChg chg="add mod">
          <ac:chgData name="Matt Heldstab" userId="5b999d1b-0d56-434a-b307-da221cee6607" providerId="ADAL" clId="{1CC17AB6-66E0-43D6-8D00-2A36F39A05DA}" dt="2024-02-19T21:52:51.989" v="1331" actId="113"/>
          <ac:spMkLst>
            <pc:docMk/>
            <pc:sldMk cId="140916959" sldId="288"/>
            <ac:spMk id="6" creationId="{9D549EF5-7BD6-6041-BC3F-251AEC568192}"/>
          </ac:spMkLst>
        </pc:spChg>
      </pc:sldChg>
      <pc:sldChg chg="addSp delSp modSp add mod">
        <pc:chgData name="Matt Heldstab" userId="5b999d1b-0d56-434a-b307-da221cee6607" providerId="ADAL" clId="{1CC17AB6-66E0-43D6-8D00-2A36F39A05DA}" dt="2024-02-19T22:10:08.708" v="2202" actId="20577"/>
        <pc:sldMkLst>
          <pc:docMk/>
          <pc:sldMk cId="1845296241" sldId="289"/>
        </pc:sldMkLst>
        <pc:spChg chg="del">
          <ac:chgData name="Matt Heldstab" userId="5b999d1b-0d56-434a-b307-da221cee6607" providerId="ADAL" clId="{1CC17AB6-66E0-43D6-8D00-2A36F39A05DA}" dt="2024-02-19T21:58:39.296" v="1341" actId="478"/>
          <ac:spMkLst>
            <pc:docMk/>
            <pc:sldMk cId="1845296241" sldId="289"/>
            <ac:spMk id="2" creationId="{88DB612D-6926-22F7-D1E3-31B02B409C3C}"/>
          </ac:spMkLst>
        </pc:spChg>
        <pc:spChg chg="del">
          <ac:chgData name="Matt Heldstab" userId="5b999d1b-0d56-434a-b307-da221cee6607" providerId="ADAL" clId="{1CC17AB6-66E0-43D6-8D00-2A36F39A05DA}" dt="2024-02-19T21:58:39.296" v="1341" actId="478"/>
          <ac:spMkLst>
            <pc:docMk/>
            <pc:sldMk cId="1845296241" sldId="289"/>
            <ac:spMk id="3" creationId="{A4827935-664E-BBED-95A5-A73B04D91380}"/>
          </ac:spMkLst>
        </pc:spChg>
        <pc:spChg chg="del">
          <ac:chgData name="Matt Heldstab" userId="5b999d1b-0d56-434a-b307-da221cee6607" providerId="ADAL" clId="{1CC17AB6-66E0-43D6-8D00-2A36F39A05DA}" dt="2024-02-19T21:58:39.296" v="1341" actId="478"/>
          <ac:spMkLst>
            <pc:docMk/>
            <pc:sldMk cId="1845296241" sldId="289"/>
            <ac:spMk id="5" creationId="{A79FBA39-6A10-1D57-683C-6F1D7AF7C531}"/>
          </ac:spMkLst>
        </pc:spChg>
        <pc:spChg chg="mod">
          <ac:chgData name="Matt Heldstab" userId="5b999d1b-0d56-434a-b307-da221cee6607" providerId="ADAL" clId="{1CC17AB6-66E0-43D6-8D00-2A36F39A05DA}" dt="2024-02-19T21:58:23.671" v="1339" actId="1076"/>
          <ac:spMkLst>
            <pc:docMk/>
            <pc:sldMk cId="1845296241" sldId="289"/>
            <ac:spMk id="6" creationId="{F6B486B6-2D95-6734-3369-E2B38D61B05E}"/>
          </ac:spMkLst>
        </pc:spChg>
        <pc:spChg chg="del">
          <ac:chgData name="Matt Heldstab" userId="5b999d1b-0d56-434a-b307-da221cee6607" providerId="ADAL" clId="{1CC17AB6-66E0-43D6-8D00-2A36F39A05DA}" dt="2024-02-19T21:58:39.296" v="1341" actId="478"/>
          <ac:spMkLst>
            <pc:docMk/>
            <pc:sldMk cId="1845296241" sldId="289"/>
            <ac:spMk id="7" creationId="{4CAACC0A-ACD2-317B-338E-16143A32973F}"/>
          </ac:spMkLst>
        </pc:spChg>
        <pc:spChg chg="del">
          <ac:chgData name="Matt Heldstab" userId="5b999d1b-0d56-434a-b307-da221cee6607" providerId="ADAL" clId="{1CC17AB6-66E0-43D6-8D00-2A36F39A05DA}" dt="2024-02-19T21:58:39.296" v="1341" actId="478"/>
          <ac:spMkLst>
            <pc:docMk/>
            <pc:sldMk cId="1845296241" sldId="289"/>
            <ac:spMk id="8" creationId="{6A8F5DAB-A3A9-B217-4C91-79B505B66470}"/>
          </ac:spMkLst>
        </pc:spChg>
        <pc:spChg chg="del">
          <ac:chgData name="Matt Heldstab" userId="5b999d1b-0d56-434a-b307-da221cee6607" providerId="ADAL" clId="{1CC17AB6-66E0-43D6-8D00-2A36F39A05DA}" dt="2024-02-19T21:58:30.094" v="1340" actId="478"/>
          <ac:spMkLst>
            <pc:docMk/>
            <pc:sldMk cId="1845296241" sldId="289"/>
            <ac:spMk id="9" creationId="{FDDB77AF-1C5C-7A2C-D66C-3A4DE4C0DBE8}"/>
          </ac:spMkLst>
        </pc:spChg>
        <pc:spChg chg="del">
          <ac:chgData name="Matt Heldstab" userId="5b999d1b-0d56-434a-b307-da221cee6607" providerId="ADAL" clId="{1CC17AB6-66E0-43D6-8D00-2A36F39A05DA}" dt="2024-02-19T21:58:39.296" v="1341" actId="478"/>
          <ac:spMkLst>
            <pc:docMk/>
            <pc:sldMk cId="1845296241" sldId="289"/>
            <ac:spMk id="10" creationId="{CC4F879C-C2A2-BCC6-1030-FEF289962E25}"/>
          </ac:spMkLst>
        </pc:spChg>
        <pc:spChg chg="del">
          <ac:chgData name="Matt Heldstab" userId="5b999d1b-0d56-434a-b307-da221cee6607" providerId="ADAL" clId="{1CC17AB6-66E0-43D6-8D00-2A36F39A05DA}" dt="2024-02-19T21:58:39.296" v="1341" actId="478"/>
          <ac:spMkLst>
            <pc:docMk/>
            <pc:sldMk cId="1845296241" sldId="289"/>
            <ac:spMk id="11" creationId="{E888CBC1-0050-A9BA-C8DB-D28A323A31B1}"/>
          </ac:spMkLst>
        </pc:spChg>
        <pc:spChg chg="del">
          <ac:chgData name="Matt Heldstab" userId="5b999d1b-0d56-434a-b307-da221cee6607" providerId="ADAL" clId="{1CC17AB6-66E0-43D6-8D00-2A36F39A05DA}" dt="2024-02-19T21:58:39.296" v="1341" actId="478"/>
          <ac:spMkLst>
            <pc:docMk/>
            <pc:sldMk cId="1845296241" sldId="289"/>
            <ac:spMk id="12" creationId="{617D923D-39B6-5BF6-F45B-95FCC7E5CC06}"/>
          </ac:spMkLst>
        </pc:spChg>
        <pc:spChg chg="del">
          <ac:chgData name="Matt Heldstab" userId="5b999d1b-0d56-434a-b307-da221cee6607" providerId="ADAL" clId="{1CC17AB6-66E0-43D6-8D00-2A36F39A05DA}" dt="2024-02-19T21:58:39.296" v="1341" actId="478"/>
          <ac:spMkLst>
            <pc:docMk/>
            <pc:sldMk cId="1845296241" sldId="289"/>
            <ac:spMk id="13" creationId="{E456F146-946A-16A7-E345-67254E6B2104}"/>
          </ac:spMkLst>
        </pc:spChg>
        <pc:spChg chg="del">
          <ac:chgData name="Matt Heldstab" userId="5b999d1b-0d56-434a-b307-da221cee6607" providerId="ADAL" clId="{1CC17AB6-66E0-43D6-8D00-2A36F39A05DA}" dt="2024-02-19T21:58:39.296" v="1341" actId="478"/>
          <ac:spMkLst>
            <pc:docMk/>
            <pc:sldMk cId="1845296241" sldId="289"/>
            <ac:spMk id="14" creationId="{2AD0F694-41D9-13B4-C74B-52CC94B71A0E}"/>
          </ac:spMkLst>
        </pc:spChg>
        <pc:spChg chg="del">
          <ac:chgData name="Matt Heldstab" userId="5b999d1b-0d56-434a-b307-da221cee6607" providerId="ADAL" clId="{1CC17AB6-66E0-43D6-8D00-2A36F39A05DA}" dt="2024-02-19T21:58:11.183" v="1337" actId="478"/>
          <ac:spMkLst>
            <pc:docMk/>
            <pc:sldMk cId="1845296241" sldId="289"/>
            <ac:spMk id="15" creationId="{3563ECDF-3D08-8CF9-E225-8EAD7F8F65AF}"/>
          </ac:spMkLst>
        </pc:spChg>
        <pc:spChg chg="del">
          <ac:chgData name="Matt Heldstab" userId="5b999d1b-0d56-434a-b307-da221cee6607" providerId="ADAL" clId="{1CC17AB6-66E0-43D6-8D00-2A36F39A05DA}" dt="2024-02-19T21:58:11.183" v="1337" actId="478"/>
          <ac:spMkLst>
            <pc:docMk/>
            <pc:sldMk cId="1845296241" sldId="289"/>
            <ac:spMk id="16" creationId="{45C11415-CB3C-FFE3-7636-22A998E4AF67}"/>
          </ac:spMkLst>
        </pc:spChg>
        <pc:spChg chg="add mod">
          <ac:chgData name="Matt Heldstab" userId="5b999d1b-0d56-434a-b307-da221cee6607" providerId="ADAL" clId="{1CC17AB6-66E0-43D6-8D00-2A36F39A05DA}" dt="2024-02-19T22:10:08.708" v="2202" actId="20577"/>
          <ac:spMkLst>
            <pc:docMk/>
            <pc:sldMk cId="1845296241" sldId="289"/>
            <ac:spMk id="17" creationId="{79C4312C-FBF5-A3D0-1C59-4289D3A27CF4}"/>
          </ac:spMkLst>
        </pc:spChg>
        <pc:spChg chg="add del mod">
          <ac:chgData name="Matt Heldstab" userId="5b999d1b-0d56-434a-b307-da221cee6607" providerId="ADAL" clId="{1CC17AB6-66E0-43D6-8D00-2A36F39A05DA}" dt="2024-02-19T22:04:53.464" v="1756" actId="478"/>
          <ac:spMkLst>
            <pc:docMk/>
            <pc:sldMk cId="1845296241" sldId="289"/>
            <ac:spMk id="19" creationId="{3725C894-BF01-099E-00F7-8A24EA405FA5}"/>
          </ac:spMkLst>
        </pc:spChg>
        <pc:spChg chg="add del">
          <ac:chgData name="Matt Heldstab" userId="5b999d1b-0d56-434a-b307-da221cee6607" providerId="ADAL" clId="{1CC17AB6-66E0-43D6-8D00-2A36F39A05DA}" dt="2024-02-19T22:04:56.025" v="1758" actId="22"/>
          <ac:spMkLst>
            <pc:docMk/>
            <pc:sldMk cId="1845296241" sldId="289"/>
            <ac:spMk id="21" creationId="{30982962-A4FB-7AC0-4C70-6757FDA27F9C}"/>
          </ac:spMkLst>
        </pc:spChg>
        <pc:spChg chg="add mod">
          <ac:chgData name="Matt Heldstab" userId="5b999d1b-0d56-434a-b307-da221cee6607" providerId="ADAL" clId="{1CC17AB6-66E0-43D6-8D00-2A36F39A05DA}" dt="2024-02-19T22:05:11.480" v="1760" actId="1076"/>
          <ac:spMkLst>
            <pc:docMk/>
            <pc:sldMk cId="1845296241" sldId="289"/>
            <ac:spMk id="23" creationId="{EA5AF3F3-17B6-B4E7-3706-98498C9DB54D}"/>
          </ac:spMkLst>
        </pc:spChg>
        <pc:picChg chg="add mod">
          <ac:chgData name="Matt Heldstab" userId="5b999d1b-0d56-434a-b307-da221cee6607" providerId="ADAL" clId="{1CC17AB6-66E0-43D6-8D00-2A36F39A05DA}" dt="2024-02-19T22:04:03.315" v="1753" actId="1076"/>
          <ac:picMkLst>
            <pc:docMk/>
            <pc:sldMk cId="1845296241" sldId="289"/>
            <ac:picMk id="13314" creationId="{5E034143-0496-B7CE-D26F-D4AE7A4F4737}"/>
          </ac:picMkLst>
        </pc:picChg>
      </pc:sldChg>
      <pc:sldChg chg="addSp delSp modSp add mod">
        <pc:chgData name="Matt Heldstab" userId="5b999d1b-0d56-434a-b307-da221cee6607" providerId="ADAL" clId="{1CC17AB6-66E0-43D6-8D00-2A36F39A05DA}" dt="2024-02-19T22:12:18.143" v="2224" actId="1076"/>
        <pc:sldMkLst>
          <pc:docMk/>
          <pc:sldMk cId="3191320936" sldId="290"/>
        </pc:sldMkLst>
        <pc:spChg chg="add">
          <ac:chgData name="Matt Heldstab" userId="5b999d1b-0d56-434a-b307-da221cee6607" providerId="ADAL" clId="{1CC17AB6-66E0-43D6-8D00-2A36F39A05DA}" dt="2024-02-19T22:11:01.627" v="2203" actId="11529"/>
          <ac:spMkLst>
            <pc:docMk/>
            <pc:sldMk cId="3191320936" sldId="290"/>
            <ac:spMk id="2" creationId="{C78D48BE-3D7F-46CE-9627-86302332AF22}"/>
          </ac:spMkLst>
        </pc:spChg>
        <pc:spChg chg="add mod">
          <ac:chgData name="Matt Heldstab" userId="5b999d1b-0d56-434a-b307-da221cee6607" providerId="ADAL" clId="{1CC17AB6-66E0-43D6-8D00-2A36F39A05DA}" dt="2024-02-19T22:11:10.063" v="2205" actId="1076"/>
          <ac:spMkLst>
            <pc:docMk/>
            <pc:sldMk cId="3191320936" sldId="290"/>
            <ac:spMk id="3" creationId="{45E6DF2D-741D-C3BB-F5C6-5A693FD1FB0D}"/>
          </ac:spMkLst>
        </pc:spChg>
        <pc:spChg chg="add mod">
          <ac:chgData name="Matt Heldstab" userId="5b999d1b-0d56-434a-b307-da221cee6607" providerId="ADAL" clId="{1CC17AB6-66E0-43D6-8D00-2A36F39A05DA}" dt="2024-02-19T22:11:17.717" v="2207" actId="1076"/>
          <ac:spMkLst>
            <pc:docMk/>
            <pc:sldMk cId="3191320936" sldId="290"/>
            <ac:spMk id="5" creationId="{FD165C4B-ACEF-0E6D-AEB7-846559EECFDD}"/>
          </ac:spMkLst>
        </pc:spChg>
        <pc:spChg chg="mod">
          <ac:chgData name="Matt Heldstab" userId="5b999d1b-0d56-434a-b307-da221cee6607" providerId="ADAL" clId="{1CC17AB6-66E0-43D6-8D00-2A36F39A05DA}" dt="2024-02-19T22:12:18.143" v="2224" actId="1076"/>
          <ac:spMkLst>
            <pc:docMk/>
            <pc:sldMk cId="3191320936" sldId="290"/>
            <ac:spMk id="17" creationId="{5118EE7E-E3F2-0D25-385F-CEE7F876A0B1}"/>
          </ac:spMkLst>
        </pc:spChg>
        <pc:spChg chg="del">
          <ac:chgData name="Matt Heldstab" userId="5b999d1b-0d56-434a-b307-da221cee6607" providerId="ADAL" clId="{1CC17AB6-66E0-43D6-8D00-2A36F39A05DA}" dt="2024-02-19T22:12:03.658" v="2208" actId="478"/>
          <ac:spMkLst>
            <pc:docMk/>
            <pc:sldMk cId="3191320936" sldId="290"/>
            <ac:spMk id="23" creationId="{1F9DD517-D0B1-2BA4-1D64-36416B479C0A}"/>
          </ac:spMkLst>
        </pc:spChg>
      </pc:sldChg>
      <pc:sldChg chg="addSp delSp modSp add del mod">
        <pc:chgData name="Matt Heldstab" userId="5b999d1b-0d56-434a-b307-da221cee6607" providerId="ADAL" clId="{1CC17AB6-66E0-43D6-8D00-2A36F39A05DA}" dt="2024-02-20T02:48:33.314" v="10433" actId="47"/>
        <pc:sldMkLst>
          <pc:docMk/>
          <pc:sldMk cId="3326967609" sldId="291"/>
        </pc:sldMkLst>
        <pc:spChg chg="del">
          <ac:chgData name="Matt Heldstab" userId="5b999d1b-0d56-434a-b307-da221cee6607" providerId="ADAL" clId="{1CC17AB6-66E0-43D6-8D00-2A36F39A05DA}" dt="2024-02-19T22:12:45.287" v="2226" actId="478"/>
          <ac:spMkLst>
            <pc:docMk/>
            <pc:sldMk cId="3326967609" sldId="291"/>
            <ac:spMk id="2" creationId="{4D49B7B1-E5BF-C815-4448-F8101CD18BF6}"/>
          </ac:spMkLst>
        </pc:spChg>
        <pc:spChg chg="del">
          <ac:chgData name="Matt Heldstab" userId="5b999d1b-0d56-434a-b307-da221cee6607" providerId="ADAL" clId="{1CC17AB6-66E0-43D6-8D00-2A36F39A05DA}" dt="2024-02-19T22:12:45.287" v="2226" actId="478"/>
          <ac:spMkLst>
            <pc:docMk/>
            <pc:sldMk cId="3326967609" sldId="291"/>
            <ac:spMk id="3" creationId="{E7A43628-46BA-9A90-AAFE-5E7829D3981C}"/>
          </ac:spMkLst>
        </pc:spChg>
        <pc:spChg chg="del">
          <ac:chgData name="Matt Heldstab" userId="5b999d1b-0d56-434a-b307-da221cee6607" providerId="ADAL" clId="{1CC17AB6-66E0-43D6-8D00-2A36F39A05DA}" dt="2024-02-19T22:12:45.287" v="2226" actId="478"/>
          <ac:spMkLst>
            <pc:docMk/>
            <pc:sldMk cId="3326967609" sldId="291"/>
            <ac:spMk id="5" creationId="{757DF985-3A3F-FA85-66AA-43A4B3C13875}"/>
          </ac:spMkLst>
        </pc:spChg>
        <pc:spChg chg="del">
          <ac:chgData name="Matt Heldstab" userId="5b999d1b-0d56-434a-b307-da221cee6607" providerId="ADAL" clId="{1CC17AB6-66E0-43D6-8D00-2A36F39A05DA}" dt="2024-02-19T22:12:45.287" v="2226" actId="478"/>
          <ac:spMkLst>
            <pc:docMk/>
            <pc:sldMk cId="3326967609" sldId="291"/>
            <ac:spMk id="6" creationId="{B8E2BE44-C3D8-B416-FD79-2CA8B303960C}"/>
          </ac:spMkLst>
        </pc:spChg>
        <pc:spChg chg="add mod">
          <ac:chgData name="Matt Heldstab" userId="5b999d1b-0d56-434a-b307-da221cee6607" providerId="ADAL" clId="{1CC17AB6-66E0-43D6-8D00-2A36F39A05DA}" dt="2024-02-20T02:34:24.710" v="10186" actId="14100"/>
          <ac:spMkLst>
            <pc:docMk/>
            <pc:sldMk cId="3326967609" sldId="291"/>
            <ac:spMk id="7" creationId="{62BFD3D6-4CA4-6AB9-911C-C7BE447965F1}"/>
          </ac:spMkLst>
        </pc:spChg>
        <pc:spChg chg="add mod">
          <ac:chgData name="Matt Heldstab" userId="5b999d1b-0d56-434a-b307-da221cee6607" providerId="ADAL" clId="{1CC17AB6-66E0-43D6-8D00-2A36F39A05DA}" dt="2024-02-20T02:42:48.077" v="10391" actId="20577"/>
          <ac:spMkLst>
            <pc:docMk/>
            <pc:sldMk cId="3326967609" sldId="291"/>
            <ac:spMk id="8" creationId="{60D93A20-1E4C-6F17-9409-446355C08A13}"/>
          </ac:spMkLst>
        </pc:spChg>
        <pc:spChg chg="del">
          <ac:chgData name="Matt Heldstab" userId="5b999d1b-0d56-434a-b307-da221cee6607" providerId="ADAL" clId="{1CC17AB6-66E0-43D6-8D00-2A36F39A05DA}" dt="2024-02-19T22:12:45.287" v="2226" actId="478"/>
          <ac:spMkLst>
            <pc:docMk/>
            <pc:sldMk cId="3326967609" sldId="291"/>
            <ac:spMk id="17" creationId="{9F22BBC9-E063-8460-3D2C-9736928AABF7}"/>
          </ac:spMkLst>
        </pc:spChg>
        <pc:picChg chg="del">
          <ac:chgData name="Matt Heldstab" userId="5b999d1b-0d56-434a-b307-da221cee6607" providerId="ADAL" clId="{1CC17AB6-66E0-43D6-8D00-2A36F39A05DA}" dt="2024-02-19T22:12:47.424" v="2227" actId="478"/>
          <ac:picMkLst>
            <pc:docMk/>
            <pc:sldMk cId="3326967609" sldId="291"/>
            <ac:picMk id="13314" creationId="{2204B4AB-8405-D549-30B8-76A8ABF758A3}"/>
          </ac:picMkLst>
        </pc:picChg>
      </pc:sldChg>
      <pc:sldChg chg="modSp add mod">
        <pc:chgData name="Matt Heldstab" userId="5b999d1b-0d56-434a-b307-da221cee6607" providerId="ADAL" clId="{1CC17AB6-66E0-43D6-8D00-2A36F39A05DA}" dt="2024-02-20T02:32:55.790" v="10107" actId="313"/>
        <pc:sldMkLst>
          <pc:docMk/>
          <pc:sldMk cId="1248747524" sldId="292"/>
        </pc:sldMkLst>
        <pc:spChg chg="mod">
          <ac:chgData name="Matt Heldstab" userId="5b999d1b-0d56-434a-b307-da221cee6607" providerId="ADAL" clId="{1CC17AB6-66E0-43D6-8D00-2A36F39A05DA}" dt="2024-02-20T02:26:38.395" v="9216" actId="20577"/>
          <ac:spMkLst>
            <pc:docMk/>
            <pc:sldMk cId="1248747524" sldId="292"/>
            <ac:spMk id="7" creationId="{A29B6328-EB67-E3CB-A580-35AB6E3725BA}"/>
          </ac:spMkLst>
        </pc:spChg>
        <pc:spChg chg="mod">
          <ac:chgData name="Matt Heldstab" userId="5b999d1b-0d56-434a-b307-da221cee6607" providerId="ADAL" clId="{1CC17AB6-66E0-43D6-8D00-2A36F39A05DA}" dt="2024-02-20T02:32:55.790" v="10107" actId="313"/>
          <ac:spMkLst>
            <pc:docMk/>
            <pc:sldMk cId="1248747524" sldId="292"/>
            <ac:spMk id="8" creationId="{6AC79931-FBCF-F7C6-9DA4-13F901A4B8FF}"/>
          </ac:spMkLst>
        </pc:spChg>
      </pc:sldChg>
      <pc:sldChg chg="modSp add mod">
        <pc:chgData name="Matt Heldstab" userId="5b999d1b-0d56-434a-b307-da221cee6607" providerId="ADAL" clId="{1CC17AB6-66E0-43D6-8D00-2A36F39A05DA}" dt="2024-02-20T02:17:55.285" v="8465" actId="113"/>
        <pc:sldMkLst>
          <pc:docMk/>
          <pc:sldMk cId="3784820133" sldId="293"/>
        </pc:sldMkLst>
        <pc:spChg chg="mod">
          <ac:chgData name="Matt Heldstab" userId="5b999d1b-0d56-434a-b307-da221cee6607" providerId="ADAL" clId="{1CC17AB6-66E0-43D6-8D00-2A36F39A05DA}" dt="2024-02-19T22:26:21.160" v="3690" actId="14100"/>
          <ac:spMkLst>
            <pc:docMk/>
            <pc:sldMk cId="3784820133" sldId="293"/>
            <ac:spMk id="7" creationId="{A48618E3-366E-0254-5CF5-F9C7646C4028}"/>
          </ac:spMkLst>
        </pc:spChg>
        <pc:spChg chg="mod">
          <ac:chgData name="Matt Heldstab" userId="5b999d1b-0d56-434a-b307-da221cee6607" providerId="ADAL" clId="{1CC17AB6-66E0-43D6-8D00-2A36F39A05DA}" dt="2024-02-20T02:17:55.285" v="8465" actId="113"/>
          <ac:spMkLst>
            <pc:docMk/>
            <pc:sldMk cId="3784820133" sldId="293"/>
            <ac:spMk id="8" creationId="{8C9B7679-FE90-004C-9CED-C7B9B94FF466}"/>
          </ac:spMkLst>
        </pc:spChg>
      </pc:sldChg>
      <pc:sldChg chg="addSp modSp add mod ord">
        <pc:chgData name="Matt Heldstab" userId="5b999d1b-0d56-434a-b307-da221cee6607" providerId="ADAL" clId="{1CC17AB6-66E0-43D6-8D00-2A36F39A05DA}" dt="2024-02-20T02:18:50.641" v="8466" actId="113"/>
        <pc:sldMkLst>
          <pc:docMk/>
          <pc:sldMk cId="3374467190" sldId="294"/>
        </pc:sldMkLst>
        <pc:spChg chg="add">
          <ac:chgData name="Matt Heldstab" userId="5b999d1b-0d56-434a-b307-da221cee6607" providerId="ADAL" clId="{1CC17AB6-66E0-43D6-8D00-2A36F39A05DA}" dt="2024-02-19T22:38:10.588" v="4479" actId="11529"/>
          <ac:spMkLst>
            <pc:docMk/>
            <pc:sldMk cId="3374467190" sldId="294"/>
            <ac:spMk id="2" creationId="{FB85F93D-6097-62FB-D36E-211115DF548A}"/>
          </ac:spMkLst>
        </pc:spChg>
        <pc:spChg chg="add mod">
          <ac:chgData name="Matt Heldstab" userId="5b999d1b-0d56-434a-b307-da221cee6607" providerId="ADAL" clId="{1CC17AB6-66E0-43D6-8D00-2A36F39A05DA}" dt="2024-02-19T22:38:12.722" v="4480"/>
          <ac:spMkLst>
            <pc:docMk/>
            <pc:sldMk cId="3374467190" sldId="294"/>
            <ac:spMk id="3" creationId="{16EEB17F-714F-609B-3C4F-313D973A7B30}"/>
          </ac:spMkLst>
        </pc:spChg>
        <pc:spChg chg="add mod">
          <ac:chgData name="Matt Heldstab" userId="5b999d1b-0d56-434a-b307-da221cee6607" providerId="ADAL" clId="{1CC17AB6-66E0-43D6-8D00-2A36F39A05DA}" dt="2024-02-19T22:38:13.315" v="4481"/>
          <ac:spMkLst>
            <pc:docMk/>
            <pc:sldMk cId="3374467190" sldId="294"/>
            <ac:spMk id="5" creationId="{3B2DF474-5ED5-54AC-082A-6456CAE1AC8B}"/>
          </ac:spMkLst>
        </pc:spChg>
        <pc:spChg chg="add mod">
          <ac:chgData name="Matt Heldstab" userId="5b999d1b-0d56-434a-b307-da221cee6607" providerId="ADAL" clId="{1CC17AB6-66E0-43D6-8D00-2A36F39A05DA}" dt="2024-02-19T22:38:13.754" v="4482"/>
          <ac:spMkLst>
            <pc:docMk/>
            <pc:sldMk cId="3374467190" sldId="294"/>
            <ac:spMk id="6" creationId="{D2E662F2-C949-3798-CF99-17940FD0AAD9}"/>
          </ac:spMkLst>
        </pc:spChg>
        <pc:spChg chg="mod">
          <ac:chgData name="Matt Heldstab" userId="5b999d1b-0d56-434a-b307-da221cee6607" providerId="ADAL" clId="{1CC17AB6-66E0-43D6-8D00-2A36F39A05DA}" dt="2024-02-20T02:18:50.641" v="8466" actId="113"/>
          <ac:spMkLst>
            <pc:docMk/>
            <pc:sldMk cId="3374467190" sldId="294"/>
            <ac:spMk id="8" creationId="{FCDB6099-9128-F026-F3C9-004F18DEFF83}"/>
          </ac:spMkLst>
        </pc:spChg>
        <pc:spChg chg="add mod">
          <ac:chgData name="Matt Heldstab" userId="5b999d1b-0d56-434a-b307-da221cee6607" providerId="ADAL" clId="{1CC17AB6-66E0-43D6-8D00-2A36F39A05DA}" dt="2024-02-19T22:38:14.101" v="4483"/>
          <ac:spMkLst>
            <pc:docMk/>
            <pc:sldMk cId="3374467190" sldId="294"/>
            <ac:spMk id="9" creationId="{8DD387D1-DC24-85AF-BCE6-1B1BC3FF6C71}"/>
          </ac:spMkLst>
        </pc:spChg>
        <pc:spChg chg="add mod">
          <ac:chgData name="Matt Heldstab" userId="5b999d1b-0d56-434a-b307-da221cee6607" providerId="ADAL" clId="{1CC17AB6-66E0-43D6-8D00-2A36F39A05DA}" dt="2024-02-19T22:38:14.986" v="4484"/>
          <ac:spMkLst>
            <pc:docMk/>
            <pc:sldMk cId="3374467190" sldId="294"/>
            <ac:spMk id="10" creationId="{FC3C24B4-182C-7646-19D0-846C00B6AAFF}"/>
          </ac:spMkLst>
        </pc:spChg>
        <pc:spChg chg="add mod">
          <ac:chgData name="Matt Heldstab" userId="5b999d1b-0d56-434a-b307-da221cee6607" providerId="ADAL" clId="{1CC17AB6-66E0-43D6-8D00-2A36F39A05DA}" dt="2024-02-19T22:38:25.907" v="4486" actId="1076"/>
          <ac:spMkLst>
            <pc:docMk/>
            <pc:sldMk cId="3374467190" sldId="294"/>
            <ac:spMk id="11" creationId="{B742642E-CD62-712D-2CD4-EA24E9E660F2}"/>
          </ac:spMkLst>
        </pc:spChg>
        <pc:spChg chg="add mod">
          <ac:chgData name="Matt Heldstab" userId="5b999d1b-0d56-434a-b307-da221cee6607" providerId="ADAL" clId="{1CC17AB6-66E0-43D6-8D00-2A36F39A05DA}" dt="2024-02-19T22:38:30.875" v="4488" actId="1076"/>
          <ac:spMkLst>
            <pc:docMk/>
            <pc:sldMk cId="3374467190" sldId="294"/>
            <ac:spMk id="12" creationId="{D8BB314F-638C-A073-8332-3A0CCFC3CC95}"/>
          </ac:spMkLst>
        </pc:spChg>
        <pc:spChg chg="add mod">
          <ac:chgData name="Matt Heldstab" userId="5b999d1b-0d56-434a-b307-da221cee6607" providerId="ADAL" clId="{1CC17AB6-66E0-43D6-8D00-2A36F39A05DA}" dt="2024-02-19T22:38:36.227" v="4490" actId="1076"/>
          <ac:spMkLst>
            <pc:docMk/>
            <pc:sldMk cId="3374467190" sldId="294"/>
            <ac:spMk id="13" creationId="{F51C9CFF-2E1B-642E-3DC7-83E704059A5C}"/>
          </ac:spMkLst>
        </pc:spChg>
        <pc:spChg chg="add mod">
          <ac:chgData name="Matt Heldstab" userId="5b999d1b-0d56-434a-b307-da221cee6607" providerId="ADAL" clId="{1CC17AB6-66E0-43D6-8D00-2A36F39A05DA}" dt="2024-02-19T22:38:36.227" v="4490" actId="1076"/>
          <ac:spMkLst>
            <pc:docMk/>
            <pc:sldMk cId="3374467190" sldId="294"/>
            <ac:spMk id="14" creationId="{BB3E7955-0F01-463E-E394-8E1BED4AE863}"/>
          </ac:spMkLst>
        </pc:spChg>
        <pc:spChg chg="add mod">
          <ac:chgData name="Matt Heldstab" userId="5b999d1b-0d56-434a-b307-da221cee6607" providerId="ADAL" clId="{1CC17AB6-66E0-43D6-8D00-2A36F39A05DA}" dt="2024-02-19T22:38:36.227" v="4490" actId="1076"/>
          <ac:spMkLst>
            <pc:docMk/>
            <pc:sldMk cId="3374467190" sldId="294"/>
            <ac:spMk id="15" creationId="{E78C7849-9DB3-B5C6-CE20-4E4F818AADD6}"/>
          </ac:spMkLst>
        </pc:spChg>
        <pc:spChg chg="add mod">
          <ac:chgData name="Matt Heldstab" userId="5b999d1b-0d56-434a-b307-da221cee6607" providerId="ADAL" clId="{1CC17AB6-66E0-43D6-8D00-2A36F39A05DA}" dt="2024-02-19T22:39:41.442" v="4590" actId="1076"/>
          <ac:spMkLst>
            <pc:docMk/>
            <pc:sldMk cId="3374467190" sldId="294"/>
            <ac:spMk id="16" creationId="{892C72B1-AC90-0E3F-2D5C-601038EE4909}"/>
          </ac:spMkLst>
        </pc:spChg>
      </pc:sldChg>
      <pc:sldChg chg="modSp add mod">
        <pc:chgData name="Matt Heldstab" userId="5b999d1b-0d56-434a-b307-da221cee6607" providerId="ADAL" clId="{1CC17AB6-66E0-43D6-8D00-2A36F39A05DA}" dt="2024-02-20T02:17:06.712" v="8464" actId="20577"/>
        <pc:sldMkLst>
          <pc:docMk/>
          <pc:sldMk cId="249123213" sldId="295"/>
        </pc:sldMkLst>
        <pc:spChg chg="mod">
          <ac:chgData name="Matt Heldstab" userId="5b999d1b-0d56-434a-b307-da221cee6607" providerId="ADAL" clId="{1CC17AB6-66E0-43D6-8D00-2A36F39A05DA}" dt="2024-02-20T02:17:06.712" v="8464" actId="20577"/>
          <ac:spMkLst>
            <pc:docMk/>
            <pc:sldMk cId="249123213" sldId="295"/>
            <ac:spMk id="8" creationId="{AD9F1D71-6ECD-3943-C9D1-7400C8B4F4D2}"/>
          </ac:spMkLst>
        </pc:spChg>
      </pc:sldChg>
      <pc:sldChg chg="addSp delSp modSp add mod ord">
        <pc:chgData name="Matt Heldstab" userId="5b999d1b-0d56-434a-b307-da221cee6607" providerId="ADAL" clId="{1CC17AB6-66E0-43D6-8D00-2A36F39A05DA}" dt="2024-02-20T02:00:15.087" v="6882" actId="1076"/>
        <pc:sldMkLst>
          <pc:docMk/>
          <pc:sldMk cId="2474955005" sldId="296"/>
        </pc:sldMkLst>
        <pc:spChg chg="add mod">
          <ac:chgData name="Matt Heldstab" userId="5b999d1b-0d56-434a-b307-da221cee6607" providerId="ADAL" clId="{1CC17AB6-66E0-43D6-8D00-2A36F39A05DA}" dt="2024-02-20T01:53:39.705" v="6356" actId="1036"/>
          <ac:spMkLst>
            <pc:docMk/>
            <pc:sldMk cId="2474955005" sldId="296"/>
            <ac:spMk id="3" creationId="{E623AEE2-C6D8-90E1-3049-1B0CE319F437}"/>
          </ac:spMkLst>
        </pc:spChg>
        <pc:spChg chg="add mod">
          <ac:chgData name="Matt Heldstab" userId="5b999d1b-0d56-434a-b307-da221cee6607" providerId="ADAL" clId="{1CC17AB6-66E0-43D6-8D00-2A36F39A05DA}" dt="2024-02-20T01:53:39.705" v="6356" actId="1036"/>
          <ac:spMkLst>
            <pc:docMk/>
            <pc:sldMk cId="2474955005" sldId="296"/>
            <ac:spMk id="5" creationId="{31157C6B-70B0-F28D-528F-A14E84723E64}"/>
          </ac:spMkLst>
        </pc:spChg>
        <pc:spChg chg="add mod">
          <ac:chgData name="Matt Heldstab" userId="5b999d1b-0d56-434a-b307-da221cee6607" providerId="ADAL" clId="{1CC17AB6-66E0-43D6-8D00-2A36F39A05DA}" dt="2024-02-20T01:53:39.705" v="6356" actId="1036"/>
          <ac:spMkLst>
            <pc:docMk/>
            <pc:sldMk cId="2474955005" sldId="296"/>
            <ac:spMk id="6" creationId="{E63AF8E7-9AC5-7926-E387-D86262B5ACBD}"/>
          </ac:spMkLst>
        </pc:spChg>
        <pc:spChg chg="mod">
          <ac:chgData name="Matt Heldstab" userId="5b999d1b-0d56-434a-b307-da221cee6607" providerId="ADAL" clId="{1CC17AB6-66E0-43D6-8D00-2A36F39A05DA}" dt="2024-02-20T01:51:10.736" v="6280" actId="20577"/>
          <ac:spMkLst>
            <pc:docMk/>
            <pc:sldMk cId="2474955005" sldId="296"/>
            <ac:spMk id="7" creationId="{948A89F4-9235-C915-055E-B10C7926AD9A}"/>
          </ac:spMkLst>
        </pc:spChg>
        <pc:spChg chg="del">
          <ac:chgData name="Matt Heldstab" userId="5b999d1b-0d56-434a-b307-da221cee6607" providerId="ADAL" clId="{1CC17AB6-66E0-43D6-8D00-2A36F39A05DA}" dt="2024-02-20T01:51:16.148" v="6281" actId="478"/>
          <ac:spMkLst>
            <pc:docMk/>
            <pc:sldMk cId="2474955005" sldId="296"/>
            <ac:spMk id="8" creationId="{EF474F7C-CFC1-D4D0-11C5-FDDDE58D215D}"/>
          </ac:spMkLst>
        </pc:spChg>
        <pc:spChg chg="add mod">
          <ac:chgData name="Matt Heldstab" userId="5b999d1b-0d56-434a-b307-da221cee6607" providerId="ADAL" clId="{1CC17AB6-66E0-43D6-8D00-2A36F39A05DA}" dt="2024-02-20T01:53:39.705" v="6356" actId="1036"/>
          <ac:spMkLst>
            <pc:docMk/>
            <pc:sldMk cId="2474955005" sldId="296"/>
            <ac:spMk id="9" creationId="{BBD423ED-D675-7432-B163-A86D4E7CA9B7}"/>
          </ac:spMkLst>
        </pc:spChg>
        <pc:spChg chg="add mod">
          <ac:chgData name="Matt Heldstab" userId="5b999d1b-0d56-434a-b307-da221cee6607" providerId="ADAL" clId="{1CC17AB6-66E0-43D6-8D00-2A36F39A05DA}" dt="2024-02-20T01:53:39.705" v="6356" actId="1036"/>
          <ac:spMkLst>
            <pc:docMk/>
            <pc:sldMk cId="2474955005" sldId="296"/>
            <ac:spMk id="10" creationId="{5118FD03-E649-F9A8-973C-349F568118B1}"/>
          </ac:spMkLst>
        </pc:spChg>
        <pc:spChg chg="mod">
          <ac:chgData name="Matt Heldstab" userId="5b999d1b-0d56-434a-b307-da221cee6607" providerId="ADAL" clId="{1CC17AB6-66E0-43D6-8D00-2A36F39A05DA}" dt="2024-02-20T01:51:40.981" v="6308" actId="1038"/>
          <ac:spMkLst>
            <pc:docMk/>
            <pc:sldMk cId="2474955005" sldId="296"/>
            <ac:spMk id="11" creationId="{D8390C28-5B4D-7405-D781-4704DD26BC1A}"/>
          </ac:spMkLst>
        </pc:spChg>
        <pc:spChg chg="mod">
          <ac:chgData name="Matt Heldstab" userId="5b999d1b-0d56-434a-b307-da221cee6607" providerId="ADAL" clId="{1CC17AB6-66E0-43D6-8D00-2A36F39A05DA}" dt="2024-02-20T01:51:48.834" v="6309" actId="1076"/>
          <ac:spMkLst>
            <pc:docMk/>
            <pc:sldMk cId="2474955005" sldId="296"/>
            <ac:spMk id="12" creationId="{EE62A8B3-EC34-0E89-E0DB-3078DCCBF1DA}"/>
          </ac:spMkLst>
        </pc:spChg>
        <pc:spChg chg="mod">
          <ac:chgData name="Matt Heldstab" userId="5b999d1b-0d56-434a-b307-da221cee6607" providerId="ADAL" clId="{1CC17AB6-66E0-43D6-8D00-2A36F39A05DA}" dt="2024-02-20T01:51:55.112" v="6310" actId="1076"/>
          <ac:spMkLst>
            <pc:docMk/>
            <pc:sldMk cId="2474955005" sldId="296"/>
            <ac:spMk id="13" creationId="{29160EA6-252F-BE41-0AFD-6A470BCA1844}"/>
          </ac:spMkLst>
        </pc:spChg>
        <pc:spChg chg="mod">
          <ac:chgData name="Matt Heldstab" userId="5b999d1b-0d56-434a-b307-da221cee6607" providerId="ADAL" clId="{1CC17AB6-66E0-43D6-8D00-2A36F39A05DA}" dt="2024-02-20T01:52:00.917" v="6311" actId="1076"/>
          <ac:spMkLst>
            <pc:docMk/>
            <pc:sldMk cId="2474955005" sldId="296"/>
            <ac:spMk id="14" creationId="{B841160C-2A5A-3D19-8FB1-37E5EA68FDB2}"/>
          </ac:spMkLst>
        </pc:spChg>
        <pc:spChg chg="mod">
          <ac:chgData name="Matt Heldstab" userId="5b999d1b-0d56-434a-b307-da221cee6607" providerId="ADAL" clId="{1CC17AB6-66E0-43D6-8D00-2A36F39A05DA}" dt="2024-02-20T01:51:33.305" v="6283" actId="1076"/>
          <ac:spMkLst>
            <pc:docMk/>
            <pc:sldMk cId="2474955005" sldId="296"/>
            <ac:spMk id="15" creationId="{6DCD6770-2715-E6DE-FB31-5B239B410B69}"/>
          </ac:spMkLst>
        </pc:spChg>
        <pc:spChg chg="del">
          <ac:chgData name="Matt Heldstab" userId="5b999d1b-0d56-434a-b307-da221cee6607" providerId="ADAL" clId="{1CC17AB6-66E0-43D6-8D00-2A36F39A05DA}" dt="2024-02-20T01:51:19.576" v="6282" actId="478"/>
          <ac:spMkLst>
            <pc:docMk/>
            <pc:sldMk cId="2474955005" sldId="296"/>
            <ac:spMk id="16" creationId="{928FD076-15DE-4758-1667-E6E624CD089C}"/>
          </ac:spMkLst>
        </pc:spChg>
        <pc:spChg chg="add mod">
          <ac:chgData name="Matt Heldstab" userId="5b999d1b-0d56-434a-b307-da221cee6607" providerId="ADAL" clId="{1CC17AB6-66E0-43D6-8D00-2A36F39A05DA}" dt="2024-02-20T01:53:39.705" v="6356" actId="1036"/>
          <ac:spMkLst>
            <pc:docMk/>
            <pc:sldMk cId="2474955005" sldId="296"/>
            <ac:spMk id="17" creationId="{C8E0AD9C-0D43-385F-D4A5-9E72804974DE}"/>
          </ac:spMkLst>
        </pc:spChg>
        <pc:spChg chg="add mod">
          <ac:chgData name="Matt Heldstab" userId="5b999d1b-0d56-434a-b307-da221cee6607" providerId="ADAL" clId="{1CC17AB6-66E0-43D6-8D00-2A36F39A05DA}" dt="2024-02-20T02:00:15.087" v="6882" actId="1076"/>
          <ac:spMkLst>
            <pc:docMk/>
            <pc:sldMk cId="2474955005" sldId="296"/>
            <ac:spMk id="18" creationId="{79BE5082-4C49-64D0-45B4-E10623D01A67}"/>
          </ac:spMkLst>
        </pc:spChg>
      </pc:sldChg>
      <pc:sldChg chg="modSp add mod ord">
        <pc:chgData name="Matt Heldstab" userId="5b999d1b-0d56-434a-b307-da221cee6607" providerId="ADAL" clId="{1CC17AB6-66E0-43D6-8D00-2A36F39A05DA}" dt="2024-02-20T02:15:05.295" v="8414" actId="20577"/>
        <pc:sldMkLst>
          <pc:docMk/>
          <pc:sldMk cId="2953610988" sldId="297"/>
        </pc:sldMkLst>
        <pc:spChg chg="mod">
          <ac:chgData name="Matt Heldstab" userId="5b999d1b-0d56-434a-b307-da221cee6607" providerId="ADAL" clId="{1CC17AB6-66E0-43D6-8D00-2A36F39A05DA}" dt="2024-02-20T02:15:05.295" v="8414" actId="20577"/>
          <ac:spMkLst>
            <pc:docMk/>
            <pc:sldMk cId="2953610988" sldId="297"/>
            <ac:spMk id="8" creationId="{BC054435-98B7-7C40-A8FC-C3CB74B7DA44}"/>
          </ac:spMkLst>
        </pc:spChg>
      </pc:sldChg>
      <pc:sldChg chg="modSp add mod">
        <pc:chgData name="Matt Heldstab" userId="5b999d1b-0d56-434a-b307-da221cee6607" providerId="ADAL" clId="{1CC17AB6-66E0-43D6-8D00-2A36F39A05DA}" dt="2024-02-20T02:15:54.402" v="8431" actId="20577"/>
        <pc:sldMkLst>
          <pc:docMk/>
          <pc:sldMk cId="1752574610" sldId="298"/>
        </pc:sldMkLst>
        <pc:spChg chg="mod">
          <ac:chgData name="Matt Heldstab" userId="5b999d1b-0d56-434a-b307-da221cee6607" providerId="ADAL" clId="{1CC17AB6-66E0-43D6-8D00-2A36F39A05DA}" dt="2024-02-20T02:15:54.402" v="8431" actId="20577"/>
          <ac:spMkLst>
            <pc:docMk/>
            <pc:sldMk cId="1752574610" sldId="298"/>
            <ac:spMk id="8" creationId="{5D9163D9-45F8-6842-1186-78609DFDEB3C}"/>
          </ac:spMkLst>
        </pc:spChg>
      </pc:sldChg>
      <pc:sldChg chg="modSp add mod">
        <pc:chgData name="Matt Heldstab" userId="5b999d1b-0d56-434a-b307-da221cee6607" providerId="ADAL" clId="{1CC17AB6-66E0-43D6-8D00-2A36F39A05DA}" dt="2024-02-20T02:24:15.008" v="9185" actId="113"/>
        <pc:sldMkLst>
          <pc:docMk/>
          <pc:sldMk cId="3605054467" sldId="299"/>
        </pc:sldMkLst>
        <pc:spChg chg="mod">
          <ac:chgData name="Matt Heldstab" userId="5b999d1b-0d56-434a-b307-da221cee6607" providerId="ADAL" clId="{1CC17AB6-66E0-43D6-8D00-2A36F39A05DA}" dt="2024-02-20T02:20:11.845" v="8561" actId="14100"/>
          <ac:spMkLst>
            <pc:docMk/>
            <pc:sldMk cId="3605054467" sldId="299"/>
            <ac:spMk id="7" creationId="{715D3A94-4A86-809B-ABB4-4BC63A23A0C7}"/>
          </ac:spMkLst>
        </pc:spChg>
        <pc:spChg chg="mod">
          <ac:chgData name="Matt Heldstab" userId="5b999d1b-0d56-434a-b307-da221cee6607" providerId="ADAL" clId="{1CC17AB6-66E0-43D6-8D00-2A36F39A05DA}" dt="2024-02-20T02:24:15.008" v="9185" actId="113"/>
          <ac:spMkLst>
            <pc:docMk/>
            <pc:sldMk cId="3605054467" sldId="299"/>
            <ac:spMk id="8" creationId="{CF28409D-9258-3773-7855-2F616AF3BAC0}"/>
          </ac:spMkLst>
        </pc:spChg>
      </pc:sldChg>
      <pc:sldChg chg="add">
        <pc:chgData name="Matt Heldstab" userId="5b999d1b-0d56-434a-b307-da221cee6607" providerId="ADAL" clId="{1CC17AB6-66E0-43D6-8D00-2A36F39A05DA}" dt="2024-02-20T02:26:30.177" v="9215"/>
        <pc:sldMkLst>
          <pc:docMk/>
          <pc:sldMk cId="1448838674" sldId="300"/>
        </pc:sldMkLst>
      </pc:sldChg>
      <pc:sldChg chg="add">
        <pc:chgData name="Matt Heldstab" userId="5b999d1b-0d56-434a-b307-da221cee6607" providerId="ADAL" clId="{1CC17AB6-66E0-43D6-8D00-2A36F39A05DA}" dt="2024-02-20T02:33:44.594" v="10108"/>
        <pc:sldMkLst>
          <pc:docMk/>
          <pc:sldMk cId="721415560" sldId="301"/>
        </pc:sldMkLst>
      </pc:sldChg>
      <pc:sldChg chg="addSp delSp modSp add mod ord">
        <pc:chgData name="Matt Heldstab" userId="5b999d1b-0d56-434a-b307-da221cee6607" providerId="ADAL" clId="{1CC17AB6-66E0-43D6-8D00-2A36F39A05DA}" dt="2024-02-20T02:48:22.689" v="10432"/>
        <pc:sldMkLst>
          <pc:docMk/>
          <pc:sldMk cId="3445888844" sldId="302"/>
        </pc:sldMkLst>
        <pc:spChg chg="add mod">
          <ac:chgData name="Matt Heldstab" userId="5b999d1b-0d56-434a-b307-da221cee6607" providerId="ADAL" clId="{1CC17AB6-66E0-43D6-8D00-2A36F39A05DA}" dt="2024-02-20T02:47:24.244" v="10414" actId="20577"/>
          <ac:spMkLst>
            <pc:docMk/>
            <pc:sldMk cId="3445888844" sldId="302"/>
            <ac:spMk id="5" creationId="{631AE346-A170-FAB6-B02E-5B857DF2C30E}"/>
          </ac:spMkLst>
        </pc:spChg>
        <pc:spChg chg="add mod">
          <ac:chgData name="Matt Heldstab" userId="5b999d1b-0d56-434a-b307-da221cee6607" providerId="ADAL" clId="{1CC17AB6-66E0-43D6-8D00-2A36F39A05DA}" dt="2024-02-20T02:48:01.392" v="10430" actId="1076"/>
          <ac:spMkLst>
            <pc:docMk/>
            <pc:sldMk cId="3445888844" sldId="302"/>
            <ac:spMk id="6" creationId="{8588AB03-A888-BE3F-3946-01F4E4E6F8DE}"/>
          </ac:spMkLst>
        </pc:spChg>
        <pc:spChg chg="del mod">
          <ac:chgData name="Matt Heldstab" userId="5b999d1b-0d56-434a-b307-da221cee6607" providerId="ADAL" clId="{1CC17AB6-66E0-43D6-8D00-2A36F39A05DA}" dt="2024-02-20T02:46:13.395" v="10396"/>
          <ac:spMkLst>
            <pc:docMk/>
            <pc:sldMk cId="3445888844" sldId="302"/>
            <ac:spMk id="8" creationId="{38F5A8DD-A699-50EA-1DA3-025109EFD3C8}"/>
          </ac:spMkLst>
        </pc:spChg>
        <pc:picChg chg="add mod">
          <ac:chgData name="Matt Heldstab" userId="5b999d1b-0d56-434a-b307-da221cee6607" providerId="ADAL" clId="{1CC17AB6-66E0-43D6-8D00-2A36F39A05DA}" dt="2024-02-20T02:47:53.270" v="10429" actId="1076"/>
          <ac:picMkLst>
            <pc:docMk/>
            <pc:sldMk cId="3445888844" sldId="302"/>
            <ac:picMk id="3" creationId="{70E1FE1A-3D6D-C6C7-D8F3-BEB63258DD93}"/>
          </ac:picMkLst>
        </pc:picChg>
      </pc:sldChg>
      <pc:sldChg chg="add del">
        <pc:chgData name="Matt Heldstab" userId="5b999d1b-0d56-434a-b307-da221cee6607" providerId="ADAL" clId="{1CC17AB6-66E0-43D6-8D00-2A36F39A05DA}" dt="2024-02-20T02:46:20.737" v="10399"/>
        <pc:sldMkLst>
          <pc:docMk/>
          <pc:sldMk cId="2367951329" sldId="303"/>
        </pc:sldMkLst>
      </pc:sldChg>
      <pc:sldChg chg="add">
        <pc:chgData name="Matt Heldstab" userId="5b999d1b-0d56-434a-b307-da221cee6607" providerId="ADAL" clId="{1CC17AB6-66E0-43D6-8D00-2A36F39A05DA}" dt="2024-02-20T02:49:18.041" v="10434"/>
        <pc:sldMkLst>
          <pc:docMk/>
          <pc:sldMk cId="2124976408" sldId="304"/>
        </pc:sldMkLst>
      </pc:sldChg>
      <pc:sldChg chg="modSp add mod">
        <pc:chgData name="Matt Heldstab" userId="5b999d1b-0d56-434a-b307-da221cee6607" providerId="ADAL" clId="{1CC17AB6-66E0-43D6-8D00-2A36F39A05DA}" dt="2024-02-20T03:00:31.761" v="11446" actId="20577"/>
        <pc:sldMkLst>
          <pc:docMk/>
          <pc:sldMk cId="4037539804" sldId="305"/>
        </pc:sldMkLst>
        <pc:spChg chg="mod">
          <ac:chgData name="Matt Heldstab" userId="5b999d1b-0d56-434a-b307-da221cee6607" providerId="ADAL" clId="{1CC17AB6-66E0-43D6-8D00-2A36F39A05DA}" dt="2024-02-20T03:00:31.761" v="11446" actId="20577"/>
          <ac:spMkLst>
            <pc:docMk/>
            <pc:sldMk cId="4037539804" sldId="305"/>
            <ac:spMk id="2" creationId="{FB583F3A-499C-51EF-AD4C-3C1D67C6AE42}"/>
          </ac:spMkLst>
        </pc:spChg>
      </pc:sldChg>
      <pc:sldChg chg="add">
        <pc:chgData name="Matt Heldstab" userId="5b999d1b-0d56-434a-b307-da221cee6607" providerId="ADAL" clId="{1CC17AB6-66E0-43D6-8D00-2A36F39A05DA}" dt="2024-02-20T03:00:52.969" v="11447"/>
        <pc:sldMkLst>
          <pc:docMk/>
          <pc:sldMk cId="2821765452" sldId="306"/>
        </pc:sldMkLst>
      </pc:sldChg>
      <pc:sldChg chg="modSp add mod">
        <pc:chgData name="Matt Heldstab" userId="5b999d1b-0d56-434a-b307-da221cee6607" providerId="ADAL" clId="{1CC17AB6-66E0-43D6-8D00-2A36F39A05DA}" dt="2024-02-20T03:04:32.391" v="11896" actId="20577"/>
        <pc:sldMkLst>
          <pc:docMk/>
          <pc:sldMk cId="2487393315" sldId="307"/>
        </pc:sldMkLst>
        <pc:spChg chg="mod">
          <ac:chgData name="Matt Heldstab" userId="5b999d1b-0d56-434a-b307-da221cee6607" providerId="ADAL" clId="{1CC17AB6-66E0-43D6-8D00-2A36F39A05DA}" dt="2024-02-20T03:04:32.391" v="11896" actId="20577"/>
          <ac:spMkLst>
            <pc:docMk/>
            <pc:sldMk cId="2487393315" sldId="307"/>
            <ac:spMk id="4" creationId="{3FAEE458-AC73-4117-D867-466F57546940}"/>
          </ac:spMkLst>
        </pc:spChg>
      </pc:sldChg>
      <pc:sldChg chg="modSp add mod">
        <pc:chgData name="Matt Heldstab" userId="5b999d1b-0d56-434a-b307-da221cee6607" providerId="ADAL" clId="{1CC17AB6-66E0-43D6-8D00-2A36F39A05DA}" dt="2024-02-21T16:19:43.068" v="13475" actId="20577"/>
        <pc:sldMkLst>
          <pc:docMk/>
          <pc:sldMk cId="3021565272" sldId="308"/>
        </pc:sldMkLst>
        <pc:spChg chg="mod">
          <ac:chgData name="Matt Heldstab" userId="5b999d1b-0d56-434a-b307-da221cee6607" providerId="ADAL" clId="{1CC17AB6-66E0-43D6-8D00-2A36F39A05DA}" dt="2024-02-21T16:19:43.068" v="13475" actId="20577"/>
          <ac:spMkLst>
            <pc:docMk/>
            <pc:sldMk cId="3021565272" sldId="308"/>
            <ac:spMk id="6" creationId="{A74CD3F4-B080-ED35-F8C6-689FBA2ABDFA}"/>
          </ac:spMkLst>
        </pc:spChg>
      </pc:sldChg>
      <pc:sldChg chg="add">
        <pc:chgData name="Matt Heldstab" userId="5b999d1b-0d56-434a-b307-da221cee6607" providerId="ADAL" clId="{1CC17AB6-66E0-43D6-8D00-2A36F39A05DA}" dt="2024-02-21T16:12:41.105" v="12548"/>
        <pc:sldMkLst>
          <pc:docMk/>
          <pc:sldMk cId="576433787" sldId="309"/>
        </pc:sldMkLst>
      </pc:sldChg>
      <pc:sldChg chg="modSp add mod ord">
        <pc:chgData name="Matt Heldstab" userId="5b999d1b-0d56-434a-b307-da221cee6607" providerId="ADAL" clId="{1CC17AB6-66E0-43D6-8D00-2A36F39A05DA}" dt="2024-02-21T16:23:46.463" v="13918"/>
        <pc:sldMkLst>
          <pc:docMk/>
          <pc:sldMk cId="1244753458" sldId="310"/>
        </pc:sldMkLst>
        <pc:spChg chg="mod">
          <ac:chgData name="Matt Heldstab" userId="5b999d1b-0d56-434a-b307-da221cee6607" providerId="ADAL" clId="{1CC17AB6-66E0-43D6-8D00-2A36F39A05DA}" dt="2024-02-21T16:23:16.771" v="13916" actId="20577"/>
          <ac:spMkLst>
            <pc:docMk/>
            <pc:sldMk cId="1244753458" sldId="310"/>
            <ac:spMk id="6" creationId="{3ABFDACB-E84C-F3C3-6F6D-33A279C656AE}"/>
          </ac:spMkLst>
        </pc:spChg>
      </pc:sldChg>
      <pc:sldChg chg="addSp delSp modSp add mod">
        <pc:chgData name="Matt Heldstab" userId="5b999d1b-0d56-434a-b307-da221cee6607" providerId="ADAL" clId="{1CC17AB6-66E0-43D6-8D00-2A36F39A05DA}" dt="2024-02-21T16:31:42.887" v="14062" actId="1036"/>
        <pc:sldMkLst>
          <pc:docMk/>
          <pc:sldMk cId="2220313925" sldId="311"/>
        </pc:sldMkLst>
        <pc:spChg chg="del">
          <ac:chgData name="Matt Heldstab" userId="5b999d1b-0d56-434a-b307-da221cee6607" providerId="ADAL" clId="{1CC17AB6-66E0-43D6-8D00-2A36F39A05DA}" dt="2024-02-21T16:26:28.749" v="14009" actId="478"/>
          <ac:spMkLst>
            <pc:docMk/>
            <pc:sldMk cId="2220313925" sldId="311"/>
            <ac:spMk id="5" creationId="{49AF0148-BE9A-523D-4DCB-B2B640D37FE9}"/>
          </ac:spMkLst>
        </pc:spChg>
        <pc:spChg chg="mod">
          <ac:chgData name="Matt Heldstab" userId="5b999d1b-0d56-434a-b307-da221cee6607" providerId="ADAL" clId="{1CC17AB6-66E0-43D6-8D00-2A36F39A05DA}" dt="2024-02-21T16:26:27.735" v="14008" actId="6549"/>
          <ac:spMkLst>
            <pc:docMk/>
            <pc:sldMk cId="2220313925" sldId="311"/>
            <ac:spMk id="6" creationId="{95AA4CF4-E27D-C7B8-0159-845A35CC0B0A}"/>
          </ac:spMkLst>
        </pc:spChg>
        <pc:spChg chg="mod">
          <ac:chgData name="Matt Heldstab" userId="5b999d1b-0d56-434a-b307-da221cee6607" providerId="ADAL" clId="{1CC17AB6-66E0-43D6-8D00-2A36F39A05DA}" dt="2024-02-21T16:26:23.471" v="14006" actId="20577"/>
          <ac:spMkLst>
            <pc:docMk/>
            <pc:sldMk cId="2220313925" sldId="311"/>
            <ac:spMk id="7" creationId="{08019B11-AE23-037E-3945-B6F10591D02F}"/>
          </ac:spMkLst>
        </pc:spChg>
        <pc:spChg chg="add mod">
          <ac:chgData name="Matt Heldstab" userId="5b999d1b-0d56-434a-b307-da221cee6607" providerId="ADAL" clId="{1CC17AB6-66E0-43D6-8D00-2A36F39A05DA}" dt="2024-02-21T16:30:20.625" v="14025" actId="1076"/>
          <ac:spMkLst>
            <pc:docMk/>
            <pc:sldMk cId="2220313925" sldId="311"/>
            <ac:spMk id="11" creationId="{531C853A-C85B-8AD6-7D8E-99B8E9CF0EA9}"/>
          </ac:spMkLst>
        </pc:spChg>
        <pc:spChg chg="add mod">
          <ac:chgData name="Matt Heldstab" userId="5b999d1b-0d56-434a-b307-da221cee6607" providerId="ADAL" clId="{1CC17AB6-66E0-43D6-8D00-2A36F39A05DA}" dt="2024-02-21T16:31:42.887" v="14062" actId="1036"/>
          <ac:spMkLst>
            <pc:docMk/>
            <pc:sldMk cId="2220313925" sldId="311"/>
            <ac:spMk id="12" creationId="{A9060DA3-1CFC-AA6A-06D7-706C4BB96521}"/>
          </ac:spMkLst>
        </pc:spChg>
        <pc:picChg chg="del">
          <ac:chgData name="Matt Heldstab" userId="5b999d1b-0d56-434a-b307-da221cee6607" providerId="ADAL" clId="{1CC17AB6-66E0-43D6-8D00-2A36F39A05DA}" dt="2024-02-21T16:26:01.827" v="13920" actId="478"/>
          <ac:picMkLst>
            <pc:docMk/>
            <pc:sldMk cId="2220313925" sldId="311"/>
            <ac:picMk id="3" creationId="{49D95F79-7A12-D815-0633-5DBA7174B665}"/>
          </ac:picMkLst>
        </pc:picChg>
        <pc:picChg chg="add mod">
          <ac:chgData name="Matt Heldstab" userId="5b999d1b-0d56-434a-b307-da221cee6607" providerId="ADAL" clId="{1CC17AB6-66E0-43D6-8D00-2A36F39A05DA}" dt="2024-02-21T16:28:28.439" v="14020" actId="1076"/>
          <ac:picMkLst>
            <pc:docMk/>
            <pc:sldMk cId="2220313925" sldId="311"/>
            <ac:picMk id="8" creationId="{EBA16CFC-175E-D6DF-B1D9-2DD603CA95A6}"/>
          </ac:picMkLst>
        </pc:picChg>
        <pc:picChg chg="add mod">
          <ac:chgData name="Matt Heldstab" userId="5b999d1b-0d56-434a-b307-da221cee6607" providerId="ADAL" clId="{1CC17AB6-66E0-43D6-8D00-2A36F39A05DA}" dt="2024-02-21T16:31:42.887" v="14062" actId="1036"/>
          <ac:picMkLst>
            <pc:docMk/>
            <pc:sldMk cId="2220313925" sldId="311"/>
            <ac:picMk id="10" creationId="{76FBB5ED-1345-A1A5-6595-F4422A303ECD}"/>
          </ac:picMkLst>
        </pc:picChg>
      </pc:sldChg>
      <pc:sldChg chg="addSp delSp modSp add mod">
        <pc:chgData name="Matt Heldstab" userId="5b999d1b-0d56-434a-b307-da221cee6607" providerId="ADAL" clId="{1CC17AB6-66E0-43D6-8D00-2A36F39A05DA}" dt="2024-02-21T16:33:52.263" v="14090" actId="1076"/>
        <pc:sldMkLst>
          <pc:docMk/>
          <pc:sldMk cId="3372613029" sldId="312"/>
        </pc:sldMkLst>
        <pc:spChg chg="add mod">
          <ac:chgData name="Matt Heldstab" userId="5b999d1b-0d56-434a-b307-da221cee6607" providerId="ADAL" clId="{1CC17AB6-66E0-43D6-8D00-2A36F39A05DA}" dt="2024-02-21T16:33:52.263" v="14090" actId="1076"/>
          <ac:spMkLst>
            <pc:docMk/>
            <pc:sldMk cId="3372613029" sldId="312"/>
            <ac:spMk id="5" creationId="{D5973FB0-8904-1DD6-9D82-06BD04AAE66F}"/>
          </ac:spMkLst>
        </pc:spChg>
        <pc:spChg chg="del">
          <ac:chgData name="Matt Heldstab" userId="5b999d1b-0d56-434a-b307-da221cee6607" providerId="ADAL" clId="{1CC17AB6-66E0-43D6-8D00-2A36F39A05DA}" dt="2024-02-21T16:32:03.519" v="14065" actId="478"/>
          <ac:spMkLst>
            <pc:docMk/>
            <pc:sldMk cId="3372613029" sldId="312"/>
            <ac:spMk id="7" creationId="{D229B81E-B1B1-2DE4-0C76-CD82C95F7E67}"/>
          </ac:spMkLst>
        </pc:spChg>
        <pc:spChg chg="del">
          <ac:chgData name="Matt Heldstab" userId="5b999d1b-0d56-434a-b307-da221cee6607" providerId="ADAL" clId="{1CC17AB6-66E0-43D6-8D00-2A36F39A05DA}" dt="2024-02-21T16:31:59.009" v="14064" actId="478"/>
          <ac:spMkLst>
            <pc:docMk/>
            <pc:sldMk cId="3372613029" sldId="312"/>
            <ac:spMk id="8" creationId="{B9D9409B-C092-7B7E-D9B3-2C43AC27FC77}"/>
          </ac:spMkLst>
        </pc:spChg>
        <pc:picChg chg="add mod">
          <ac:chgData name="Matt Heldstab" userId="5b999d1b-0d56-434a-b307-da221cee6607" providerId="ADAL" clId="{1CC17AB6-66E0-43D6-8D00-2A36F39A05DA}" dt="2024-02-21T16:33:26.994" v="14069" actId="1076"/>
          <ac:picMkLst>
            <pc:docMk/>
            <pc:sldMk cId="3372613029" sldId="312"/>
            <ac:picMk id="3" creationId="{2BD64BFC-FE94-DAAC-1D49-EFD758005A7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6014D-D5CB-BD7A-5607-CC5D53B4D0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AEB9F6-022E-CDF6-21DE-6FF7C3FEC0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F6D87D-F065-023D-1298-47A0FA540B70}"/>
              </a:ext>
            </a:extLst>
          </p:cNvPr>
          <p:cNvSpPr>
            <a:spLocks noGrp="1"/>
          </p:cNvSpPr>
          <p:nvPr>
            <p:ph type="dt" sz="half" idx="10"/>
          </p:nvPr>
        </p:nvSpPr>
        <p:spPr/>
        <p:txBody>
          <a:bodyPr/>
          <a:lstStyle/>
          <a:p>
            <a:fld id="{1CE4404B-650C-49B4-A373-E8A48027B8D8}" type="datetimeFigureOut">
              <a:rPr lang="en-US" smtClean="0"/>
              <a:t>2/21/2024</a:t>
            </a:fld>
            <a:endParaRPr lang="en-US"/>
          </a:p>
        </p:txBody>
      </p:sp>
      <p:sp>
        <p:nvSpPr>
          <p:cNvPr id="5" name="Footer Placeholder 4">
            <a:extLst>
              <a:ext uri="{FF2B5EF4-FFF2-40B4-BE49-F238E27FC236}">
                <a16:creationId xmlns:a16="http://schemas.microsoft.com/office/drawing/2014/main" id="{46E120AE-BC9D-7BBC-A6B0-A534DE35F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35B910-F6D5-8A26-23DD-3DD2AF70DCF2}"/>
              </a:ext>
            </a:extLst>
          </p:cNvPr>
          <p:cNvSpPr>
            <a:spLocks noGrp="1"/>
          </p:cNvSpPr>
          <p:nvPr>
            <p:ph type="sldNum" sz="quarter" idx="12"/>
          </p:nvPr>
        </p:nvSpPr>
        <p:spPr/>
        <p:txBody>
          <a:bodyPr/>
          <a:lstStyle/>
          <a:p>
            <a:fld id="{82A3B6B1-ADCB-45D5-A2BF-5A5AD1779FFC}" type="slidenum">
              <a:rPr lang="en-US" smtClean="0"/>
              <a:t>‹#›</a:t>
            </a:fld>
            <a:endParaRPr lang="en-US"/>
          </a:p>
        </p:txBody>
      </p:sp>
    </p:spTree>
    <p:extLst>
      <p:ext uri="{BB962C8B-B14F-4D97-AF65-F5344CB8AC3E}">
        <p14:creationId xmlns:p14="http://schemas.microsoft.com/office/powerpoint/2010/main" val="1111344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21BD9-27F6-2355-5B26-B62A7A1E7B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65B221-244B-D956-53C3-559CBD55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11771A-8EE7-CC48-1B94-CA73A3357357}"/>
              </a:ext>
            </a:extLst>
          </p:cNvPr>
          <p:cNvSpPr>
            <a:spLocks noGrp="1"/>
          </p:cNvSpPr>
          <p:nvPr>
            <p:ph type="dt" sz="half" idx="10"/>
          </p:nvPr>
        </p:nvSpPr>
        <p:spPr/>
        <p:txBody>
          <a:bodyPr/>
          <a:lstStyle/>
          <a:p>
            <a:fld id="{1CE4404B-650C-49B4-A373-E8A48027B8D8}" type="datetimeFigureOut">
              <a:rPr lang="en-US" smtClean="0"/>
              <a:t>2/21/2024</a:t>
            </a:fld>
            <a:endParaRPr lang="en-US"/>
          </a:p>
        </p:txBody>
      </p:sp>
      <p:sp>
        <p:nvSpPr>
          <p:cNvPr id="5" name="Footer Placeholder 4">
            <a:extLst>
              <a:ext uri="{FF2B5EF4-FFF2-40B4-BE49-F238E27FC236}">
                <a16:creationId xmlns:a16="http://schemas.microsoft.com/office/drawing/2014/main" id="{BF4C0E06-8CB2-EC8E-C01A-9EACD4E7EA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3ABB2A-6C63-7EBB-A196-43177A344521}"/>
              </a:ext>
            </a:extLst>
          </p:cNvPr>
          <p:cNvSpPr>
            <a:spLocks noGrp="1"/>
          </p:cNvSpPr>
          <p:nvPr>
            <p:ph type="sldNum" sz="quarter" idx="12"/>
          </p:nvPr>
        </p:nvSpPr>
        <p:spPr/>
        <p:txBody>
          <a:bodyPr/>
          <a:lstStyle/>
          <a:p>
            <a:fld id="{82A3B6B1-ADCB-45D5-A2BF-5A5AD1779FFC}" type="slidenum">
              <a:rPr lang="en-US" smtClean="0"/>
              <a:t>‹#›</a:t>
            </a:fld>
            <a:endParaRPr lang="en-US"/>
          </a:p>
        </p:txBody>
      </p:sp>
    </p:spTree>
    <p:extLst>
      <p:ext uri="{BB962C8B-B14F-4D97-AF65-F5344CB8AC3E}">
        <p14:creationId xmlns:p14="http://schemas.microsoft.com/office/powerpoint/2010/main" val="3003273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61A1F4-AFAB-6F52-841A-F0D65AB11B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BC0894-29CF-CF7B-B438-B966C355D4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7842EC-63F6-DC8B-8EE8-6BB0E344DED8}"/>
              </a:ext>
            </a:extLst>
          </p:cNvPr>
          <p:cNvSpPr>
            <a:spLocks noGrp="1"/>
          </p:cNvSpPr>
          <p:nvPr>
            <p:ph type="dt" sz="half" idx="10"/>
          </p:nvPr>
        </p:nvSpPr>
        <p:spPr/>
        <p:txBody>
          <a:bodyPr/>
          <a:lstStyle/>
          <a:p>
            <a:fld id="{1CE4404B-650C-49B4-A373-E8A48027B8D8}" type="datetimeFigureOut">
              <a:rPr lang="en-US" smtClean="0"/>
              <a:t>2/21/2024</a:t>
            </a:fld>
            <a:endParaRPr lang="en-US"/>
          </a:p>
        </p:txBody>
      </p:sp>
      <p:sp>
        <p:nvSpPr>
          <p:cNvPr id="5" name="Footer Placeholder 4">
            <a:extLst>
              <a:ext uri="{FF2B5EF4-FFF2-40B4-BE49-F238E27FC236}">
                <a16:creationId xmlns:a16="http://schemas.microsoft.com/office/drawing/2014/main" id="{43086E24-97EF-3251-AA71-195AE9962D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7F6F52-8DCE-9247-99E2-1A5F0EDDA619}"/>
              </a:ext>
            </a:extLst>
          </p:cNvPr>
          <p:cNvSpPr>
            <a:spLocks noGrp="1"/>
          </p:cNvSpPr>
          <p:nvPr>
            <p:ph type="sldNum" sz="quarter" idx="12"/>
          </p:nvPr>
        </p:nvSpPr>
        <p:spPr/>
        <p:txBody>
          <a:bodyPr/>
          <a:lstStyle/>
          <a:p>
            <a:fld id="{82A3B6B1-ADCB-45D5-A2BF-5A5AD1779FFC}" type="slidenum">
              <a:rPr lang="en-US" smtClean="0"/>
              <a:t>‹#›</a:t>
            </a:fld>
            <a:endParaRPr lang="en-US"/>
          </a:p>
        </p:txBody>
      </p:sp>
    </p:spTree>
    <p:extLst>
      <p:ext uri="{BB962C8B-B14F-4D97-AF65-F5344CB8AC3E}">
        <p14:creationId xmlns:p14="http://schemas.microsoft.com/office/powerpoint/2010/main" val="1632717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4D75E-D24D-ADD5-AB75-CB27443E1D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74758D-1163-4528-69C8-7D166B536A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BB735-D79B-10FE-D37E-6D6260908EB8}"/>
              </a:ext>
            </a:extLst>
          </p:cNvPr>
          <p:cNvSpPr>
            <a:spLocks noGrp="1"/>
          </p:cNvSpPr>
          <p:nvPr>
            <p:ph type="dt" sz="half" idx="10"/>
          </p:nvPr>
        </p:nvSpPr>
        <p:spPr/>
        <p:txBody>
          <a:bodyPr/>
          <a:lstStyle/>
          <a:p>
            <a:fld id="{1CE4404B-650C-49B4-A373-E8A48027B8D8}" type="datetimeFigureOut">
              <a:rPr lang="en-US" smtClean="0"/>
              <a:t>2/21/2024</a:t>
            </a:fld>
            <a:endParaRPr lang="en-US"/>
          </a:p>
        </p:txBody>
      </p:sp>
      <p:sp>
        <p:nvSpPr>
          <p:cNvPr id="5" name="Footer Placeholder 4">
            <a:extLst>
              <a:ext uri="{FF2B5EF4-FFF2-40B4-BE49-F238E27FC236}">
                <a16:creationId xmlns:a16="http://schemas.microsoft.com/office/drawing/2014/main" id="{84B7C71C-1E04-9A35-3166-6DDB3E5E2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AF6647-167D-0A79-D08F-A646DB9286AD}"/>
              </a:ext>
            </a:extLst>
          </p:cNvPr>
          <p:cNvSpPr>
            <a:spLocks noGrp="1"/>
          </p:cNvSpPr>
          <p:nvPr>
            <p:ph type="sldNum" sz="quarter" idx="12"/>
          </p:nvPr>
        </p:nvSpPr>
        <p:spPr/>
        <p:txBody>
          <a:bodyPr/>
          <a:lstStyle/>
          <a:p>
            <a:fld id="{82A3B6B1-ADCB-45D5-A2BF-5A5AD1779FFC}" type="slidenum">
              <a:rPr lang="en-US" smtClean="0"/>
              <a:t>‹#›</a:t>
            </a:fld>
            <a:endParaRPr lang="en-US"/>
          </a:p>
        </p:txBody>
      </p:sp>
    </p:spTree>
    <p:extLst>
      <p:ext uri="{BB962C8B-B14F-4D97-AF65-F5344CB8AC3E}">
        <p14:creationId xmlns:p14="http://schemas.microsoft.com/office/powerpoint/2010/main" val="1768303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DD3AF-B606-D0FE-0069-E620BF6CA7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4E5888-FB58-8CCC-E99D-6BCCC4CEC17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312A69-3893-339E-BC6D-1DC71B0A8FB5}"/>
              </a:ext>
            </a:extLst>
          </p:cNvPr>
          <p:cNvSpPr>
            <a:spLocks noGrp="1"/>
          </p:cNvSpPr>
          <p:nvPr>
            <p:ph type="dt" sz="half" idx="10"/>
          </p:nvPr>
        </p:nvSpPr>
        <p:spPr/>
        <p:txBody>
          <a:bodyPr/>
          <a:lstStyle/>
          <a:p>
            <a:fld id="{1CE4404B-650C-49B4-A373-E8A48027B8D8}" type="datetimeFigureOut">
              <a:rPr lang="en-US" smtClean="0"/>
              <a:t>2/21/2024</a:t>
            </a:fld>
            <a:endParaRPr lang="en-US"/>
          </a:p>
        </p:txBody>
      </p:sp>
      <p:sp>
        <p:nvSpPr>
          <p:cNvPr id="5" name="Footer Placeholder 4">
            <a:extLst>
              <a:ext uri="{FF2B5EF4-FFF2-40B4-BE49-F238E27FC236}">
                <a16:creationId xmlns:a16="http://schemas.microsoft.com/office/drawing/2014/main" id="{25D0F261-07C5-7C80-5F88-2156BF06EA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EE31BE-1115-5F55-0C5F-A8004DC11EF3}"/>
              </a:ext>
            </a:extLst>
          </p:cNvPr>
          <p:cNvSpPr>
            <a:spLocks noGrp="1"/>
          </p:cNvSpPr>
          <p:nvPr>
            <p:ph type="sldNum" sz="quarter" idx="12"/>
          </p:nvPr>
        </p:nvSpPr>
        <p:spPr/>
        <p:txBody>
          <a:bodyPr/>
          <a:lstStyle/>
          <a:p>
            <a:fld id="{82A3B6B1-ADCB-45D5-A2BF-5A5AD1779FFC}" type="slidenum">
              <a:rPr lang="en-US" smtClean="0"/>
              <a:t>‹#›</a:t>
            </a:fld>
            <a:endParaRPr lang="en-US"/>
          </a:p>
        </p:txBody>
      </p:sp>
    </p:spTree>
    <p:extLst>
      <p:ext uri="{BB962C8B-B14F-4D97-AF65-F5344CB8AC3E}">
        <p14:creationId xmlns:p14="http://schemas.microsoft.com/office/powerpoint/2010/main" val="1061888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32386-3BD9-07D1-F8D3-F490474690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4A903C-5B44-79E5-DA1E-610D849694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083F8A-7B2B-AB61-7168-6068BE82AF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F0F79E-632A-EF06-0409-C3E01F3838F5}"/>
              </a:ext>
            </a:extLst>
          </p:cNvPr>
          <p:cNvSpPr>
            <a:spLocks noGrp="1"/>
          </p:cNvSpPr>
          <p:nvPr>
            <p:ph type="dt" sz="half" idx="10"/>
          </p:nvPr>
        </p:nvSpPr>
        <p:spPr/>
        <p:txBody>
          <a:bodyPr/>
          <a:lstStyle/>
          <a:p>
            <a:fld id="{1CE4404B-650C-49B4-A373-E8A48027B8D8}" type="datetimeFigureOut">
              <a:rPr lang="en-US" smtClean="0"/>
              <a:t>2/21/2024</a:t>
            </a:fld>
            <a:endParaRPr lang="en-US"/>
          </a:p>
        </p:txBody>
      </p:sp>
      <p:sp>
        <p:nvSpPr>
          <p:cNvPr id="6" name="Footer Placeholder 5">
            <a:extLst>
              <a:ext uri="{FF2B5EF4-FFF2-40B4-BE49-F238E27FC236}">
                <a16:creationId xmlns:a16="http://schemas.microsoft.com/office/drawing/2014/main" id="{6147ECED-2473-58A1-329A-997D06E58E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C0B36A-1E9B-6C8E-1513-8CBC4843B17A}"/>
              </a:ext>
            </a:extLst>
          </p:cNvPr>
          <p:cNvSpPr>
            <a:spLocks noGrp="1"/>
          </p:cNvSpPr>
          <p:nvPr>
            <p:ph type="sldNum" sz="quarter" idx="12"/>
          </p:nvPr>
        </p:nvSpPr>
        <p:spPr/>
        <p:txBody>
          <a:bodyPr/>
          <a:lstStyle/>
          <a:p>
            <a:fld id="{82A3B6B1-ADCB-45D5-A2BF-5A5AD1779FFC}" type="slidenum">
              <a:rPr lang="en-US" smtClean="0"/>
              <a:t>‹#›</a:t>
            </a:fld>
            <a:endParaRPr lang="en-US"/>
          </a:p>
        </p:txBody>
      </p:sp>
    </p:spTree>
    <p:extLst>
      <p:ext uri="{BB962C8B-B14F-4D97-AF65-F5344CB8AC3E}">
        <p14:creationId xmlns:p14="http://schemas.microsoft.com/office/powerpoint/2010/main" val="2117189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12800-DEEE-E29A-B778-679B88F314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BAF481-2B27-C4AC-E800-E249F3444C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BE4FC5-C27D-1C55-4AB9-FDA8411EB1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BD3DB9-3334-1373-9BCE-C3FD539B3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4A9F65-5840-3EC8-2B86-9D6E7ADA0F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D8BB7D-03F5-BD1C-D5AA-D412672697B5}"/>
              </a:ext>
            </a:extLst>
          </p:cNvPr>
          <p:cNvSpPr>
            <a:spLocks noGrp="1"/>
          </p:cNvSpPr>
          <p:nvPr>
            <p:ph type="dt" sz="half" idx="10"/>
          </p:nvPr>
        </p:nvSpPr>
        <p:spPr/>
        <p:txBody>
          <a:bodyPr/>
          <a:lstStyle/>
          <a:p>
            <a:fld id="{1CE4404B-650C-49B4-A373-E8A48027B8D8}" type="datetimeFigureOut">
              <a:rPr lang="en-US" smtClean="0"/>
              <a:t>2/21/2024</a:t>
            </a:fld>
            <a:endParaRPr lang="en-US"/>
          </a:p>
        </p:txBody>
      </p:sp>
      <p:sp>
        <p:nvSpPr>
          <p:cNvPr id="8" name="Footer Placeholder 7">
            <a:extLst>
              <a:ext uri="{FF2B5EF4-FFF2-40B4-BE49-F238E27FC236}">
                <a16:creationId xmlns:a16="http://schemas.microsoft.com/office/drawing/2014/main" id="{28F4083F-17D3-3FE5-FB9F-CC7CDE9FB1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46F2D8-7D4D-236B-8424-2450F6DAF554}"/>
              </a:ext>
            </a:extLst>
          </p:cNvPr>
          <p:cNvSpPr>
            <a:spLocks noGrp="1"/>
          </p:cNvSpPr>
          <p:nvPr>
            <p:ph type="sldNum" sz="quarter" idx="12"/>
          </p:nvPr>
        </p:nvSpPr>
        <p:spPr/>
        <p:txBody>
          <a:bodyPr/>
          <a:lstStyle/>
          <a:p>
            <a:fld id="{82A3B6B1-ADCB-45D5-A2BF-5A5AD1779FFC}" type="slidenum">
              <a:rPr lang="en-US" smtClean="0"/>
              <a:t>‹#›</a:t>
            </a:fld>
            <a:endParaRPr lang="en-US"/>
          </a:p>
        </p:txBody>
      </p:sp>
    </p:spTree>
    <p:extLst>
      <p:ext uri="{BB962C8B-B14F-4D97-AF65-F5344CB8AC3E}">
        <p14:creationId xmlns:p14="http://schemas.microsoft.com/office/powerpoint/2010/main" val="3463323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6EE0D-EF8C-72F4-3541-6B3DE19226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21BCB3-811F-7C8D-6948-D3C411651C36}"/>
              </a:ext>
            </a:extLst>
          </p:cNvPr>
          <p:cNvSpPr>
            <a:spLocks noGrp="1"/>
          </p:cNvSpPr>
          <p:nvPr>
            <p:ph type="dt" sz="half" idx="10"/>
          </p:nvPr>
        </p:nvSpPr>
        <p:spPr/>
        <p:txBody>
          <a:bodyPr/>
          <a:lstStyle/>
          <a:p>
            <a:fld id="{1CE4404B-650C-49B4-A373-E8A48027B8D8}" type="datetimeFigureOut">
              <a:rPr lang="en-US" smtClean="0"/>
              <a:t>2/21/2024</a:t>
            </a:fld>
            <a:endParaRPr lang="en-US"/>
          </a:p>
        </p:txBody>
      </p:sp>
      <p:sp>
        <p:nvSpPr>
          <p:cNvPr id="4" name="Footer Placeholder 3">
            <a:extLst>
              <a:ext uri="{FF2B5EF4-FFF2-40B4-BE49-F238E27FC236}">
                <a16:creationId xmlns:a16="http://schemas.microsoft.com/office/drawing/2014/main" id="{1C2C4399-1FD2-5EF1-2B3F-09A003AE32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1399D3-DC8D-CF61-7642-87CBD22FDD21}"/>
              </a:ext>
            </a:extLst>
          </p:cNvPr>
          <p:cNvSpPr>
            <a:spLocks noGrp="1"/>
          </p:cNvSpPr>
          <p:nvPr>
            <p:ph type="sldNum" sz="quarter" idx="12"/>
          </p:nvPr>
        </p:nvSpPr>
        <p:spPr/>
        <p:txBody>
          <a:bodyPr/>
          <a:lstStyle/>
          <a:p>
            <a:fld id="{82A3B6B1-ADCB-45D5-A2BF-5A5AD1779FFC}" type="slidenum">
              <a:rPr lang="en-US" smtClean="0"/>
              <a:t>‹#›</a:t>
            </a:fld>
            <a:endParaRPr lang="en-US"/>
          </a:p>
        </p:txBody>
      </p:sp>
    </p:spTree>
    <p:extLst>
      <p:ext uri="{BB962C8B-B14F-4D97-AF65-F5344CB8AC3E}">
        <p14:creationId xmlns:p14="http://schemas.microsoft.com/office/powerpoint/2010/main" val="2322016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87C844-39FC-4D5C-29A4-A4C00C0F2A49}"/>
              </a:ext>
            </a:extLst>
          </p:cNvPr>
          <p:cNvSpPr>
            <a:spLocks noGrp="1"/>
          </p:cNvSpPr>
          <p:nvPr>
            <p:ph type="dt" sz="half" idx="10"/>
          </p:nvPr>
        </p:nvSpPr>
        <p:spPr/>
        <p:txBody>
          <a:bodyPr/>
          <a:lstStyle/>
          <a:p>
            <a:fld id="{1CE4404B-650C-49B4-A373-E8A48027B8D8}" type="datetimeFigureOut">
              <a:rPr lang="en-US" smtClean="0"/>
              <a:t>2/21/2024</a:t>
            </a:fld>
            <a:endParaRPr lang="en-US"/>
          </a:p>
        </p:txBody>
      </p:sp>
      <p:sp>
        <p:nvSpPr>
          <p:cNvPr id="3" name="Footer Placeholder 2">
            <a:extLst>
              <a:ext uri="{FF2B5EF4-FFF2-40B4-BE49-F238E27FC236}">
                <a16:creationId xmlns:a16="http://schemas.microsoft.com/office/drawing/2014/main" id="{8651C4F7-8A7E-7181-79C7-5FBF71C3DF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393D46-4AD5-C881-15F0-76FCE0976610}"/>
              </a:ext>
            </a:extLst>
          </p:cNvPr>
          <p:cNvSpPr>
            <a:spLocks noGrp="1"/>
          </p:cNvSpPr>
          <p:nvPr>
            <p:ph type="sldNum" sz="quarter" idx="12"/>
          </p:nvPr>
        </p:nvSpPr>
        <p:spPr/>
        <p:txBody>
          <a:bodyPr/>
          <a:lstStyle/>
          <a:p>
            <a:fld id="{82A3B6B1-ADCB-45D5-A2BF-5A5AD1779FFC}" type="slidenum">
              <a:rPr lang="en-US" smtClean="0"/>
              <a:t>‹#›</a:t>
            </a:fld>
            <a:endParaRPr lang="en-US"/>
          </a:p>
        </p:txBody>
      </p:sp>
    </p:spTree>
    <p:extLst>
      <p:ext uri="{BB962C8B-B14F-4D97-AF65-F5344CB8AC3E}">
        <p14:creationId xmlns:p14="http://schemas.microsoft.com/office/powerpoint/2010/main" val="4060723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4EEBA-FB00-3640-FE66-BBA34CA6AA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A631A8-C8A5-49DF-5C4C-CBEEE3DD6E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200B08-3EA5-C3AF-4B26-DE7D3A8594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84FF48-0618-EFA7-FA3F-23CD356A62AE}"/>
              </a:ext>
            </a:extLst>
          </p:cNvPr>
          <p:cNvSpPr>
            <a:spLocks noGrp="1"/>
          </p:cNvSpPr>
          <p:nvPr>
            <p:ph type="dt" sz="half" idx="10"/>
          </p:nvPr>
        </p:nvSpPr>
        <p:spPr/>
        <p:txBody>
          <a:bodyPr/>
          <a:lstStyle/>
          <a:p>
            <a:fld id="{1CE4404B-650C-49B4-A373-E8A48027B8D8}" type="datetimeFigureOut">
              <a:rPr lang="en-US" smtClean="0"/>
              <a:t>2/21/2024</a:t>
            </a:fld>
            <a:endParaRPr lang="en-US"/>
          </a:p>
        </p:txBody>
      </p:sp>
      <p:sp>
        <p:nvSpPr>
          <p:cNvPr id="6" name="Footer Placeholder 5">
            <a:extLst>
              <a:ext uri="{FF2B5EF4-FFF2-40B4-BE49-F238E27FC236}">
                <a16:creationId xmlns:a16="http://schemas.microsoft.com/office/drawing/2014/main" id="{907F5339-1615-092B-0E0C-CEE7F75B61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2AE5A-17D0-1C7C-F6F0-B963ABB35145}"/>
              </a:ext>
            </a:extLst>
          </p:cNvPr>
          <p:cNvSpPr>
            <a:spLocks noGrp="1"/>
          </p:cNvSpPr>
          <p:nvPr>
            <p:ph type="sldNum" sz="quarter" idx="12"/>
          </p:nvPr>
        </p:nvSpPr>
        <p:spPr/>
        <p:txBody>
          <a:bodyPr/>
          <a:lstStyle/>
          <a:p>
            <a:fld id="{82A3B6B1-ADCB-45D5-A2BF-5A5AD1779FFC}" type="slidenum">
              <a:rPr lang="en-US" smtClean="0"/>
              <a:t>‹#›</a:t>
            </a:fld>
            <a:endParaRPr lang="en-US"/>
          </a:p>
        </p:txBody>
      </p:sp>
    </p:spTree>
    <p:extLst>
      <p:ext uri="{BB962C8B-B14F-4D97-AF65-F5344CB8AC3E}">
        <p14:creationId xmlns:p14="http://schemas.microsoft.com/office/powerpoint/2010/main" val="2414183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59BC-160C-7538-ABA2-223B30ABA0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36BFF3-573E-2DF8-7402-78A51CD16C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2E69C1-8DF1-5144-86A5-A7C2B6E54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47D878-730E-4AA5-B7F9-54CCFB4B35CF}"/>
              </a:ext>
            </a:extLst>
          </p:cNvPr>
          <p:cNvSpPr>
            <a:spLocks noGrp="1"/>
          </p:cNvSpPr>
          <p:nvPr>
            <p:ph type="dt" sz="half" idx="10"/>
          </p:nvPr>
        </p:nvSpPr>
        <p:spPr/>
        <p:txBody>
          <a:bodyPr/>
          <a:lstStyle/>
          <a:p>
            <a:fld id="{1CE4404B-650C-49B4-A373-E8A48027B8D8}" type="datetimeFigureOut">
              <a:rPr lang="en-US" smtClean="0"/>
              <a:t>2/21/2024</a:t>
            </a:fld>
            <a:endParaRPr lang="en-US"/>
          </a:p>
        </p:txBody>
      </p:sp>
      <p:sp>
        <p:nvSpPr>
          <p:cNvPr id="6" name="Footer Placeholder 5">
            <a:extLst>
              <a:ext uri="{FF2B5EF4-FFF2-40B4-BE49-F238E27FC236}">
                <a16:creationId xmlns:a16="http://schemas.microsoft.com/office/drawing/2014/main" id="{36DFAB5C-4D7C-8322-2CBC-FC0074664C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05EC59-AD50-EC14-5546-442D86EE1AFB}"/>
              </a:ext>
            </a:extLst>
          </p:cNvPr>
          <p:cNvSpPr>
            <a:spLocks noGrp="1"/>
          </p:cNvSpPr>
          <p:nvPr>
            <p:ph type="sldNum" sz="quarter" idx="12"/>
          </p:nvPr>
        </p:nvSpPr>
        <p:spPr/>
        <p:txBody>
          <a:bodyPr/>
          <a:lstStyle/>
          <a:p>
            <a:fld id="{82A3B6B1-ADCB-45D5-A2BF-5A5AD1779FFC}" type="slidenum">
              <a:rPr lang="en-US" smtClean="0"/>
              <a:t>‹#›</a:t>
            </a:fld>
            <a:endParaRPr lang="en-US"/>
          </a:p>
        </p:txBody>
      </p:sp>
    </p:spTree>
    <p:extLst>
      <p:ext uri="{BB962C8B-B14F-4D97-AF65-F5344CB8AC3E}">
        <p14:creationId xmlns:p14="http://schemas.microsoft.com/office/powerpoint/2010/main" val="4120570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27AD21-E175-B65B-2DE1-EDA816A742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4A7019-C303-BC06-2061-F71E61046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DDDEA2-C3BE-4DC9-5FFC-AC08A9C67D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CE4404B-650C-49B4-A373-E8A48027B8D8}" type="datetimeFigureOut">
              <a:rPr lang="en-US" smtClean="0"/>
              <a:t>2/21/2024</a:t>
            </a:fld>
            <a:endParaRPr lang="en-US"/>
          </a:p>
        </p:txBody>
      </p:sp>
      <p:sp>
        <p:nvSpPr>
          <p:cNvPr id="5" name="Footer Placeholder 4">
            <a:extLst>
              <a:ext uri="{FF2B5EF4-FFF2-40B4-BE49-F238E27FC236}">
                <a16:creationId xmlns:a16="http://schemas.microsoft.com/office/drawing/2014/main" id="{81B41A2A-37B6-B21F-A5E7-D7B7AB8E7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F7071C6-94AE-08D4-0C57-0A31B4E183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2A3B6B1-ADCB-45D5-A2BF-5A5AD1779FFC}" type="slidenum">
              <a:rPr lang="en-US" smtClean="0"/>
              <a:t>‹#›</a:t>
            </a:fld>
            <a:endParaRPr lang="en-US"/>
          </a:p>
        </p:txBody>
      </p:sp>
    </p:spTree>
    <p:extLst>
      <p:ext uri="{BB962C8B-B14F-4D97-AF65-F5344CB8AC3E}">
        <p14:creationId xmlns:p14="http://schemas.microsoft.com/office/powerpoint/2010/main" val="3429218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heldstab@vmug.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mailto:memberservices@vmug.com"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6142A1-4DB1-EF27-A62C-9DD276ADACA0}"/>
              </a:ext>
            </a:extLst>
          </p:cNvPr>
          <p:cNvSpPr txBox="1"/>
          <p:nvPr/>
        </p:nvSpPr>
        <p:spPr>
          <a:xfrm>
            <a:off x="793442" y="1334277"/>
            <a:ext cx="11107464" cy="4031873"/>
          </a:xfrm>
          <a:prstGeom prst="rect">
            <a:avLst/>
          </a:prstGeom>
          <a:noFill/>
        </p:spPr>
        <p:txBody>
          <a:bodyPr wrap="none" rtlCol="0">
            <a:spAutoFit/>
          </a:bodyPr>
          <a:lstStyle/>
          <a:p>
            <a:r>
              <a:rPr lang="en-US" sz="3200" dirty="0"/>
              <a:t>Broadcom Licensing Information – View From a Customer</a:t>
            </a:r>
          </a:p>
          <a:p>
            <a:endParaRPr lang="en-US" sz="3200" dirty="0"/>
          </a:p>
          <a:p>
            <a:endParaRPr lang="en-US" sz="3200" dirty="0"/>
          </a:p>
          <a:p>
            <a:r>
              <a:rPr lang="en-US" sz="3200" dirty="0"/>
              <a:t>Matt Heldstab</a:t>
            </a:r>
          </a:p>
          <a:p>
            <a:r>
              <a:rPr lang="en-US" sz="3200" dirty="0"/>
              <a:t>Systems Engineer – Minnesota State Colleges and Universities</a:t>
            </a:r>
          </a:p>
          <a:p>
            <a:r>
              <a:rPr lang="en-US" sz="3200" dirty="0"/>
              <a:t>VMUG Leader – Minneapolis, MN</a:t>
            </a:r>
          </a:p>
          <a:p>
            <a:r>
              <a:rPr lang="en-US" sz="3200" dirty="0"/>
              <a:t>Current VMUG Vice President</a:t>
            </a:r>
          </a:p>
          <a:p>
            <a:r>
              <a:rPr lang="en-US" sz="3200" dirty="0"/>
              <a:t>Contact:  </a:t>
            </a:r>
            <a:r>
              <a:rPr lang="en-US" sz="3200" dirty="0">
                <a:hlinkClick r:id="rId2"/>
              </a:rPr>
              <a:t>mheldstab@vmug.com</a:t>
            </a:r>
            <a:r>
              <a:rPr lang="en-US" sz="3200" dirty="0"/>
              <a:t> -- @mattheldstab on X</a:t>
            </a:r>
          </a:p>
        </p:txBody>
      </p:sp>
    </p:spTree>
    <p:extLst>
      <p:ext uri="{BB962C8B-B14F-4D97-AF65-F5344CB8AC3E}">
        <p14:creationId xmlns:p14="http://schemas.microsoft.com/office/powerpoint/2010/main" val="1571722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C2A1F6-4F3A-D9CE-888A-0BE2CCBE3CE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71D5C64-285F-D6F7-6B7A-E20528620452}"/>
              </a:ext>
            </a:extLst>
          </p:cNvPr>
          <p:cNvSpPr txBox="1"/>
          <p:nvPr/>
        </p:nvSpPr>
        <p:spPr>
          <a:xfrm>
            <a:off x="3042119" y="382555"/>
            <a:ext cx="6107762" cy="584775"/>
          </a:xfrm>
          <a:prstGeom prst="rect">
            <a:avLst/>
          </a:prstGeom>
          <a:noFill/>
        </p:spPr>
        <p:txBody>
          <a:bodyPr wrap="none" rtlCol="0">
            <a:spAutoFit/>
          </a:bodyPr>
          <a:lstStyle/>
          <a:p>
            <a:r>
              <a:rPr lang="en-US" sz="3200" dirty="0"/>
              <a:t>Broadcom Licensing Information </a:t>
            </a:r>
          </a:p>
        </p:txBody>
      </p:sp>
      <p:sp>
        <p:nvSpPr>
          <p:cNvPr id="2" name="TextBox 1">
            <a:extLst>
              <a:ext uri="{FF2B5EF4-FFF2-40B4-BE49-F238E27FC236}">
                <a16:creationId xmlns:a16="http://schemas.microsoft.com/office/drawing/2014/main" id="{C5CF1981-DA0A-F5F3-D69C-C5A939B90DC9}"/>
              </a:ext>
            </a:extLst>
          </p:cNvPr>
          <p:cNvSpPr txBox="1"/>
          <p:nvPr/>
        </p:nvSpPr>
        <p:spPr>
          <a:xfrm>
            <a:off x="2453951" y="1352938"/>
            <a:ext cx="6497741" cy="5632311"/>
          </a:xfrm>
          <a:prstGeom prst="rect">
            <a:avLst/>
          </a:prstGeom>
          <a:noFill/>
        </p:spPr>
        <p:txBody>
          <a:bodyPr wrap="none" rtlCol="0">
            <a:spAutoFit/>
          </a:bodyPr>
          <a:lstStyle/>
          <a:p>
            <a:r>
              <a:rPr lang="en-US" b="1" dirty="0"/>
              <a:t>Items to consider: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 would like this to be interactive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 am not a Broadcom employee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Discussions around </a:t>
            </a:r>
          </a:p>
          <a:p>
            <a:pPr marL="742950" lvl="1" indent="-285750">
              <a:buFont typeface="Arial" panose="020B0604020202020204" pitchFamily="34" charset="0"/>
              <a:buChar char="•"/>
            </a:pPr>
            <a:r>
              <a:rPr lang="en-US" dirty="0"/>
              <a:t>VCF (VMware Cloud Foundation)</a:t>
            </a:r>
          </a:p>
          <a:p>
            <a:pPr marL="742950" lvl="1" indent="-285750">
              <a:buFont typeface="Arial" panose="020B0604020202020204" pitchFamily="34" charset="0"/>
              <a:buChar char="•"/>
            </a:pPr>
            <a:r>
              <a:rPr lang="en-US" dirty="0"/>
              <a:t>VVF (VMware vSphere Foundation)</a:t>
            </a:r>
          </a:p>
          <a:p>
            <a:pPr marL="742950" lvl="1" indent="-285750">
              <a:buFont typeface="Arial" panose="020B0604020202020204" pitchFamily="34" charset="0"/>
              <a:buChar char="•"/>
            </a:pPr>
            <a:r>
              <a:rPr lang="en-US" dirty="0"/>
              <a:t>VVS (VMware vSphere Standard)</a:t>
            </a:r>
          </a:p>
          <a:p>
            <a:pPr marL="742950" lvl="1" indent="-285750">
              <a:buFont typeface="Arial" panose="020B0604020202020204" pitchFamily="34" charset="0"/>
              <a:buChar char="•"/>
            </a:pPr>
            <a:r>
              <a:rPr lang="en-US" dirty="0"/>
              <a:t>VVEP (VMware vSphere Essentials Plus)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Perpetual vs. Subscription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Current Subscription Model vs. vSphere+ Subscription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Impact to VMware Horizon customers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
        <p:nvSpPr>
          <p:cNvPr id="3" name="Arrow: Right 2">
            <a:extLst>
              <a:ext uri="{FF2B5EF4-FFF2-40B4-BE49-F238E27FC236}">
                <a16:creationId xmlns:a16="http://schemas.microsoft.com/office/drawing/2014/main" id="{6A923F44-DD22-4CAC-38DC-36602DF11CC6}"/>
              </a:ext>
            </a:extLst>
          </p:cNvPr>
          <p:cNvSpPr/>
          <p:nvPr/>
        </p:nvSpPr>
        <p:spPr>
          <a:xfrm rot="10089542">
            <a:off x="7004510" y="3247053"/>
            <a:ext cx="1013587" cy="68113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0A3C49B-A4B1-95CE-274B-EE72B2BE766F}"/>
              </a:ext>
            </a:extLst>
          </p:cNvPr>
          <p:cNvSpPr txBox="1"/>
          <p:nvPr/>
        </p:nvSpPr>
        <p:spPr>
          <a:xfrm>
            <a:off x="8077196" y="3023118"/>
            <a:ext cx="3716980" cy="646331"/>
          </a:xfrm>
          <a:prstGeom prst="rect">
            <a:avLst/>
          </a:prstGeom>
          <a:noFill/>
        </p:spPr>
        <p:txBody>
          <a:bodyPr wrap="none" rtlCol="0">
            <a:spAutoFit/>
          </a:bodyPr>
          <a:lstStyle/>
          <a:p>
            <a:r>
              <a:rPr lang="en-US" b="1" dirty="0"/>
              <a:t>I will be using these abbreviations</a:t>
            </a:r>
          </a:p>
          <a:p>
            <a:r>
              <a:rPr lang="en-US" b="1" dirty="0"/>
              <a:t>quite a bit during the presentation</a:t>
            </a:r>
          </a:p>
        </p:txBody>
      </p:sp>
    </p:spTree>
    <p:extLst>
      <p:ext uri="{BB962C8B-B14F-4D97-AF65-F5344CB8AC3E}">
        <p14:creationId xmlns:p14="http://schemas.microsoft.com/office/powerpoint/2010/main" val="2731885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B44D4-433B-6DA2-C8F3-E16F49CE08F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AA2C701-886B-A0DA-B456-753CCB9D3F09}"/>
              </a:ext>
            </a:extLst>
          </p:cNvPr>
          <p:cNvSpPr txBox="1"/>
          <p:nvPr/>
        </p:nvSpPr>
        <p:spPr>
          <a:xfrm>
            <a:off x="3042119" y="382555"/>
            <a:ext cx="6107762" cy="584775"/>
          </a:xfrm>
          <a:prstGeom prst="rect">
            <a:avLst/>
          </a:prstGeom>
          <a:noFill/>
        </p:spPr>
        <p:txBody>
          <a:bodyPr wrap="none" rtlCol="0">
            <a:spAutoFit/>
          </a:bodyPr>
          <a:lstStyle/>
          <a:p>
            <a:r>
              <a:rPr lang="en-US" sz="3200" dirty="0"/>
              <a:t>Broadcom Licensing Information </a:t>
            </a:r>
          </a:p>
        </p:txBody>
      </p:sp>
      <p:sp>
        <p:nvSpPr>
          <p:cNvPr id="2" name="TextBox 1">
            <a:extLst>
              <a:ext uri="{FF2B5EF4-FFF2-40B4-BE49-F238E27FC236}">
                <a16:creationId xmlns:a16="http://schemas.microsoft.com/office/drawing/2014/main" id="{BFE9168C-A2A3-B659-56FF-D06CEB1D232E}"/>
              </a:ext>
            </a:extLst>
          </p:cNvPr>
          <p:cNvSpPr txBox="1"/>
          <p:nvPr/>
        </p:nvSpPr>
        <p:spPr>
          <a:xfrm>
            <a:off x="2453951" y="1352938"/>
            <a:ext cx="8478027" cy="4247317"/>
          </a:xfrm>
          <a:prstGeom prst="rect">
            <a:avLst/>
          </a:prstGeom>
          <a:noFill/>
        </p:spPr>
        <p:txBody>
          <a:bodyPr wrap="none" rtlCol="0">
            <a:spAutoFit/>
          </a:bodyPr>
          <a:lstStyle/>
          <a:p>
            <a:r>
              <a:rPr lang="en-US" b="1" dirty="0"/>
              <a:t>Other Considerations</a:t>
            </a:r>
          </a:p>
          <a:p>
            <a:endParaRPr lang="en-US" dirty="0"/>
          </a:p>
          <a:p>
            <a:pPr marL="285750" indent="-285750">
              <a:buFont typeface="Arial" panose="020B0604020202020204" pitchFamily="34" charset="0"/>
              <a:buChar char="•"/>
            </a:pPr>
            <a:r>
              <a:rPr lang="en-US" dirty="0"/>
              <a:t>Impact to VMUG Advantage and </a:t>
            </a:r>
            <a:r>
              <a:rPr lang="en-US" dirty="0" err="1"/>
              <a:t>EvalExperience</a:t>
            </a:r>
            <a:r>
              <a:rPr lang="en-US" dirty="0"/>
              <a:t> 365-day Evaluation Keys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Ways to save money</a:t>
            </a:r>
          </a:p>
          <a:p>
            <a:pPr marL="742950" lvl="1" indent="-285750">
              <a:buFont typeface="Arial" panose="020B0604020202020204" pitchFamily="34" charset="0"/>
              <a:buChar char="•"/>
            </a:pPr>
            <a:r>
              <a:rPr lang="en-US" dirty="0"/>
              <a:t>Some of these methods will be geared to SMB / Commercial customers</a:t>
            </a:r>
            <a:br>
              <a:rPr lang="en-US" dirty="0"/>
            </a:br>
            <a:r>
              <a:rPr lang="en-US" dirty="0"/>
              <a:t>with small-to-medium sized environments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Preparing for the future (Infrastructure Planning)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3</a:t>
            </a:r>
            <a:r>
              <a:rPr lang="en-US" baseline="30000" dirty="0"/>
              <a:t>rd</a:t>
            </a:r>
            <a:r>
              <a:rPr lang="en-US" dirty="0"/>
              <a:t> Party Software Licensing Constraints and how they might impact your vSphere</a:t>
            </a:r>
            <a:br>
              <a:rPr lang="en-US" dirty="0"/>
            </a:br>
            <a:r>
              <a:rPr lang="en-US" dirty="0"/>
              <a:t>licensing from here on out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430464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C74AF8-B2DD-B193-8AB7-04CF606DEBF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77E7855-60B7-9482-F7C1-A350F3EE5E86}"/>
              </a:ext>
            </a:extLst>
          </p:cNvPr>
          <p:cNvSpPr txBox="1"/>
          <p:nvPr/>
        </p:nvSpPr>
        <p:spPr>
          <a:xfrm>
            <a:off x="3042119" y="382555"/>
            <a:ext cx="6107762" cy="584775"/>
          </a:xfrm>
          <a:prstGeom prst="rect">
            <a:avLst/>
          </a:prstGeom>
          <a:noFill/>
        </p:spPr>
        <p:txBody>
          <a:bodyPr wrap="none" rtlCol="0">
            <a:spAutoFit/>
          </a:bodyPr>
          <a:lstStyle/>
          <a:p>
            <a:r>
              <a:rPr lang="en-US" sz="3200" dirty="0"/>
              <a:t>Broadcom Licensing Information </a:t>
            </a:r>
          </a:p>
        </p:txBody>
      </p:sp>
      <p:sp>
        <p:nvSpPr>
          <p:cNvPr id="2" name="TextBox 1">
            <a:extLst>
              <a:ext uri="{FF2B5EF4-FFF2-40B4-BE49-F238E27FC236}">
                <a16:creationId xmlns:a16="http://schemas.microsoft.com/office/drawing/2014/main" id="{FB583F3A-499C-51EF-AD4C-3C1D67C6AE42}"/>
              </a:ext>
            </a:extLst>
          </p:cNvPr>
          <p:cNvSpPr txBox="1"/>
          <p:nvPr/>
        </p:nvSpPr>
        <p:spPr>
          <a:xfrm>
            <a:off x="1828800" y="1399591"/>
            <a:ext cx="9432134" cy="5909310"/>
          </a:xfrm>
          <a:prstGeom prst="rect">
            <a:avLst/>
          </a:prstGeom>
          <a:noFill/>
        </p:spPr>
        <p:txBody>
          <a:bodyPr wrap="none" rtlCol="0">
            <a:spAutoFit/>
          </a:bodyPr>
          <a:lstStyle/>
          <a:p>
            <a:r>
              <a:rPr lang="en-US" b="1" dirty="0"/>
              <a:t>Level-set -- VMware Cloud Foundation</a:t>
            </a:r>
          </a:p>
          <a:p>
            <a:endParaRPr lang="en-US" dirty="0"/>
          </a:p>
          <a:p>
            <a:pPr marL="285750" indent="-285750">
              <a:buFont typeface="Arial" panose="020B0604020202020204" pitchFamily="34" charset="0"/>
              <a:buChar char="•"/>
            </a:pPr>
            <a:r>
              <a:rPr lang="en-US" dirty="0"/>
              <a:t>VCF is a best-in class suite of products that comprise the Software-Defined Datacenter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VCF will absolutely transform your datacenter, especially if you need to</a:t>
            </a:r>
          </a:p>
          <a:p>
            <a:pPr marL="742950" lvl="1" indent="-285750">
              <a:buFont typeface="Arial" panose="020B0604020202020204" pitchFamily="34" charset="0"/>
              <a:buChar char="•"/>
            </a:pPr>
            <a:r>
              <a:rPr lang="en-US" dirty="0"/>
              <a:t>Streamline the deployment of VMware products</a:t>
            </a:r>
          </a:p>
          <a:p>
            <a:pPr marL="742950" lvl="1" indent="-285750">
              <a:buFont typeface="Arial" panose="020B0604020202020204" pitchFamily="34" charset="0"/>
              <a:buChar char="•"/>
            </a:pPr>
            <a:r>
              <a:rPr lang="en-US" dirty="0"/>
              <a:t>Eliminate configuration inconsistencies that come with manual deployments</a:t>
            </a:r>
          </a:p>
          <a:p>
            <a:pPr marL="742950" lvl="1" indent="-285750">
              <a:buFont typeface="Arial" panose="020B0604020202020204" pitchFamily="34" charset="0"/>
              <a:buChar char="•"/>
            </a:pPr>
            <a:r>
              <a:rPr lang="en-US" dirty="0"/>
              <a:t>Standardize how infrastructure is deployed</a:t>
            </a:r>
          </a:p>
          <a:p>
            <a:pPr marL="742950" lvl="1" indent="-285750">
              <a:buFont typeface="Arial" panose="020B0604020202020204" pitchFamily="34" charset="0"/>
              <a:buChar char="•"/>
            </a:pPr>
            <a:r>
              <a:rPr lang="en-US" dirty="0"/>
              <a:t>Bring cloud methods into your on-premises datacenter</a:t>
            </a:r>
          </a:p>
          <a:p>
            <a:pPr marL="742950" lvl="1" indent="-285750">
              <a:buFont typeface="Arial" panose="020B0604020202020204" pitchFamily="34" charset="0"/>
              <a:buChar char="•"/>
            </a:pPr>
            <a:r>
              <a:rPr lang="en-US" dirty="0"/>
              <a:t>Integrate with other VMware Cloud products such as VMC on AWS, AVS, OCVS, GCVE</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your organization can afford VCF, you won’t be sorry.  Just understand that the technology</a:t>
            </a:r>
            <a:br>
              <a:rPr lang="en-US" dirty="0"/>
            </a:br>
            <a:r>
              <a:rPr lang="en-US" dirty="0"/>
              <a:t>is more expensive than other editions of vSphere.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presentation will discuss what some of the differences are, and compare it to other</a:t>
            </a:r>
            <a:br>
              <a:rPr lang="en-US" dirty="0"/>
            </a:br>
            <a:r>
              <a:rPr lang="en-US" dirty="0"/>
              <a:t>products that are available.</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4037539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BEF5F-341F-78B3-108D-44688F255465}"/>
            </a:ext>
          </a:extLst>
        </p:cNvPr>
        <p:cNvGrpSpPr/>
        <p:nvPr/>
      </p:nvGrpSpPr>
      <p:grpSpPr>
        <a:xfrm>
          <a:off x="0" y="0"/>
          <a:ext cx="0" cy="0"/>
          <a:chOff x="0" y="0"/>
          <a:chExt cx="0" cy="0"/>
        </a:xfrm>
      </p:grpSpPr>
      <p:pic>
        <p:nvPicPr>
          <p:cNvPr id="3" name="Picture 2" descr="A screenshot of a website&#10;&#10;Description automatically generated">
            <a:extLst>
              <a:ext uri="{FF2B5EF4-FFF2-40B4-BE49-F238E27FC236}">
                <a16:creationId xmlns:a16="http://schemas.microsoft.com/office/drawing/2014/main" id="{3428877F-67ED-6626-596C-6CBF3BE638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536288"/>
            <a:ext cx="10911696" cy="6150718"/>
          </a:xfrm>
          <a:prstGeom prst="rect">
            <a:avLst/>
          </a:prstGeom>
        </p:spPr>
      </p:pic>
      <p:sp>
        <p:nvSpPr>
          <p:cNvPr id="4" name="TextBox 3">
            <a:extLst>
              <a:ext uri="{FF2B5EF4-FFF2-40B4-BE49-F238E27FC236}">
                <a16:creationId xmlns:a16="http://schemas.microsoft.com/office/drawing/2014/main" id="{06FA3C14-72E9-58FD-3F7A-58C5D1A00B19}"/>
              </a:ext>
            </a:extLst>
          </p:cNvPr>
          <p:cNvSpPr txBox="1"/>
          <p:nvPr/>
        </p:nvSpPr>
        <p:spPr>
          <a:xfrm>
            <a:off x="3100019" y="147906"/>
            <a:ext cx="5991961" cy="369332"/>
          </a:xfrm>
          <a:prstGeom prst="rect">
            <a:avLst/>
          </a:prstGeom>
          <a:noFill/>
        </p:spPr>
        <p:txBody>
          <a:bodyPr wrap="none" rtlCol="0">
            <a:spAutoFit/>
          </a:bodyPr>
          <a:lstStyle/>
          <a:p>
            <a:r>
              <a:rPr lang="en-US" dirty="0"/>
              <a:t>William Lam is a fantastic resource – www.williamlam.com</a:t>
            </a:r>
          </a:p>
        </p:txBody>
      </p:sp>
    </p:spTree>
    <p:extLst>
      <p:ext uri="{BB962C8B-B14F-4D97-AF65-F5344CB8AC3E}">
        <p14:creationId xmlns:p14="http://schemas.microsoft.com/office/powerpoint/2010/main" val="2866699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DE8B5-DBF1-25AD-9E4D-9C30E5B7F7B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D682DE3-86F3-996B-B521-A2D571A0EBAF}"/>
              </a:ext>
            </a:extLst>
          </p:cNvPr>
          <p:cNvSpPr txBox="1"/>
          <p:nvPr/>
        </p:nvSpPr>
        <p:spPr>
          <a:xfrm>
            <a:off x="4155621" y="4147458"/>
            <a:ext cx="3701013" cy="461665"/>
          </a:xfrm>
          <a:prstGeom prst="rect">
            <a:avLst/>
          </a:prstGeom>
          <a:noFill/>
        </p:spPr>
        <p:txBody>
          <a:bodyPr wrap="none" rtlCol="0">
            <a:spAutoFit/>
          </a:bodyPr>
          <a:lstStyle/>
          <a:p>
            <a:r>
              <a:rPr lang="en-US" sz="2400" dirty="0"/>
              <a:t>VMware Cloud Foundation</a:t>
            </a:r>
          </a:p>
        </p:txBody>
      </p:sp>
      <p:sp>
        <p:nvSpPr>
          <p:cNvPr id="3" name="TextBox 2">
            <a:extLst>
              <a:ext uri="{FF2B5EF4-FFF2-40B4-BE49-F238E27FC236}">
                <a16:creationId xmlns:a16="http://schemas.microsoft.com/office/drawing/2014/main" id="{FF7CA94F-78A3-06DE-103D-DB38802308F7}"/>
              </a:ext>
            </a:extLst>
          </p:cNvPr>
          <p:cNvSpPr txBox="1"/>
          <p:nvPr/>
        </p:nvSpPr>
        <p:spPr>
          <a:xfrm>
            <a:off x="4314349" y="2204357"/>
            <a:ext cx="3383555" cy="2246769"/>
          </a:xfrm>
          <a:prstGeom prst="rect">
            <a:avLst/>
          </a:prstGeom>
          <a:noFill/>
        </p:spPr>
        <p:txBody>
          <a:bodyPr wrap="none" rtlCol="0">
            <a:spAutoFit/>
          </a:bodyPr>
          <a:lstStyle/>
          <a:p>
            <a:r>
              <a:rPr lang="en-US" sz="14000" dirty="0"/>
              <a:t>VCF</a:t>
            </a:r>
          </a:p>
        </p:txBody>
      </p:sp>
      <p:sp>
        <p:nvSpPr>
          <p:cNvPr id="4" name="TextBox 3">
            <a:extLst>
              <a:ext uri="{FF2B5EF4-FFF2-40B4-BE49-F238E27FC236}">
                <a16:creationId xmlns:a16="http://schemas.microsoft.com/office/drawing/2014/main" id="{D880E9E6-BAC9-9E15-E0B1-E7EC1E4FC802}"/>
              </a:ext>
            </a:extLst>
          </p:cNvPr>
          <p:cNvSpPr txBox="1"/>
          <p:nvPr/>
        </p:nvSpPr>
        <p:spPr>
          <a:xfrm>
            <a:off x="3135425" y="167951"/>
            <a:ext cx="6107762" cy="584775"/>
          </a:xfrm>
          <a:prstGeom prst="rect">
            <a:avLst/>
          </a:prstGeom>
          <a:noFill/>
        </p:spPr>
        <p:txBody>
          <a:bodyPr wrap="none" rtlCol="0">
            <a:spAutoFit/>
          </a:bodyPr>
          <a:lstStyle/>
          <a:p>
            <a:r>
              <a:rPr lang="en-US" sz="3200" dirty="0"/>
              <a:t>Broadcom Licensing Information </a:t>
            </a:r>
          </a:p>
        </p:txBody>
      </p:sp>
    </p:spTree>
    <p:extLst>
      <p:ext uri="{BB962C8B-B14F-4D97-AF65-F5344CB8AC3E}">
        <p14:creationId xmlns:p14="http://schemas.microsoft.com/office/powerpoint/2010/main" val="1088157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95B2D-676E-3ADE-5F34-20C20067E7F0}"/>
            </a:ext>
          </a:extLst>
        </p:cNvPr>
        <p:cNvGrpSpPr/>
        <p:nvPr/>
      </p:nvGrpSpPr>
      <p:grpSpPr>
        <a:xfrm>
          <a:off x="0" y="0"/>
          <a:ext cx="0" cy="0"/>
          <a:chOff x="0" y="0"/>
          <a:chExt cx="0" cy="0"/>
        </a:xfrm>
      </p:grpSpPr>
      <p:pic>
        <p:nvPicPr>
          <p:cNvPr id="2050" name="Picture 2">
            <a:extLst>
              <a:ext uri="{FF2B5EF4-FFF2-40B4-BE49-F238E27FC236}">
                <a16:creationId xmlns:a16="http://schemas.microsoft.com/office/drawing/2014/main" id="{DD974635-63F9-4713-128D-91DB199E0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9060" y="1137654"/>
            <a:ext cx="9753600" cy="4981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572306C-E7C4-E43A-CD42-417D2550C97D}"/>
              </a:ext>
            </a:extLst>
          </p:cNvPr>
          <p:cNvSpPr txBox="1"/>
          <p:nvPr/>
        </p:nvSpPr>
        <p:spPr>
          <a:xfrm>
            <a:off x="237930" y="190111"/>
            <a:ext cx="8858322" cy="276999"/>
          </a:xfrm>
          <a:prstGeom prst="rect">
            <a:avLst/>
          </a:prstGeom>
          <a:noFill/>
        </p:spPr>
        <p:txBody>
          <a:bodyPr wrap="none" rtlCol="0">
            <a:spAutoFit/>
          </a:bodyPr>
          <a:lstStyle/>
          <a:p>
            <a:r>
              <a:rPr lang="en-US" sz="1200" dirty="0"/>
              <a:t>https://williamlam.com/2024/01/whats-in-the-new-vmware-vsphere-foundation-vvf-and-vmware-cloud-foundation-vcf-offers.html</a:t>
            </a:r>
          </a:p>
        </p:txBody>
      </p:sp>
      <p:sp>
        <p:nvSpPr>
          <p:cNvPr id="3" name="TextBox 2">
            <a:extLst>
              <a:ext uri="{FF2B5EF4-FFF2-40B4-BE49-F238E27FC236}">
                <a16:creationId xmlns:a16="http://schemas.microsoft.com/office/drawing/2014/main" id="{A616FDAE-0FA2-E4F8-BE34-A0F8BEDC8884}"/>
              </a:ext>
            </a:extLst>
          </p:cNvPr>
          <p:cNvSpPr txBox="1"/>
          <p:nvPr/>
        </p:nvSpPr>
        <p:spPr>
          <a:xfrm>
            <a:off x="237930" y="2831842"/>
            <a:ext cx="3701013" cy="461665"/>
          </a:xfrm>
          <a:prstGeom prst="rect">
            <a:avLst/>
          </a:prstGeom>
          <a:noFill/>
        </p:spPr>
        <p:txBody>
          <a:bodyPr wrap="square" rtlCol="0">
            <a:spAutoFit/>
          </a:bodyPr>
          <a:lstStyle/>
          <a:p>
            <a:pPr algn="ctr"/>
            <a:r>
              <a:rPr lang="en-US" sz="2400" dirty="0"/>
              <a:t>VMware Cloud Foundation</a:t>
            </a:r>
          </a:p>
        </p:txBody>
      </p:sp>
      <p:sp>
        <p:nvSpPr>
          <p:cNvPr id="4" name="TextBox 3">
            <a:extLst>
              <a:ext uri="{FF2B5EF4-FFF2-40B4-BE49-F238E27FC236}">
                <a16:creationId xmlns:a16="http://schemas.microsoft.com/office/drawing/2014/main" id="{DCF64A59-106A-56FF-C827-33062F56F4A8}"/>
              </a:ext>
            </a:extLst>
          </p:cNvPr>
          <p:cNvSpPr txBox="1"/>
          <p:nvPr/>
        </p:nvSpPr>
        <p:spPr>
          <a:xfrm>
            <a:off x="396658" y="888741"/>
            <a:ext cx="3383555" cy="2246769"/>
          </a:xfrm>
          <a:prstGeom prst="rect">
            <a:avLst/>
          </a:prstGeom>
          <a:noFill/>
        </p:spPr>
        <p:txBody>
          <a:bodyPr wrap="square" rtlCol="0">
            <a:spAutoFit/>
          </a:bodyPr>
          <a:lstStyle/>
          <a:p>
            <a:r>
              <a:rPr lang="en-US" sz="14000" dirty="0"/>
              <a:t>VCF</a:t>
            </a:r>
          </a:p>
        </p:txBody>
      </p:sp>
      <p:sp>
        <p:nvSpPr>
          <p:cNvPr id="5" name="TextBox 4">
            <a:extLst>
              <a:ext uri="{FF2B5EF4-FFF2-40B4-BE49-F238E27FC236}">
                <a16:creationId xmlns:a16="http://schemas.microsoft.com/office/drawing/2014/main" id="{E065AF8A-A42B-11F4-3B9C-40B5C604DB3A}"/>
              </a:ext>
            </a:extLst>
          </p:cNvPr>
          <p:cNvSpPr txBox="1"/>
          <p:nvPr/>
        </p:nvSpPr>
        <p:spPr>
          <a:xfrm>
            <a:off x="629039" y="6185843"/>
            <a:ext cx="11336694" cy="523220"/>
          </a:xfrm>
          <a:prstGeom prst="rect">
            <a:avLst/>
          </a:prstGeom>
          <a:noFill/>
        </p:spPr>
        <p:txBody>
          <a:bodyPr wrap="square">
            <a:spAutoFit/>
          </a:bodyPr>
          <a:lstStyle/>
          <a:p>
            <a:r>
              <a:rPr lang="en-US" sz="1400" dirty="0"/>
              <a:t>Entire feature list available at:</a:t>
            </a:r>
          </a:p>
          <a:p>
            <a:r>
              <a:rPr lang="en-US" sz="1400" dirty="0"/>
              <a:t>https://www.vmware.com/content/dam/digitalmarketing/vmware/en/pdf/docs/vmw-datasheet-vsphere-product-line-comparison.pdf</a:t>
            </a:r>
          </a:p>
        </p:txBody>
      </p:sp>
    </p:spTree>
    <p:extLst>
      <p:ext uri="{BB962C8B-B14F-4D97-AF65-F5344CB8AC3E}">
        <p14:creationId xmlns:p14="http://schemas.microsoft.com/office/powerpoint/2010/main" val="2821174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F5D140-8D5E-9CA6-BA7E-A42676B9D58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3034CD9-99DF-C25E-8A07-36D90294A84D}"/>
              </a:ext>
            </a:extLst>
          </p:cNvPr>
          <p:cNvSpPr txBox="1"/>
          <p:nvPr/>
        </p:nvSpPr>
        <p:spPr>
          <a:xfrm>
            <a:off x="237930" y="190111"/>
            <a:ext cx="8858322" cy="276999"/>
          </a:xfrm>
          <a:prstGeom prst="rect">
            <a:avLst/>
          </a:prstGeom>
          <a:noFill/>
        </p:spPr>
        <p:txBody>
          <a:bodyPr wrap="none" rtlCol="0">
            <a:spAutoFit/>
          </a:bodyPr>
          <a:lstStyle/>
          <a:p>
            <a:r>
              <a:rPr lang="en-US" sz="1200" dirty="0"/>
              <a:t>https://williamlam.com/2024/01/whats-in-the-new-vmware-vsphere-foundation-vvf-and-vmware-cloud-foundation-vcf-offers.html</a:t>
            </a:r>
          </a:p>
        </p:txBody>
      </p:sp>
      <p:pic>
        <p:nvPicPr>
          <p:cNvPr id="9218" name="Picture 2">
            <a:extLst>
              <a:ext uri="{FF2B5EF4-FFF2-40B4-BE49-F238E27FC236}">
                <a16:creationId xmlns:a16="http://schemas.microsoft.com/office/drawing/2014/main" id="{89B4E144-CC57-4019-4510-9A8DF71F6C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9060" y="1130754"/>
            <a:ext cx="9753600" cy="49720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12A3CFFA-E1ED-74C4-8E07-08BEB9DED3DC}"/>
              </a:ext>
            </a:extLst>
          </p:cNvPr>
          <p:cNvSpPr/>
          <p:nvPr/>
        </p:nvSpPr>
        <p:spPr>
          <a:xfrm>
            <a:off x="7819076" y="3993502"/>
            <a:ext cx="2015413" cy="1390261"/>
          </a:xfrm>
          <a:prstGeom prst="rect">
            <a:avLst/>
          </a:prstGeom>
          <a:noFill/>
          <a:ln w="50800">
            <a:solidFill>
              <a:srgbClr val="FF000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6AA088B-06FB-9786-243B-3BCFB1B2E2E3}"/>
              </a:ext>
            </a:extLst>
          </p:cNvPr>
          <p:cNvSpPr txBox="1"/>
          <p:nvPr/>
        </p:nvSpPr>
        <p:spPr>
          <a:xfrm>
            <a:off x="237930" y="2831842"/>
            <a:ext cx="3701013" cy="1200329"/>
          </a:xfrm>
          <a:prstGeom prst="rect">
            <a:avLst/>
          </a:prstGeom>
          <a:noFill/>
        </p:spPr>
        <p:txBody>
          <a:bodyPr wrap="square" rtlCol="0">
            <a:spAutoFit/>
          </a:bodyPr>
          <a:lstStyle/>
          <a:p>
            <a:pPr algn="ctr"/>
            <a:r>
              <a:rPr lang="en-US" sz="2400" dirty="0"/>
              <a:t>VMware Cloud Foundation</a:t>
            </a:r>
            <a:br>
              <a:rPr lang="en-US" sz="2400" dirty="0"/>
            </a:br>
            <a:r>
              <a:rPr lang="en-US" sz="2400" dirty="0"/>
              <a:t>(Cloud Service Providers)</a:t>
            </a:r>
          </a:p>
          <a:p>
            <a:endParaRPr lang="en-US" sz="2400" dirty="0"/>
          </a:p>
        </p:txBody>
      </p:sp>
      <p:sp>
        <p:nvSpPr>
          <p:cNvPr id="5" name="TextBox 4">
            <a:extLst>
              <a:ext uri="{FF2B5EF4-FFF2-40B4-BE49-F238E27FC236}">
                <a16:creationId xmlns:a16="http://schemas.microsoft.com/office/drawing/2014/main" id="{288C43CC-C39E-5430-2C72-0F9F5B2FEEBA}"/>
              </a:ext>
            </a:extLst>
          </p:cNvPr>
          <p:cNvSpPr txBox="1"/>
          <p:nvPr/>
        </p:nvSpPr>
        <p:spPr>
          <a:xfrm>
            <a:off x="396658" y="888741"/>
            <a:ext cx="3383555" cy="2246769"/>
          </a:xfrm>
          <a:prstGeom prst="rect">
            <a:avLst/>
          </a:prstGeom>
          <a:noFill/>
        </p:spPr>
        <p:txBody>
          <a:bodyPr wrap="square" rtlCol="0">
            <a:spAutoFit/>
          </a:bodyPr>
          <a:lstStyle/>
          <a:p>
            <a:r>
              <a:rPr lang="en-US" sz="14000" dirty="0"/>
              <a:t>VCF</a:t>
            </a:r>
          </a:p>
        </p:txBody>
      </p:sp>
      <p:sp>
        <p:nvSpPr>
          <p:cNvPr id="6" name="TextBox 5">
            <a:extLst>
              <a:ext uri="{FF2B5EF4-FFF2-40B4-BE49-F238E27FC236}">
                <a16:creationId xmlns:a16="http://schemas.microsoft.com/office/drawing/2014/main" id="{CCB8470A-CAA9-4FA3-C466-DE3D55E48108}"/>
              </a:ext>
            </a:extLst>
          </p:cNvPr>
          <p:cNvSpPr txBox="1"/>
          <p:nvPr/>
        </p:nvSpPr>
        <p:spPr>
          <a:xfrm>
            <a:off x="629039" y="6185843"/>
            <a:ext cx="11336694" cy="523220"/>
          </a:xfrm>
          <a:prstGeom prst="rect">
            <a:avLst/>
          </a:prstGeom>
          <a:noFill/>
        </p:spPr>
        <p:txBody>
          <a:bodyPr wrap="square">
            <a:spAutoFit/>
          </a:bodyPr>
          <a:lstStyle/>
          <a:p>
            <a:r>
              <a:rPr lang="en-US" sz="1400" dirty="0"/>
              <a:t>Entire feature list available at:</a:t>
            </a:r>
          </a:p>
          <a:p>
            <a:r>
              <a:rPr lang="en-US" sz="1400" dirty="0"/>
              <a:t>https://www.vmware.com/content/dam/digitalmarketing/vmware/en/pdf/docs/vmw-datasheet-vsphere-product-line-comparison.pdf</a:t>
            </a:r>
          </a:p>
        </p:txBody>
      </p:sp>
    </p:spTree>
    <p:extLst>
      <p:ext uri="{BB962C8B-B14F-4D97-AF65-F5344CB8AC3E}">
        <p14:creationId xmlns:p14="http://schemas.microsoft.com/office/powerpoint/2010/main" val="4036325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903570-61C9-A61A-3198-99A8A3F4CF5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32C0797-063F-8E3F-A963-4A318CDA2842}"/>
              </a:ext>
            </a:extLst>
          </p:cNvPr>
          <p:cNvSpPr txBox="1"/>
          <p:nvPr/>
        </p:nvSpPr>
        <p:spPr>
          <a:xfrm>
            <a:off x="3942484" y="4155622"/>
            <a:ext cx="3972498" cy="461665"/>
          </a:xfrm>
          <a:prstGeom prst="rect">
            <a:avLst/>
          </a:prstGeom>
          <a:noFill/>
        </p:spPr>
        <p:txBody>
          <a:bodyPr wrap="none" rtlCol="0">
            <a:spAutoFit/>
          </a:bodyPr>
          <a:lstStyle/>
          <a:p>
            <a:r>
              <a:rPr lang="en-US" sz="2400" dirty="0"/>
              <a:t>VMware vSphere Foundation</a:t>
            </a:r>
          </a:p>
        </p:txBody>
      </p:sp>
      <p:sp>
        <p:nvSpPr>
          <p:cNvPr id="3" name="TextBox 2">
            <a:extLst>
              <a:ext uri="{FF2B5EF4-FFF2-40B4-BE49-F238E27FC236}">
                <a16:creationId xmlns:a16="http://schemas.microsoft.com/office/drawing/2014/main" id="{9C736A3B-C6F4-0C52-F3B1-05C1325B701A}"/>
              </a:ext>
            </a:extLst>
          </p:cNvPr>
          <p:cNvSpPr txBox="1"/>
          <p:nvPr/>
        </p:nvSpPr>
        <p:spPr>
          <a:xfrm>
            <a:off x="4314349" y="2204357"/>
            <a:ext cx="3228769" cy="2246769"/>
          </a:xfrm>
          <a:prstGeom prst="rect">
            <a:avLst/>
          </a:prstGeom>
          <a:noFill/>
        </p:spPr>
        <p:txBody>
          <a:bodyPr wrap="none" rtlCol="0">
            <a:spAutoFit/>
          </a:bodyPr>
          <a:lstStyle/>
          <a:p>
            <a:r>
              <a:rPr lang="en-US" sz="14000" dirty="0"/>
              <a:t>VVF</a:t>
            </a:r>
          </a:p>
        </p:txBody>
      </p:sp>
      <p:sp>
        <p:nvSpPr>
          <p:cNvPr id="4" name="TextBox 3">
            <a:extLst>
              <a:ext uri="{FF2B5EF4-FFF2-40B4-BE49-F238E27FC236}">
                <a16:creationId xmlns:a16="http://schemas.microsoft.com/office/drawing/2014/main" id="{9F7D72B7-59B5-42A4-8ECC-43F265D13422}"/>
              </a:ext>
            </a:extLst>
          </p:cNvPr>
          <p:cNvSpPr txBox="1"/>
          <p:nvPr/>
        </p:nvSpPr>
        <p:spPr>
          <a:xfrm>
            <a:off x="3135425" y="167951"/>
            <a:ext cx="6107762" cy="584775"/>
          </a:xfrm>
          <a:prstGeom prst="rect">
            <a:avLst/>
          </a:prstGeom>
          <a:noFill/>
        </p:spPr>
        <p:txBody>
          <a:bodyPr wrap="none" rtlCol="0">
            <a:spAutoFit/>
          </a:bodyPr>
          <a:lstStyle/>
          <a:p>
            <a:r>
              <a:rPr lang="en-US" sz="3200" dirty="0"/>
              <a:t>Broadcom Licensing Information </a:t>
            </a:r>
          </a:p>
        </p:txBody>
      </p:sp>
    </p:spTree>
    <p:extLst>
      <p:ext uri="{BB962C8B-B14F-4D97-AF65-F5344CB8AC3E}">
        <p14:creationId xmlns:p14="http://schemas.microsoft.com/office/powerpoint/2010/main" val="3113579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CC154-B579-A707-A417-0941AEB04C18}"/>
            </a:ext>
          </a:extLst>
        </p:cNvPr>
        <p:cNvGrpSpPr/>
        <p:nvPr/>
      </p:nvGrpSpPr>
      <p:grpSpPr>
        <a:xfrm>
          <a:off x="0" y="0"/>
          <a:ext cx="0" cy="0"/>
          <a:chOff x="0" y="0"/>
          <a:chExt cx="0" cy="0"/>
        </a:xfrm>
      </p:grpSpPr>
      <p:pic>
        <p:nvPicPr>
          <p:cNvPr id="10242" name="Picture 2">
            <a:extLst>
              <a:ext uri="{FF2B5EF4-FFF2-40B4-BE49-F238E27FC236}">
                <a16:creationId xmlns:a16="http://schemas.microsoft.com/office/drawing/2014/main" id="{A677590C-2354-0564-0F89-4F86DC6352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650" y="1157288"/>
            <a:ext cx="9753600" cy="49625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38E7741-8EB9-CE11-0AD5-6996D9259252}"/>
              </a:ext>
            </a:extLst>
          </p:cNvPr>
          <p:cNvSpPr txBox="1"/>
          <p:nvPr/>
        </p:nvSpPr>
        <p:spPr>
          <a:xfrm>
            <a:off x="285750" y="2967335"/>
            <a:ext cx="3972498" cy="461665"/>
          </a:xfrm>
          <a:prstGeom prst="rect">
            <a:avLst/>
          </a:prstGeom>
          <a:noFill/>
        </p:spPr>
        <p:txBody>
          <a:bodyPr wrap="none" rtlCol="0">
            <a:spAutoFit/>
          </a:bodyPr>
          <a:lstStyle/>
          <a:p>
            <a:r>
              <a:rPr lang="en-US" sz="2400" dirty="0"/>
              <a:t>VMware vSphere Foundation</a:t>
            </a:r>
          </a:p>
        </p:txBody>
      </p:sp>
      <p:sp>
        <p:nvSpPr>
          <p:cNvPr id="3" name="TextBox 2">
            <a:extLst>
              <a:ext uri="{FF2B5EF4-FFF2-40B4-BE49-F238E27FC236}">
                <a16:creationId xmlns:a16="http://schemas.microsoft.com/office/drawing/2014/main" id="{47A236A6-8C7F-E33C-D1CF-DA98FA35C1C7}"/>
              </a:ext>
            </a:extLst>
          </p:cNvPr>
          <p:cNvSpPr txBox="1"/>
          <p:nvPr/>
        </p:nvSpPr>
        <p:spPr>
          <a:xfrm>
            <a:off x="657615" y="1016070"/>
            <a:ext cx="3228769" cy="2246769"/>
          </a:xfrm>
          <a:prstGeom prst="rect">
            <a:avLst/>
          </a:prstGeom>
          <a:noFill/>
        </p:spPr>
        <p:txBody>
          <a:bodyPr wrap="none" rtlCol="0">
            <a:spAutoFit/>
          </a:bodyPr>
          <a:lstStyle/>
          <a:p>
            <a:r>
              <a:rPr lang="en-US" sz="14000" dirty="0"/>
              <a:t>VVF</a:t>
            </a:r>
          </a:p>
        </p:txBody>
      </p:sp>
      <p:sp>
        <p:nvSpPr>
          <p:cNvPr id="4" name="TextBox 3">
            <a:extLst>
              <a:ext uri="{FF2B5EF4-FFF2-40B4-BE49-F238E27FC236}">
                <a16:creationId xmlns:a16="http://schemas.microsoft.com/office/drawing/2014/main" id="{1C85DA18-7F38-946E-5B57-5B630FD69142}"/>
              </a:ext>
            </a:extLst>
          </p:cNvPr>
          <p:cNvSpPr txBox="1"/>
          <p:nvPr/>
        </p:nvSpPr>
        <p:spPr>
          <a:xfrm>
            <a:off x="629039" y="6185843"/>
            <a:ext cx="11336694" cy="523220"/>
          </a:xfrm>
          <a:prstGeom prst="rect">
            <a:avLst/>
          </a:prstGeom>
          <a:noFill/>
        </p:spPr>
        <p:txBody>
          <a:bodyPr wrap="square">
            <a:spAutoFit/>
          </a:bodyPr>
          <a:lstStyle/>
          <a:p>
            <a:r>
              <a:rPr lang="en-US" sz="1400" dirty="0"/>
              <a:t>Entire feature list available at:</a:t>
            </a:r>
          </a:p>
          <a:p>
            <a:r>
              <a:rPr lang="en-US" sz="1400" dirty="0"/>
              <a:t>https://www.vmware.com/content/dam/digitalmarketing/vmware/en/pdf/docs/vmw-datasheet-vsphere-product-line-comparison.pdf</a:t>
            </a:r>
          </a:p>
        </p:txBody>
      </p:sp>
    </p:spTree>
    <p:extLst>
      <p:ext uri="{BB962C8B-B14F-4D97-AF65-F5344CB8AC3E}">
        <p14:creationId xmlns:p14="http://schemas.microsoft.com/office/powerpoint/2010/main" val="1221524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71B409-333F-CF7F-8623-A9B64BD90AEC}"/>
            </a:ext>
          </a:extLst>
        </p:cNvPr>
        <p:cNvGrpSpPr/>
        <p:nvPr/>
      </p:nvGrpSpPr>
      <p:grpSpPr>
        <a:xfrm>
          <a:off x="0" y="0"/>
          <a:ext cx="0" cy="0"/>
          <a:chOff x="0" y="0"/>
          <a:chExt cx="0" cy="0"/>
        </a:xfrm>
      </p:grpSpPr>
      <p:pic>
        <p:nvPicPr>
          <p:cNvPr id="10242" name="Picture 2">
            <a:extLst>
              <a:ext uri="{FF2B5EF4-FFF2-40B4-BE49-F238E27FC236}">
                <a16:creationId xmlns:a16="http://schemas.microsoft.com/office/drawing/2014/main" id="{A8E4DEC9-E050-CFF8-74AD-B362BC4749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650" y="1157288"/>
            <a:ext cx="9753600" cy="49625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DFFA1B5-15F0-DD90-DBBE-35758D3E81DB}"/>
              </a:ext>
            </a:extLst>
          </p:cNvPr>
          <p:cNvSpPr txBox="1"/>
          <p:nvPr/>
        </p:nvSpPr>
        <p:spPr>
          <a:xfrm>
            <a:off x="285750" y="2967335"/>
            <a:ext cx="3972498" cy="461665"/>
          </a:xfrm>
          <a:prstGeom prst="rect">
            <a:avLst/>
          </a:prstGeom>
          <a:noFill/>
        </p:spPr>
        <p:txBody>
          <a:bodyPr wrap="none" rtlCol="0">
            <a:spAutoFit/>
          </a:bodyPr>
          <a:lstStyle/>
          <a:p>
            <a:r>
              <a:rPr lang="en-US" sz="2400" dirty="0"/>
              <a:t>VMware vSphere Foundation</a:t>
            </a:r>
          </a:p>
        </p:txBody>
      </p:sp>
      <p:sp>
        <p:nvSpPr>
          <p:cNvPr id="3" name="TextBox 2">
            <a:extLst>
              <a:ext uri="{FF2B5EF4-FFF2-40B4-BE49-F238E27FC236}">
                <a16:creationId xmlns:a16="http://schemas.microsoft.com/office/drawing/2014/main" id="{B0327C5B-E8CD-DD4F-D203-7CB5ED38ABF6}"/>
              </a:ext>
            </a:extLst>
          </p:cNvPr>
          <p:cNvSpPr txBox="1"/>
          <p:nvPr/>
        </p:nvSpPr>
        <p:spPr>
          <a:xfrm>
            <a:off x="657615" y="1016070"/>
            <a:ext cx="3228769" cy="2246769"/>
          </a:xfrm>
          <a:prstGeom prst="rect">
            <a:avLst/>
          </a:prstGeom>
          <a:noFill/>
        </p:spPr>
        <p:txBody>
          <a:bodyPr wrap="none" rtlCol="0">
            <a:spAutoFit/>
          </a:bodyPr>
          <a:lstStyle/>
          <a:p>
            <a:r>
              <a:rPr lang="en-US" sz="14000" dirty="0"/>
              <a:t>VVF</a:t>
            </a:r>
          </a:p>
        </p:txBody>
      </p:sp>
      <p:sp>
        <p:nvSpPr>
          <p:cNvPr id="4" name="TextBox 3">
            <a:extLst>
              <a:ext uri="{FF2B5EF4-FFF2-40B4-BE49-F238E27FC236}">
                <a16:creationId xmlns:a16="http://schemas.microsoft.com/office/drawing/2014/main" id="{96F70728-685E-165D-9163-C9A8234B06FC}"/>
              </a:ext>
            </a:extLst>
          </p:cNvPr>
          <p:cNvSpPr txBox="1"/>
          <p:nvPr/>
        </p:nvSpPr>
        <p:spPr>
          <a:xfrm>
            <a:off x="629039" y="6185843"/>
            <a:ext cx="11336694" cy="523220"/>
          </a:xfrm>
          <a:prstGeom prst="rect">
            <a:avLst/>
          </a:prstGeom>
          <a:noFill/>
        </p:spPr>
        <p:txBody>
          <a:bodyPr wrap="square">
            <a:spAutoFit/>
          </a:bodyPr>
          <a:lstStyle/>
          <a:p>
            <a:r>
              <a:rPr lang="en-US" sz="1400" dirty="0"/>
              <a:t>Entire feature list available at:</a:t>
            </a:r>
          </a:p>
          <a:p>
            <a:r>
              <a:rPr lang="en-US" sz="1400" dirty="0"/>
              <a:t>https://www.vmware.com/content/dam/digitalmarketing/vmware/en/pdf/docs/vmw-datasheet-vsphere-product-line-comparison.pdf</a:t>
            </a:r>
          </a:p>
        </p:txBody>
      </p:sp>
      <p:sp>
        <p:nvSpPr>
          <p:cNvPr id="5" name="Arrow: Right 4">
            <a:extLst>
              <a:ext uri="{FF2B5EF4-FFF2-40B4-BE49-F238E27FC236}">
                <a16:creationId xmlns:a16="http://schemas.microsoft.com/office/drawing/2014/main" id="{78EFFB6D-0061-8401-0E2C-19DFCAD6C518}"/>
              </a:ext>
            </a:extLst>
          </p:cNvPr>
          <p:cNvSpPr/>
          <p:nvPr/>
        </p:nvSpPr>
        <p:spPr>
          <a:xfrm rot="8840868">
            <a:off x="6985537" y="2830136"/>
            <a:ext cx="643812" cy="4616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D549EF5-7BD6-6041-BC3F-251AEC568192}"/>
              </a:ext>
            </a:extLst>
          </p:cNvPr>
          <p:cNvSpPr txBox="1"/>
          <p:nvPr/>
        </p:nvSpPr>
        <p:spPr>
          <a:xfrm>
            <a:off x="7703019" y="2367170"/>
            <a:ext cx="2085058" cy="830997"/>
          </a:xfrm>
          <a:prstGeom prst="rect">
            <a:avLst/>
          </a:prstGeom>
          <a:noFill/>
        </p:spPr>
        <p:txBody>
          <a:bodyPr wrap="none" rtlCol="0">
            <a:spAutoFit/>
          </a:bodyPr>
          <a:lstStyle/>
          <a:p>
            <a:r>
              <a:rPr lang="en-US" sz="1200" b="1" dirty="0"/>
              <a:t>Most </a:t>
            </a:r>
            <a:r>
              <a:rPr lang="en-US" sz="1200" b="1" dirty="0" err="1"/>
              <a:t>vSAN</a:t>
            </a:r>
            <a:r>
              <a:rPr lang="en-US" sz="1200" b="1" dirty="0"/>
              <a:t> customers</a:t>
            </a:r>
          </a:p>
          <a:p>
            <a:r>
              <a:rPr lang="en-US" sz="1200" b="1" dirty="0"/>
              <a:t>Will need to purchase the</a:t>
            </a:r>
          </a:p>
          <a:p>
            <a:r>
              <a:rPr lang="en-US" sz="1200" b="1" dirty="0"/>
              <a:t>1TiB add-on to license their</a:t>
            </a:r>
          </a:p>
          <a:p>
            <a:r>
              <a:rPr lang="en-US" sz="1200" b="1" dirty="0"/>
              <a:t>cluster.</a:t>
            </a:r>
          </a:p>
        </p:txBody>
      </p:sp>
    </p:spTree>
    <p:extLst>
      <p:ext uri="{BB962C8B-B14F-4D97-AF65-F5344CB8AC3E}">
        <p14:creationId xmlns:p14="http://schemas.microsoft.com/office/powerpoint/2010/main" val="140916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B47DAD-7407-571C-EF80-5E5CA3BAA8C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FAEE458-AC73-4117-D867-466F57546940}"/>
              </a:ext>
            </a:extLst>
          </p:cNvPr>
          <p:cNvSpPr txBox="1"/>
          <p:nvPr/>
        </p:nvSpPr>
        <p:spPr>
          <a:xfrm>
            <a:off x="793442" y="1334277"/>
            <a:ext cx="10361363" cy="3539430"/>
          </a:xfrm>
          <a:prstGeom prst="rect">
            <a:avLst/>
          </a:prstGeom>
          <a:noFill/>
        </p:spPr>
        <p:txBody>
          <a:bodyPr wrap="none" rtlCol="0">
            <a:spAutoFit/>
          </a:bodyPr>
          <a:lstStyle/>
          <a:p>
            <a:r>
              <a:rPr lang="en-US" sz="3200" dirty="0"/>
              <a:t>I put this presentation together on Monday.</a:t>
            </a:r>
          </a:p>
          <a:p>
            <a:endParaRPr lang="en-US" sz="3200" dirty="0"/>
          </a:p>
          <a:p>
            <a:r>
              <a:rPr lang="en-US" sz="3200" dirty="0"/>
              <a:t>Lots of information here – my apologies for the “eye chart”</a:t>
            </a:r>
          </a:p>
          <a:p>
            <a:endParaRPr lang="en-US" sz="3200" dirty="0"/>
          </a:p>
          <a:p>
            <a:endParaRPr lang="en-US" sz="3200" dirty="0"/>
          </a:p>
          <a:p>
            <a:endParaRPr lang="en-US" sz="3200" dirty="0"/>
          </a:p>
          <a:p>
            <a:r>
              <a:rPr lang="en-US" sz="3200" dirty="0"/>
              <a:t>Presentation is available on my GitHub (link coming)</a:t>
            </a:r>
          </a:p>
        </p:txBody>
      </p:sp>
    </p:spTree>
    <p:extLst>
      <p:ext uri="{BB962C8B-B14F-4D97-AF65-F5344CB8AC3E}">
        <p14:creationId xmlns:p14="http://schemas.microsoft.com/office/powerpoint/2010/main" val="2487393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6BB113-C885-6C30-BA46-29361D05234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5A7BE74-AC1D-0487-A82C-910C4C842E47}"/>
              </a:ext>
            </a:extLst>
          </p:cNvPr>
          <p:cNvSpPr txBox="1"/>
          <p:nvPr/>
        </p:nvSpPr>
        <p:spPr>
          <a:xfrm>
            <a:off x="4117467" y="4122965"/>
            <a:ext cx="3670685" cy="461665"/>
          </a:xfrm>
          <a:prstGeom prst="rect">
            <a:avLst/>
          </a:prstGeom>
          <a:noFill/>
        </p:spPr>
        <p:txBody>
          <a:bodyPr wrap="none" rtlCol="0">
            <a:spAutoFit/>
          </a:bodyPr>
          <a:lstStyle/>
          <a:p>
            <a:r>
              <a:rPr lang="en-US" sz="2400" dirty="0"/>
              <a:t>VMware vSphere Standard</a:t>
            </a:r>
          </a:p>
        </p:txBody>
      </p:sp>
      <p:sp>
        <p:nvSpPr>
          <p:cNvPr id="3" name="TextBox 2">
            <a:extLst>
              <a:ext uri="{FF2B5EF4-FFF2-40B4-BE49-F238E27FC236}">
                <a16:creationId xmlns:a16="http://schemas.microsoft.com/office/drawing/2014/main" id="{E78368BC-E22D-9DE1-C4BF-869C4F86B3F9}"/>
              </a:ext>
            </a:extLst>
          </p:cNvPr>
          <p:cNvSpPr txBox="1"/>
          <p:nvPr/>
        </p:nvSpPr>
        <p:spPr>
          <a:xfrm>
            <a:off x="4314349" y="2204357"/>
            <a:ext cx="3276923" cy="2246769"/>
          </a:xfrm>
          <a:prstGeom prst="rect">
            <a:avLst/>
          </a:prstGeom>
          <a:noFill/>
        </p:spPr>
        <p:txBody>
          <a:bodyPr wrap="none" rtlCol="0">
            <a:spAutoFit/>
          </a:bodyPr>
          <a:lstStyle/>
          <a:p>
            <a:r>
              <a:rPr lang="en-US" sz="14000" dirty="0"/>
              <a:t>VVS</a:t>
            </a:r>
          </a:p>
        </p:txBody>
      </p:sp>
      <p:sp>
        <p:nvSpPr>
          <p:cNvPr id="4" name="TextBox 3">
            <a:extLst>
              <a:ext uri="{FF2B5EF4-FFF2-40B4-BE49-F238E27FC236}">
                <a16:creationId xmlns:a16="http://schemas.microsoft.com/office/drawing/2014/main" id="{ADFFB140-022B-5250-BB65-27511E82B021}"/>
              </a:ext>
            </a:extLst>
          </p:cNvPr>
          <p:cNvSpPr txBox="1"/>
          <p:nvPr/>
        </p:nvSpPr>
        <p:spPr>
          <a:xfrm>
            <a:off x="3135425" y="167951"/>
            <a:ext cx="6107762" cy="584775"/>
          </a:xfrm>
          <a:prstGeom prst="rect">
            <a:avLst/>
          </a:prstGeom>
          <a:noFill/>
        </p:spPr>
        <p:txBody>
          <a:bodyPr wrap="none" rtlCol="0">
            <a:spAutoFit/>
          </a:bodyPr>
          <a:lstStyle/>
          <a:p>
            <a:r>
              <a:rPr lang="en-US" sz="3200" dirty="0"/>
              <a:t>Broadcom Licensing Information </a:t>
            </a:r>
          </a:p>
        </p:txBody>
      </p:sp>
    </p:spTree>
    <p:extLst>
      <p:ext uri="{BB962C8B-B14F-4D97-AF65-F5344CB8AC3E}">
        <p14:creationId xmlns:p14="http://schemas.microsoft.com/office/powerpoint/2010/main" val="4167806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A13E0-99EA-90DA-35A7-33A3F33F13BC}"/>
            </a:ext>
          </a:extLst>
        </p:cNvPr>
        <p:cNvGrpSpPr/>
        <p:nvPr/>
      </p:nvGrpSpPr>
      <p:grpSpPr>
        <a:xfrm>
          <a:off x="0" y="0"/>
          <a:ext cx="0" cy="0"/>
          <a:chOff x="0" y="0"/>
          <a:chExt cx="0" cy="0"/>
        </a:xfrm>
      </p:grpSpPr>
      <p:pic>
        <p:nvPicPr>
          <p:cNvPr id="11266" name="Picture 2">
            <a:extLst>
              <a:ext uri="{FF2B5EF4-FFF2-40B4-BE49-F238E27FC236}">
                <a16:creationId xmlns:a16="http://schemas.microsoft.com/office/drawing/2014/main" id="{58ED5FBA-4F73-5EDA-8DE9-238A6AFFB3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952500"/>
            <a:ext cx="9753600" cy="4953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321F9C9-3D57-7C90-59A0-4B153AD96161}"/>
              </a:ext>
            </a:extLst>
          </p:cNvPr>
          <p:cNvSpPr txBox="1"/>
          <p:nvPr/>
        </p:nvSpPr>
        <p:spPr>
          <a:xfrm>
            <a:off x="278892" y="2871108"/>
            <a:ext cx="3670685" cy="461665"/>
          </a:xfrm>
          <a:prstGeom prst="rect">
            <a:avLst/>
          </a:prstGeom>
          <a:noFill/>
        </p:spPr>
        <p:txBody>
          <a:bodyPr wrap="none" rtlCol="0">
            <a:spAutoFit/>
          </a:bodyPr>
          <a:lstStyle/>
          <a:p>
            <a:r>
              <a:rPr lang="en-US" sz="2400" dirty="0"/>
              <a:t>VMware vSphere Standard</a:t>
            </a:r>
          </a:p>
        </p:txBody>
      </p:sp>
      <p:sp>
        <p:nvSpPr>
          <p:cNvPr id="3" name="TextBox 2">
            <a:extLst>
              <a:ext uri="{FF2B5EF4-FFF2-40B4-BE49-F238E27FC236}">
                <a16:creationId xmlns:a16="http://schemas.microsoft.com/office/drawing/2014/main" id="{FD02F62B-E3CA-3244-8DF7-B642D486DBE8}"/>
              </a:ext>
            </a:extLst>
          </p:cNvPr>
          <p:cNvSpPr txBox="1"/>
          <p:nvPr/>
        </p:nvSpPr>
        <p:spPr>
          <a:xfrm>
            <a:off x="475774" y="952500"/>
            <a:ext cx="3276923" cy="2246769"/>
          </a:xfrm>
          <a:prstGeom prst="rect">
            <a:avLst/>
          </a:prstGeom>
          <a:noFill/>
        </p:spPr>
        <p:txBody>
          <a:bodyPr wrap="none" rtlCol="0">
            <a:spAutoFit/>
          </a:bodyPr>
          <a:lstStyle/>
          <a:p>
            <a:r>
              <a:rPr lang="en-US" sz="14000" dirty="0"/>
              <a:t>VVS</a:t>
            </a:r>
          </a:p>
        </p:txBody>
      </p:sp>
      <p:sp>
        <p:nvSpPr>
          <p:cNvPr id="4" name="TextBox 3">
            <a:extLst>
              <a:ext uri="{FF2B5EF4-FFF2-40B4-BE49-F238E27FC236}">
                <a16:creationId xmlns:a16="http://schemas.microsoft.com/office/drawing/2014/main" id="{3A7B9C0F-EEF6-1418-C45A-285494CED7B4}"/>
              </a:ext>
            </a:extLst>
          </p:cNvPr>
          <p:cNvSpPr txBox="1"/>
          <p:nvPr/>
        </p:nvSpPr>
        <p:spPr>
          <a:xfrm>
            <a:off x="629039" y="6185843"/>
            <a:ext cx="11336694" cy="523220"/>
          </a:xfrm>
          <a:prstGeom prst="rect">
            <a:avLst/>
          </a:prstGeom>
          <a:noFill/>
        </p:spPr>
        <p:txBody>
          <a:bodyPr wrap="square">
            <a:spAutoFit/>
          </a:bodyPr>
          <a:lstStyle/>
          <a:p>
            <a:r>
              <a:rPr lang="en-US" sz="1400" dirty="0"/>
              <a:t>Entire feature list available at:</a:t>
            </a:r>
          </a:p>
          <a:p>
            <a:r>
              <a:rPr lang="en-US" sz="1400" dirty="0"/>
              <a:t>https://www.vmware.com/content/dam/digitalmarketing/vmware/en/pdf/docs/vmw-datasheet-vsphere-product-line-comparison.pdf</a:t>
            </a:r>
          </a:p>
        </p:txBody>
      </p:sp>
    </p:spTree>
    <p:extLst>
      <p:ext uri="{BB962C8B-B14F-4D97-AF65-F5344CB8AC3E}">
        <p14:creationId xmlns:p14="http://schemas.microsoft.com/office/powerpoint/2010/main" val="435387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96F13-B9B8-056D-1CFE-67F75DDBE7AB}"/>
            </a:ext>
          </a:extLst>
        </p:cNvPr>
        <p:cNvGrpSpPr/>
        <p:nvPr/>
      </p:nvGrpSpPr>
      <p:grpSpPr>
        <a:xfrm>
          <a:off x="0" y="0"/>
          <a:ext cx="0" cy="0"/>
          <a:chOff x="0" y="0"/>
          <a:chExt cx="0" cy="0"/>
        </a:xfrm>
      </p:grpSpPr>
      <p:pic>
        <p:nvPicPr>
          <p:cNvPr id="11266" name="Picture 2">
            <a:extLst>
              <a:ext uri="{FF2B5EF4-FFF2-40B4-BE49-F238E27FC236}">
                <a16:creationId xmlns:a16="http://schemas.microsoft.com/office/drawing/2014/main" id="{B3A7D90B-E221-CBC6-BA44-D384FD49D7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952500"/>
            <a:ext cx="9753600" cy="4953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DD75268-1742-3D21-B171-90DB5672906A}"/>
              </a:ext>
            </a:extLst>
          </p:cNvPr>
          <p:cNvSpPr txBox="1"/>
          <p:nvPr/>
        </p:nvSpPr>
        <p:spPr>
          <a:xfrm>
            <a:off x="278892" y="2871108"/>
            <a:ext cx="3670685" cy="461665"/>
          </a:xfrm>
          <a:prstGeom prst="rect">
            <a:avLst/>
          </a:prstGeom>
          <a:noFill/>
        </p:spPr>
        <p:txBody>
          <a:bodyPr wrap="none" rtlCol="0">
            <a:spAutoFit/>
          </a:bodyPr>
          <a:lstStyle/>
          <a:p>
            <a:r>
              <a:rPr lang="en-US" sz="2400" dirty="0"/>
              <a:t>VMware vSphere Standard</a:t>
            </a:r>
          </a:p>
        </p:txBody>
      </p:sp>
      <p:sp>
        <p:nvSpPr>
          <p:cNvPr id="3" name="TextBox 2">
            <a:extLst>
              <a:ext uri="{FF2B5EF4-FFF2-40B4-BE49-F238E27FC236}">
                <a16:creationId xmlns:a16="http://schemas.microsoft.com/office/drawing/2014/main" id="{020AA636-6BD7-0B12-5B1A-362D96746AA3}"/>
              </a:ext>
            </a:extLst>
          </p:cNvPr>
          <p:cNvSpPr txBox="1"/>
          <p:nvPr/>
        </p:nvSpPr>
        <p:spPr>
          <a:xfrm>
            <a:off x="475774" y="952500"/>
            <a:ext cx="3276923" cy="2246769"/>
          </a:xfrm>
          <a:prstGeom prst="rect">
            <a:avLst/>
          </a:prstGeom>
          <a:noFill/>
        </p:spPr>
        <p:txBody>
          <a:bodyPr wrap="none" rtlCol="0">
            <a:spAutoFit/>
          </a:bodyPr>
          <a:lstStyle/>
          <a:p>
            <a:r>
              <a:rPr lang="en-US" sz="14000" dirty="0"/>
              <a:t>VVS</a:t>
            </a:r>
          </a:p>
        </p:txBody>
      </p:sp>
      <p:sp>
        <p:nvSpPr>
          <p:cNvPr id="4" name="Arrow: Down 3">
            <a:extLst>
              <a:ext uri="{FF2B5EF4-FFF2-40B4-BE49-F238E27FC236}">
                <a16:creationId xmlns:a16="http://schemas.microsoft.com/office/drawing/2014/main" id="{AD6D8179-AE68-70B0-CC4B-CA1601CD8BF5}"/>
              </a:ext>
            </a:extLst>
          </p:cNvPr>
          <p:cNvSpPr/>
          <p:nvPr/>
        </p:nvSpPr>
        <p:spPr>
          <a:xfrm rot="19211286">
            <a:off x="3868517" y="803438"/>
            <a:ext cx="569859" cy="170791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F9C6B36-E5C5-EB8C-0B05-350712693A28}"/>
              </a:ext>
            </a:extLst>
          </p:cNvPr>
          <p:cNvSpPr txBox="1"/>
          <p:nvPr/>
        </p:nvSpPr>
        <p:spPr>
          <a:xfrm>
            <a:off x="1790700" y="410547"/>
            <a:ext cx="2160015" cy="646331"/>
          </a:xfrm>
          <a:prstGeom prst="rect">
            <a:avLst/>
          </a:prstGeom>
          <a:noFill/>
        </p:spPr>
        <p:txBody>
          <a:bodyPr wrap="none" rtlCol="0">
            <a:spAutoFit/>
          </a:bodyPr>
          <a:lstStyle/>
          <a:p>
            <a:r>
              <a:rPr lang="en-US" b="1" dirty="0"/>
              <a:t>Allows for multiple</a:t>
            </a:r>
          </a:p>
          <a:p>
            <a:r>
              <a:rPr lang="en-US" b="1" dirty="0"/>
              <a:t>vCenter Instances</a:t>
            </a:r>
          </a:p>
        </p:txBody>
      </p:sp>
      <p:sp>
        <p:nvSpPr>
          <p:cNvPr id="6" name="TextBox 5">
            <a:extLst>
              <a:ext uri="{FF2B5EF4-FFF2-40B4-BE49-F238E27FC236}">
                <a16:creationId xmlns:a16="http://schemas.microsoft.com/office/drawing/2014/main" id="{CB83ED23-6362-C7D4-7AE0-4B88CEC7B637}"/>
              </a:ext>
            </a:extLst>
          </p:cNvPr>
          <p:cNvSpPr txBox="1"/>
          <p:nvPr/>
        </p:nvSpPr>
        <p:spPr>
          <a:xfrm>
            <a:off x="629039" y="6185843"/>
            <a:ext cx="11336694" cy="523220"/>
          </a:xfrm>
          <a:prstGeom prst="rect">
            <a:avLst/>
          </a:prstGeom>
          <a:noFill/>
        </p:spPr>
        <p:txBody>
          <a:bodyPr wrap="square">
            <a:spAutoFit/>
          </a:bodyPr>
          <a:lstStyle/>
          <a:p>
            <a:r>
              <a:rPr lang="en-US" sz="1400" dirty="0"/>
              <a:t>Entire feature list available at:</a:t>
            </a:r>
          </a:p>
          <a:p>
            <a:r>
              <a:rPr lang="en-US" sz="1400" dirty="0"/>
              <a:t>https://www.vmware.com/content/dam/digitalmarketing/vmware/en/pdf/docs/vmw-datasheet-vsphere-product-line-comparison.pdf</a:t>
            </a:r>
          </a:p>
        </p:txBody>
      </p:sp>
    </p:spTree>
    <p:extLst>
      <p:ext uri="{BB962C8B-B14F-4D97-AF65-F5344CB8AC3E}">
        <p14:creationId xmlns:p14="http://schemas.microsoft.com/office/powerpoint/2010/main" val="1620629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B945C5-B7A3-F9DC-A8D0-49F4F2126882}"/>
            </a:ext>
          </a:extLst>
        </p:cNvPr>
        <p:cNvGrpSpPr/>
        <p:nvPr/>
      </p:nvGrpSpPr>
      <p:grpSpPr>
        <a:xfrm>
          <a:off x="0" y="0"/>
          <a:ext cx="0" cy="0"/>
          <a:chOff x="0" y="0"/>
          <a:chExt cx="0" cy="0"/>
        </a:xfrm>
      </p:grpSpPr>
      <p:pic>
        <p:nvPicPr>
          <p:cNvPr id="11266" name="Picture 2">
            <a:extLst>
              <a:ext uri="{FF2B5EF4-FFF2-40B4-BE49-F238E27FC236}">
                <a16:creationId xmlns:a16="http://schemas.microsoft.com/office/drawing/2014/main" id="{77F87D01-44AD-651F-4F4B-1B2BE5E67E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952500"/>
            <a:ext cx="9753600" cy="4953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91D6883-C218-D542-0FDF-BED7852231EA}"/>
              </a:ext>
            </a:extLst>
          </p:cNvPr>
          <p:cNvSpPr txBox="1"/>
          <p:nvPr/>
        </p:nvSpPr>
        <p:spPr>
          <a:xfrm>
            <a:off x="278892" y="2871108"/>
            <a:ext cx="3670685" cy="461665"/>
          </a:xfrm>
          <a:prstGeom prst="rect">
            <a:avLst/>
          </a:prstGeom>
          <a:noFill/>
        </p:spPr>
        <p:txBody>
          <a:bodyPr wrap="none" rtlCol="0">
            <a:spAutoFit/>
          </a:bodyPr>
          <a:lstStyle/>
          <a:p>
            <a:r>
              <a:rPr lang="en-US" sz="2400" dirty="0"/>
              <a:t>VMware vSphere Standard</a:t>
            </a:r>
          </a:p>
        </p:txBody>
      </p:sp>
      <p:sp>
        <p:nvSpPr>
          <p:cNvPr id="3" name="TextBox 2">
            <a:extLst>
              <a:ext uri="{FF2B5EF4-FFF2-40B4-BE49-F238E27FC236}">
                <a16:creationId xmlns:a16="http://schemas.microsoft.com/office/drawing/2014/main" id="{64163FB1-E327-5279-2C76-0CF87B29BF1A}"/>
              </a:ext>
            </a:extLst>
          </p:cNvPr>
          <p:cNvSpPr txBox="1"/>
          <p:nvPr/>
        </p:nvSpPr>
        <p:spPr>
          <a:xfrm>
            <a:off x="475774" y="952500"/>
            <a:ext cx="3276923" cy="2246769"/>
          </a:xfrm>
          <a:prstGeom prst="rect">
            <a:avLst/>
          </a:prstGeom>
          <a:noFill/>
        </p:spPr>
        <p:txBody>
          <a:bodyPr wrap="none" rtlCol="0">
            <a:spAutoFit/>
          </a:bodyPr>
          <a:lstStyle/>
          <a:p>
            <a:r>
              <a:rPr lang="en-US" sz="14000" dirty="0"/>
              <a:t>VVS</a:t>
            </a:r>
          </a:p>
        </p:txBody>
      </p:sp>
      <p:sp>
        <p:nvSpPr>
          <p:cNvPr id="4" name="Arrow: Down 3">
            <a:extLst>
              <a:ext uri="{FF2B5EF4-FFF2-40B4-BE49-F238E27FC236}">
                <a16:creationId xmlns:a16="http://schemas.microsoft.com/office/drawing/2014/main" id="{0779EFD4-7959-73CA-87FE-E24179AB5B05}"/>
              </a:ext>
            </a:extLst>
          </p:cNvPr>
          <p:cNvSpPr/>
          <p:nvPr/>
        </p:nvSpPr>
        <p:spPr>
          <a:xfrm rot="19211286">
            <a:off x="3868517" y="803438"/>
            <a:ext cx="569859" cy="170791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DD70F45-F04B-08CE-CE82-062207CE5C92}"/>
              </a:ext>
            </a:extLst>
          </p:cNvPr>
          <p:cNvSpPr txBox="1"/>
          <p:nvPr/>
        </p:nvSpPr>
        <p:spPr>
          <a:xfrm>
            <a:off x="1790700" y="410547"/>
            <a:ext cx="2160015" cy="646331"/>
          </a:xfrm>
          <a:prstGeom prst="rect">
            <a:avLst/>
          </a:prstGeom>
          <a:noFill/>
        </p:spPr>
        <p:txBody>
          <a:bodyPr wrap="none" rtlCol="0">
            <a:spAutoFit/>
          </a:bodyPr>
          <a:lstStyle/>
          <a:p>
            <a:r>
              <a:rPr lang="en-US" b="1" dirty="0"/>
              <a:t>Allows for multiple</a:t>
            </a:r>
          </a:p>
          <a:p>
            <a:r>
              <a:rPr lang="en-US" b="1" dirty="0"/>
              <a:t>vCenter Instances</a:t>
            </a:r>
          </a:p>
        </p:txBody>
      </p:sp>
      <p:sp>
        <p:nvSpPr>
          <p:cNvPr id="7" name="TextBox 6">
            <a:extLst>
              <a:ext uri="{FF2B5EF4-FFF2-40B4-BE49-F238E27FC236}">
                <a16:creationId xmlns:a16="http://schemas.microsoft.com/office/drawing/2014/main" id="{CB0E1D00-E07B-5C50-94E3-CC3711455679}"/>
              </a:ext>
            </a:extLst>
          </p:cNvPr>
          <p:cNvSpPr txBox="1"/>
          <p:nvPr/>
        </p:nvSpPr>
        <p:spPr>
          <a:xfrm>
            <a:off x="6098821" y="1134094"/>
            <a:ext cx="3097275" cy="2585323"/>
          </a:xfrm>
          <a:prstGeom prst="rect">
            <a:avLst/>
          </a:prstGeom>
          <a:noFill/>
        </p:spPr>
        <p:txBody>
          <a:bodyPr wrap="square" rtlCol="0">
            <a:spAutoFit/>
          </a:bodyPr>
          <a:lstStyle/>
          <a:p>
            <a:r>
              <a:rPr lang="en-US" b="1" dirty="0"/>
              <a:t>Includes:</a:t>
            </a:r>
          </a:p>
          <a:p>
            <a:pPr marL="171450" indent="-171450">
              <a:buFont typeface="Arial" panose="020B0604020202020204" pitchFamily="34" charset="0"/>
              <a:buChar char="•"/>
            </a:pPr>
            <a:r>
              <a:rPr lang="en-US" sz="1200" dirty="0"/>
              <a:t>VMware HA</a:t>
            </a:r>
          </a:p>
          <a:p>
            <a:pPr marL="171450" indent="-171450">
              <a:buFont typeface="Arial" panose="020B0604020202020204" pitchFamily="34" charset="0"/>
              <a:buChar char="•"/>
            </a:pPr>
            <a:r>
              <a:rPr lang="en-US" sz="1200" dirty="0"/>
              <a:t>VMware </a:t>
            </a:r>
            <a:r>
              <a:rPr lang="en-US" sz="1200" dirty="0" err="1"/>
              <a:t>VMotion</a:t>
            </a:r>
            <a:endParaRPr lang="en-US" sz="1200" dirty="0"/>
          </a:p>
          <a:p>
            <a:pPr marL="171450" indent="-171450">
              <a:buFont typeface="Arial" panose="020B0604020202020204" pitchFamily="34" charset="0"/>
              <a:buChar char="•"/>
            </a:pPr>
            <a:r>
              <a:rPr lang="en-US" sz="1200" dirty="0"/>
              <a:t>VMware FT (1-2 vCPU only)</a:t>
            </a:r>
          </a:p>
          <a:p>
            <a:pPr marL="171450" indent="-171450">
              <a:buFont typeface="Arial" panose="020B0604020202020204" pitchFamily="34" charset="0"/>
              <a:buChar char="•"/>
            </a:pPr>
            <a:r>
              <a:rPr lang="en-US" sz="1200" dirty="0"/>
              <a:t>Storage </a:t>
            </a:r>
            <a:r>
              <a:rPr lang="en-US" sz="1200" dirty="0" err="1"/>
              <a:t>VMotion</a:t>
            </a:r>
            <a:endParaRPr lang="en-US" sz="1200" dirty="0"/>
          </a:p>
          <a:p>
            <a:pPr marL="171450" indent="-171450">
              <a:buFont typeface="Arial" panose="020B0604020202020204" pitchFamily="34" charset="0"/>
              <a:buChar char="•"/>
            </a:pPr>
            <a:r>
              <a:rPr lang="en-US" sz="1200" dirty="0"/>
              <a:t>Hybrid Linked Mode</a:t>
            </a:r>
          </a:p>
          <a:p>
            <a:pPr marL="171450" indent="-171450">
              <a:buFont typeface="Arial" panose="020B0604020202020204" pitchFamily="34" charset="0"/>
              <a:buChar char="•"/>
            </a:pPr>
            <a:r>
              <a:rPr lang="en-US" sz="1200" dirty="0"/>
              <a:t>Content Libraries</a:t>
            </a:r>
          </a:p>
          <a:p>
            <a:pPr marL="171450" indent="-171450">
              <a:buFont typeface="Arial" panose="020B0604020202020204" pitchFamily="34" charset="0"/>
              <a:buChar char="•"/>
            </a:pPr>
            <a:r>
              <a:rPr lang="en-US" sz="1200" dirty="0"/>
              <a:t>Virtual Volumes (VVOLs)</a:t>
            </a:r>
          </a:p>
          <a:p>
            <a:pPr marL="171450" indent="-171450">
              <a:buFont typeface="Arial" panose="020B0604020202020204" pitchFamily="34" charset="0"/>
              <a:buChar char="•"/>
            </a:pPr>
            <a:r>
              <a:rPr lang="en-US" sz="1200" dirty="0"/>
              <a:t>TPM 2.0 and Virtual TPM</a:t>
            </a:r>
          </a:p>
          <a:p>
            <a:pPr marL="171450" indent="-171450">
              <a:buFont typeface="Arial" panose="020B0604020202020204" pitchFamily="34" charset="0"/>
              <a:buChar char="•"/>
            </a:pPr>
            <a:r>
              <a:rPr lang="en-US" sz="1200" dirty="0"/>
              <a:t>Enhanced </a:t>
            </a:r>
            <a:r>
              <a:rPr lang="en-US" sz="1200" dirty="0" err="1"/>
              <a:t>vMotion</a:t>
            </a:r>
            <a:r>
              <a:rPr lang="en-US" sz="1200" dirty="0"/>
              <a:t> Compatibility (EVC)</a:t>
            </a:r>
          </a:p>
          <a:p>
            <a:pPr marL="171450" indent="-171450">
              <a:buFont typeface="Arial" panose="020B0604020202020204" pitchFamily="34" charset="0"/>
              <a:buChar char="•"/>
            </a:pPr>
            <a:r>
              <a:rPr lang="en-US" sz="1200" dirty="0"/>
              <a:t>vCenter Native Backup</a:t>
            </a:r>
          </a:p>
          <a:p>
            <a:pPr marL="171450" indent="-171450">
              <a:buFont typeface="Arial" panose="020B0604020202020204" pitchFamily="34" charset="0"/>
              <a:buChar char="•"/>
            </a:pPr>
            <a:r>
              <a:rPr lang="en-US" sz="1200" dirty="0"/>
              <a:t>vSphere Replication</a:t>
            </a:r>
          </a:p>
          <a:p>
            <a:pPr marL="171450" indent="-171450">
              <a:buFont typeface="Arial" panose="020B0604020202020204" pitchFamily="34" charset="0"/>
              <a:buChar char="•"/>
            </a:pPr>
            <a:endParaRPr lang="en-US" sz="1200" dirty="0"/>
          </a:p>
        </p:txBody>
      </p:sp>
      <p:sp>
        <p:nvSpPr>
          <p:cNvPr id="9" name="TextBox 8">
            <a:extLst>
              <a:ext uri="{FF2B5EF4-FFF2-40B4-BE49-F238E27FC236}">
                <a16:creationId xmlns:a16="http://schemas.microsoft.com/office/drawing/2014/main" id="{C5E1077E-C5C5-0777-223F-AA2445FACB82}"/>
              </a:ext>
            </a:extLst>
          </p:cNvPr>
          <p:cNvSpPr txBox="1"/>
          <p:nvPr/>
        </p:nvSpPr>
        <p:spPr>
          <a:xfrm>
            <a:off x="629039" y="6185843"/>
            <a:ext cx="11336694" cy="523220"/>
          </a:xfrm>
          <a:prstGeom prst="rect">
            <a:avLst/>
          </a:prstGeom>
          <a:noFill/>
        </p:spPr>
        <p:txBody>
          <a:bodyPr wrap="square">
            <a:spAutoFit/>
          </a:bodyPr>
          <a:lstStyle/>
          <a:p>
            <a:r>
              <a:rPr lang="en-US" sz="1400" dirty="0"/>
              <a:t>Entire feature list available at:</a:t>
            </a:r>
          </a:p>
          <a:p>
            <a:r>
              <a:rPr lang="en-US" sz="1400" dirty="0"/>
              <a:t>https://www.vmware.com/content/dam/digitalmarketing/vmware/en/pdf/docs/vmw-datasheet-vsphere-product-line-comparison.pdf</a:t>
            </a:r>
          </a:p>
        </p:txBody>
      </p:sp>
    </p:spTree>
    <p:extLst>
      <p:ext uri="{BB962C8B-B14F-4D97-AF65-F5344CB8AC3E}">
        <p14:creationId xmlns:p14="http://schemas.microsoft.com/office/powerpoint/2010/main" val="2417143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2EBA7-97EF-E7D6-F26A-ECF4C0279162}"/>
            </a:ext>
          </a:extLst>
        </p:cNvPr>
        <p:cNvGrpSpPr/>
        <p:nvPr/>
      </p:nvGrpSpPr>
      <p:grpSpPr>
        <a:xfrm>
          <a:off x="0" y="0"/>
          <a:ext cx="0" cy="0"/>
          <a:chOff x="0" y="0"/>
          <a:chExt cx="0" cy="0"/>
        </a:xfrm>
      </p:grpSpPr>
      <p:pic>
        <p:nvPicPr>
          <p:cNvPr id="11266" name="Picture 2">
            <a:extLst>
              <a:ext uri="{FF2B5EF4-FFF2-40B4-BE49-F238E27FC236}">
                <a16:creationId xmlns:a16="http://schemas.microsoft.com/office/drawing/2014/main" id="{908BCE54-D849-FCD8-2EFD-17B1B9D175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952500"/>
            <a:ext cx="9753600" cy="4953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BD497DE-20C6-6317-4FBD-7EF5EA61C07E}"/>
              </a:ext>
            </a:extLst>
          </p:cNvPr>
          <p:cNvSpPr txBox="1"/>
          <p:nvPr/>
        </p:nvSpPr>
        <p:spPr>
          <a:xfrm>
            <a:off x="278892" y="2871108"/>
            <a:ext cx="3670685" cy="461665"/>
          </a:xfrm>
          <a:prstGeom prst="rect">
            <a:avLst/>
          </a:prstGeom>
          <a:noFill/>
        </p:spPr>
        <p:txBody>
          <a:bodyPr wrap="none" rtlCol="0">
            <a:spAutoFit/>
          </a:bodyPr>
          <a:lstStyle/>
          <a:p>
            <a:r>
              <a:rPr lang="en-US" sz="2400" dirty="0"/>
              <a:t>VMware vSphere Standard</a:t>
            </a:r>
          </a:p>
        </p:txBody>
      </p:sp>
      <p:sp>
        <p:nvSpPr>
          <p:cNvPr id="3" name="TextBox 2">
            <a:extLst>
              <a:ext uri="{FF2B5EF4-FFF2-40B4-BE49-F238E27FC236}">
                <a16:creationId xmlns:a16="http://schemas.microsoft.com/office/drawing/2014/main" id="{982045D9-B1BF-4F8D-FA77-8B45AACAB808}"/>
              </a:ext>
            </a:extLst>
          </p:cNvPr>
          <p:cNvSpPr txBox="1"/>
          <p:nvPr/>
        </p:nvSpPr>
        <p:spPr>
          <a:xfrm>
            <a:off x="475774" y="952500"/>
            <a:ext cx="3276923" cy="2246769"/>
          </a:xfrm>
          <a:prstGeom prst="rect">
            <a:avLst/>
          </a:prstGeom>
          <a:noFill/>
        </p:spPr>
        <p:txBody>
          <a:bodyPr wrap="none" rtlCol="0">
            <a:spAutoFit/>
          </a:bodyPr>
          <a:lstStyle/>
          <a:p>
            <a:r>
              <a:rPr lang="en-US" sz="14000" dirty="0"/>
              <a:t>VVS</a:t>
            </a:r>
          </a:p>
        </p:txBody>
      </p:sp>
      <p:sp>
        <p:nvSpPr>
          <p:cNvPr id="4" name="Arrow: Down 3">
            <a:extLst>
              <a:ext uri="{FF2B5EF4-FFF2-40B4-BE49-F238E27FC236}">
                <a16:creationId xmlns:a16="http://schemas.microsoft.com/office/drawing/2014/main" id="{3714D03C-1425-9100-4DCA-F90A642AA638}"/>
              </a:ext>
            </a:extLst>
          </p:cNvPr>
          <p:cNvSpPr/>
          <p:nvPr/>
        </p:nvSpPr>
        <p:spPr>
          <a:xfrm rot="19211286">
            <a:off x="3868517" y="803438"/>
            <a:ext cx="569859" cy="170791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D5EC36B-3F5D-483F-9C49-FA5993788008}"/>
              </a:ext>
            </a:extLst>
          </p:cNvPr>
          <p:cNvSpPr txBox="1"/>
          <p:nvPr/>
        </p:nvSpPr>
        <p:spPr>
          <a:xfrm>
            <a:off x="1790700" y="410547"/>
            <a:ext cx="2160015" cy="646331"/>
          </a:xfrm>
          <a:prstGeom prst="rect">
            <a:avLst/>
          </a:prstGeom>
          <a:noFill/>
        </p:spPr>
        <p:txBody>
          <a:bodyPr wrap="none" rtlCol="0">
            <a:spAutoFit/>
          </a:bodyPr>
          <a:lstStyle/>
          <a:p>
            <a:r>
              <a:rPr lang="en-US" b="1" dirty="0"/>
              <a:t>Allows for multiple</a:t>
            </a:r>
          </a:p>
          <a:p>
            <a:r>
              <a:rPr lang="en-US" b="1" dirty="0"/>
              <a:t>vCenter Instances</a:t>
            </a:r>
          </a:p>
        </p:txBody>
      </p:sp>
      <p:sp>
        <p:nvSpPr>
          <p:cNvPr id="6" name="TextBox 5">
            <a:extLst>
              <a:ext uri="{FF2B5EF4-FFF2-40B4-BE49-F238E27FC236}">
                <a16:creationId xmlns:a16="http://schemas.microsoft.com/office/drawing/2014/main" id="{BE613BE9-53A1-AD38-3B58-B00C93FBCEDB}"/>
              </a:ext>
            </a:extLst>
          </p:cNvPr>
          <p:cNvSpPr txBox="1"/>
          <p:nvPr/>
        </p:nvSpPr>
        <p:spPr>
          <a:xfrm>
            <a:off x="9843796" y="587830"/>
            <a:ext cx="2348204" cy="2769989"/>
          </a:xfrm>
          <a:prstGeom prst="rect">
            <a:avLst/>
          </a:prstGeom>
          <a:noFill/>
        </p:spPr>
        <p:txBody>
          <a:bodyPr wrap="square" rtlCol="0">
            <a:spAutoFit/>
          </a:bodyPr>
          <a:lstStyle/>
          <a:p>
            <a:r>
              <a:rPr lang="en-US" b="1" dirty="0"/>
              <a:t>Does not include:</a:t>
            </a:r>
          </a:p>
          <a:p>
            <a:pPr marL="171450" indent="-171450">
              <a:buFont typeface="Arial" panose="020B0604020202020204" pitchFamily="34" charset="0"/>
              <a:buChar char="•"/>
            </a:pPr>
            <a:r>
              <a:rPr lang="en-US" sz="1200" dirty="0"/>
              <a:t>Distributed Switches</a:t>
            </a:r>
          </a:p>
          <a:p>
            <a:pPr marL="171450" indent="-171450">
              <a:buFont typeface="Arial" panose="020B0604020202020204" pitchFamily="34" charset="0"/>
              <a:buChar char="•"/>
            </a:pPr>
            <a:r>
              <a:rPr lang="en-US" sz="1200" dirty="0"/>
              <a:t>Distributed Resource Scheduler (DRS)</a:t>
            </a:r>
          </a:p>
          <a:p>
            <a:pPr marL="171450" indent="-171450">
              <a:buFont typeface="Arial" panose="020B0604020202020204" pitchFamily="34" charset="0"/>
              <a:buChar char="•"/>
            </a:pPr>
            <a:r>
              <a:rPr lang="en-US" sz="1200" dirty="0"/>
              <a:t>VM Encryption</a:t>
            </a:r>
          </a:p>
          <a:p>
            <a:pPr marL="171450" indent="-171450">
              <a:buFont typeface="Arial" panose="020B0604020202020204" pitchFamily="34" charset="0"/>
              <a:buChar char="•"/>
            </a:pPr>
            <a:r>
              <a:rPr lang="en-US" sz="1200" dirty="0"/>
              <a:t>Storage DRS</a:t>
            </a:r>
          </a:p>
          <a:p>
            <a:pPr marL="171450" indent="-171450">
              <a:buFont typeface="Arial" panose="020B0604020202020204" pitchFamily="34" charset="0"/>
              <a:buChar char="•"/>
            </a:pPr>
            <a:r>
              <a:rPr lang="en-US" sz="1200" dirty="0"/>
              <a:t>Storage and Network I/O Controls</a:t>
            </a:r>
          </a:p>
          <a:p>
            <a:pPr marL="171450" indent="-171450">
              <a:buFont typeface="Arial" panose="020B0604020202020204" pitchFamily="34" charset="0"/>
              <a:buChar char="•"/>
            </a:pPr>
            <a:r>
              <a:rPr lang="en-US" sz="1200" dirty="0"/>
              <a:t>Host Profiles</a:t>
            </a:r>
          </a:p>
          <a:p>
            <a:pPr marL="171450" indent="-171450">
              <a:buFont typeface="Arial" panose="020B0604020202020204" pitchFamily="34" charset="0"/>
              <a:buChar char="•"/>
            </a:pPr>
            <a:r>
              <a:rPr lang="en-US" sz="1200" dirty="0"/>
              <a:t>Distributed Power Management</a:t>
            </a:r>
          </a:p>
          <a:p>
            <a:pPr marL="171450" indent="-171450">
              <a:buFont typeface="Arial" panose="020B0604020202020204" pitchFamily="34" charset="0"/>
              <a:buChar char="•"/>
            </a:pPr>
            <a:r>
              <a:rPr lang="en-US" sz="1200" dirty="0"/>
              <a:t>Proactive HA</a:t>
            </a:r>
          </a:p>
          <a:p>
            <a:pPr marL="171450" indent="-171450">
              <a:buFont typeface="Arial" panose="020B0604020202020204" pitchFamily="34" charset="0"/>
              <a:buChar char="•"/>
            </a:pPr>
            <a:r>
              <a:rPr lang="en-US" sz="1200" dirty="0"/>
              <a:t>vSphere Persistent Memory</a:t>
            </a:r>
          </a:p>
          <a:p>
            <a:pPr marL="171450" indent="-171450">
              <a:buFont typeface="Arial" panose="020B0604020202020204" pitchFamily="34" charset="0"/>
              <a:buChar char="•"/>
            </a:pPr>
            <a:endParaRPr lang="en-US" sz="1200" dirty="0"/>
          </a:p>
        </p:txBody>
      </p:sp>
      <p:sp>
        <p:nvSpPr>
          <p:cNvPr id="7" name="TextBox 6">
            <a:extLst>
              <a:ext uri="{FF2B5EF4-FFF2-40B4-BE49-F238E27FC236}">
                <a16:creationId xmlns:a16="http://schemas.microsoft.com/office/drawing/2014/main" id="{FF1ECC9E-636B-C033-9DB0-72599370B7A1}"/>
              </a:ext>
            </a:extLst>
          </p:cNvPr>
          <p:cNvSpPr txBox="1"/>
          <p:nvPr/>
        </p:nvSpPr>
        <p:spPr>
          <a:xfrm>
            <a:off x="6098821" y="1134094"/>
            <a:ext cx="3097275" cy="2585323"/>
          </a:xfrm>
          <a:prstGeom prst="rect">
            <a:avLst/>
          </a:prstGeom>
          <a:noFill/>
        </p:spPr>
        <p:txBody>
          <a:bodyPr wrap="square" rtlCol="0">
            <a:spAutoFit/>
          </a:bodyPr>
          <a:lstStyle/>
          <a:p>
            <a:r>
              <a:rPr lang="en-US" b="1" dirty="0"/>
              <a:t>Includes:</a:t>
            </a:r>
          </a:p>
          <a:p>
            <a:pPr marL="171450" indent="-171450">
              <a:buFont typeface="Arial" panose="020B0604020202020204" pitchFamily="34" charset="0"/>
              <a:buChar char="•"/>
            </a:pPr>
            <a:r>
              <a:rPr lang="en-US" sz="1200" dirty="0"/>
              <a:t>VMware HA</a:t>
            </a:r>
          </a:p>
          <a:p>
            <a:pPr marL="171450" indent="-171450">
              <a:buFont typeface="Arial" panose="020B0604020202020204" pitchFamily="34" charset="0"/>
              <a:buChar char="•"/>
            </a:pPr>
            <a:r>
              <a:rPr lang="en-US" sz="1200" dirty="0"/>
              <a:t>VMware </a:t>
            </a:r>
            <a:r>
              <a:rPr lang="en-US" sz="1200" dirty="0" err="1"/>
              <a:t>VMotion</a:t>
            </a:r>
            <a:endParaRPr lang="en-US" sz="1200" dirty="0"/>
          </a:p>
          <a:p>
            <a:pPr marL="171450" indent="-171450">
              <a:buFont typeface="Arial" panose="020B0604020202020204" pitchFamily="34" charset="0"/>
              <a:buChar char="•"/>
            </a:pPr>
            <a:r>
              <a:rPr lang="en-US" sz="1200" dirty="0"/>
              <a:t>VMware FT (1-2 vCPU only)</a:t>
            </a:r>
          </a:p>
          <a:p>
            <a:pPr marL="171450" indent="-171450">
              <a:buFont typeface="Arial" panose="020B0604020202020204" pitchFamily="34" charset="0"/>
              <a:buChar char="•"/>
            </a:pPr>
            <a:r>
              <a:rPr lang="en-US" sz="1200" dirty="0"/>
              <a:t>Storage </a:t>
            </a:r>
            <a:r>
              <a:rPr lang="en-US" sz="1200" dirty="0" err="1"/>
              <a:t>VMotion</a:t>
            </a:r>
            <a:endParaRPr lang="en-US" sz="1200" dirty="0"/>
          </a:p>
          <a:p>
            <a:pPr marL="171450" indent="-171450">
              <a:buFont typeface="Arial" panose="020B0604020202020204" pitchFamily="34" charset="0"/>
              <a:buChar char="•"/>
            </a:pPr>
            <a:r>
              <a:rPr lang="en-US" sz="1200" dirty="0"/>
              <a:t>Hybrid Linked Mode</a:t>
            </a:r>
          </a:p>
          <a:p>
            <a:pPr marL="171450" indent="-171450">
              <a:buFont typeface="Arial" panose="020B0604020202020204" pitchFamily="34" charset="0"/>
              <a:buChar char="•"/>
            </a:pPr>
            <a:r>
              <a:rPr lang="en-US" sz="1200" dirty="0"/>
              <a:t>Content Libraries</a:t>
            </a:r>
          </a:p>
          <a:p>
            <a:pPr marL="171450" indent="-171450">
              <a:buFont typeface="Arial" panose="020B0604020202020204" pitchFamily="34" charset="0"/>
              <a:buChar char="•"/>
            </a:pPr>
            <a:r>
              <a:rPr lang="en-US" sz="1200" dirty="0"/>
              <a:t>Virtual Volumes (VVOLs)</a:t>
            </a:r>
          </a:p>
          <a:p>
            <a:pPr marL="171450" indent="-171450">
              <a:buFont typeface="Arial" panose="020B0604020202020204" pitchFamily="34" charset="0"/>
              <a:buChar char="•"/>
            </a:pPr>
            <a:r>
              <a:rPr lang="en-US" sz="1200" dirty="0"/>
              <a:t>TPM 2.0 and Virtual TPM</a:t>
            </a:r>
          </a:p>
          <a:p>
            <a:pPr marL="171450" indent="-171450">
              <a:buFont typeface="Arial" panose="020B0604020202020204" pitchFamily="34" charset="0"/>
              <a:buChar char="•"/>
            </a:pPr>
            <a:r>
              <a:rPr lang="en-US" sz="1200" dirty="0"/>
              <a:t>Enhanced </a:t>
            </a:r>
            <a:r>
              <a:rPr lang="en-US" sz="1200" dirty="0" err="1"/>
              <a:t>vMotion</a:t>
            </a:r>
            <a:r>
              <a:rPr lang="en-US" sz="1200" dirty="0"/>
              <a:t> Compatibility (EVC)</a:t>
            </a:r>
          </a:p>
          <a:p>
            <a:pPr marL="171450" indent="-171450">
              <a:buFont typeface="Arial" panose="020B0604020202020204" pitchFamily="34" charset="0"/>
              <a:buChar char="•"/>
            </a:pPr>
            <a:r>
              <a:rPr lang="en-US" sz="1200" dirty="0"/>
              <a:t>vCenter Native Backup</a:t>
            </a:r>
          </a:p>
          <a:p>
            <a:pPr marL="171450" indent="-171450">
              <a:buFont typeface="Arial" panose="020B0604020202020204" pitchFamily="34" charset="0"/>
              <a:buChar char="•"/>
            </a:pPr>
            <a:r>
              <a:rPr lang="en-US" sz="1200" dirty="0"/>
              <a:t>vSphere Replication</a:t>
            </a:r>
          </a:p>
          <a:p>
            <a:pPr marL="171450" indent="-171450">
              <a:buFont typeface="Arial" panose="020B0604020202020204" pitchFamily="34" charset="0"/>
              <a:buChar char="•"/>
            </a:pPr>
            <a:endParaRPr lang="en-US" sz="1200" dirty="0"/>
          </a:p>
        </p:txBody>
      </p:sp>
      <p:sp>
        <p:nvSpPr>
          <p:cNvPr id="9" name="TextBox 8">
            <a:extLst>
              <a:ext uri="{FF2B5EF4-FFF2-40B4-BE49-F238E27FC236}">
                <a16:creationId xmlns:a16="http://schemas.microsoft.com/office/drawing/2014/main" id="{CFD67898-629B-4027-FE59-DC3315CCB902}"/>
              </a:ext>
            </a:extLst>
          </p:cNvPr>
          <p:cNvSpPr txBox="1"/>
          <p:nvPr/>
        </p:nvSpPr>
        <p:spPr>
          <a:xfrm>
            <a:off x="629039" y="6185843"/>
            <a:ext cx="11336694" cy="523220"/>
          </a:xfrm>
          <a:prstGeom prst="rect">
            <a:avLst/>
          </a:prstGeom>
          <a:noFill/>
        </p:spPr>
        <p:txBody>
          <a:bodyPr wrap="square">
            <a:spAutoFit/>
          </a:bodyPr>
          <a:lstStyle/>
          <a:p>
            <a:r>
              <a:rPr lang="en-US" sz="1400" dirty="0"/>
              <a:t>Entire feature list available at:</a:t>
            </a:r>
          </a:p>
          <a:p>
            <a:r>
              <a:rPr lang="en-US" sz="1400" dirty="0"/>
              <a:t>https://www.vmware.com/content/dam/digitalmarketing/vmware/en/pdf/docs/vmw-datasheet-vsphere-product-line-comparison.pdf</a:t>
            </a:r>
          </a:p>
        </p:txBody>
      </p:sp>
    </p:spTree>
    <p:extLst>
      <p:ext uri="{BB962C8B-B14F-4D97-AF65-F5344CB8AC3E}">
        <p14:creationId xmlns:p14="http://schemas.microsoft.com/office/powerpoint/2010/main" val="2853105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1E3DA-F3FE-4BCD-8629-95E3A125D87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54033DC-6BE6-49BF-9A26-35B5574C3E4F}"/>
              </a:ext>
            </a:extLst>
          </p:cNvPr>
          <p:cNvSpPr txBox="1"/>
          <p:nvPr/>
        </p:nvSpPr>
        <p:spPr>
          <a:xfrm>
            <a:off x="3545967" y="4224223"/>
            <a:ext cx="4464812" cy="461665"/>
          </a:xfrm>
          <a:prstGeom prst="rect">
            <a:avLst/>
          </a:prstGeom>
          <a:noFill/>
        </p:spPr>
        <p:txBody>
          <a:bodyPr wrap="none" rtlCol="0">
            <a:spAutoFit/>
          </a:bodyPr>
          <a:lstStyle/>
          <a:p>
            <a:r>
              <a:rPr lang="en-US" sz="2400" dirty="0"/>
              <a:t>VMware vSphere Essentials Plus</a:t>
            </a:r>
          </a:p>
        </p:txBody>
      </p:sp>
      <p:sp>
        <p:nvSpPr>
          <p:cNvPr id="3" name="TextBox 2">
            <a:extLst>
              <a:ext uri="{FF2B5EF4-FFF2-40B4-BE49-F238E27FC236}">
                <a16:creationId xmlns:a16="http://schemas.microsoft.com/office/drawing/2014/main" id="{67C06943-4B97-2364-0FDE-1DB2FF57FB7B}"/>
              </a:ext>
            </a:extLst>
          </p:cNvPr>
          <p:cNvSpPr txBox="1"/>
          <p:nvPr/>
        </p:nvSpPr>
        <p:spPr>
          <a:xfrm>
            <a:off x="3742849" y="2305615"/>
            <a:ext cx="4322017" cy="2246769"/>
          </a:xfrm>
          <a:prstGeom prst="rect">
            <a:avLst/>
          </a:prstGeom>
          <a:noFill/>
        </p:spPr>
        <p:txBody>
          <a:bodyPr wrap="none" rtlCol="0">
            <a:spAutoFit/>
          </a:bodyPr>
          <a:lstStyle/>
          <a:p>
            <a:r>
              <a:rPr lang="en-US" sz="14000" dirty="0"/>
              <a:t>VVEP</a:t>
            </a:r>
          </a:p>
        </p:txBody>
      </p:sp>
      <p:sp>
        <p:nvSpPr>
          <p:cNvPr id="4" name="TextBox 3">
            <a:extLst>
              <a:ext uri="{FF2B5EF4-FFF2-40B4-BE49-F238E27FC236}">
                <a16:creationId xmlns:a16="http://schemas.microsoft.com/office/drawing/2014/main" id="{06284DA6-9591-5E20-1C82-48A246CED2D7}"/>
              </a:ext>
            </a:extLst>
          </p:cNvPr>
          <p:cNvSpPr txBox="1"/>
          <p:nvPr/>
        </p:nvSpPr>
        <p:spPr>
          <a:xfrm>
            <a:off x="3135425" y="167951"/>
            <a:ext cx="6107762" cy="584775"/>
          </a:xfrm>
          <a:prstGeom prst="rect">
            <a:avLst/>
          </a:prstGeom>
          <a:noFill/>
        </p:spPr>
        <p:txBody>
          <a:bodyPr wrap="none" rtlCol="0">
            <a:spAutoFit/>
          </a:bodyPr>
          <a:lstStyle/>
          <a:p>
            <a:r>
              <a:rPr lang="en-US" sz="3200" dirty="0"/>
              <a:t>Broadcom Licensing Information </a:t>
            </a:r>
          </a:p>
        </p:txBody>
      </p:sp>
    </p:spTree>
    <p:extLst>
      <p:ext uri="{BB962C8B-B14F-4D97-AF65-F5344CB8AC3E}">
        <p14:creationId xmlns:p14="http://schemas.microsoft.com/office/powerpoint/2010/main" val="2601148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EAFB91-2AB1-D0CB-BDA4-DA463BCB401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D880C1A-8504-DC70-8FA7-E21DC6A1B105}"/>
              </a:ext>
            </a:extLst>
          </p:cNvPr>
          <p:cNvSpPr txBox="1"/>
          <p:nvPr/>
        </p:nvSpPr>
        <p:spPr>
          <a:xfrm>
            <a:off x="3545967" y="4224223"/>
            <a:ext cx="5028236" cy="1200329"/>
          </a:xfrm>
          <a:prstGeom prst="rect">
            <a:avLst/>
          </a:prstGeom>
          <a:noFill/>
        </p:spPr>
        <p:txBody>
          <a:bodyPr wrap="none" rtlCol="0">
            <a:spAutoFit/>
          </a:bodyPr>
          <a:lstStyle/>
          <a:p>
            <a:r>
              <a:rPr lang="en-US" sz="2400" dirty="0"/>
              <a:t>VMware vSphere Essentials Plus</a:t>
            </a:r>
          </a:p>
          <a:p>
            <a:endParaRPr lang="en-US" sz="2400" dirty="0"/>
          </a:p>
          <a:p>
            <a:r>
              <a:rPr lang="en-US" sz="2400" dirty="0"/>
              <a:t>NO, that didn’t say Enterprise Plus </a:t>
            </a:r>
            <a:r>
              <a:rPr lang="en-US" sz="2400" dirty="0">
                <a:sym typeface="Wingdings" panose="05000000000000000000" pitchFamily="2" charset="2"/>
              </a:rPr>
              <a:t></a:t>
            </a:r>
            <a:endParaRPr lang="en-US" sz="2400" dirty="0"/>
          </a:p>
        </p:txBody>
      </p:sp>
      <p:sp>
        <p:nvSpPr>
          <p:cNvPr id="3" name="TextBox 2">
            <a:extLst>
              <a:ext uri="{FF2B5EF4-FFF2-40B4-BE49-F238E27FC236}">
                <a16:creationId xmlns:a16="http://schemas.microsoft.com/office/drawing/2014/main" id="{0C294E9D-5B8C-D8C6-34C8-B9EED6F82071}"/>
              </a:ext>
            </a:extLst>
          </p:cNvPr>
          <p:cNvSpPr txBox="1"/>
          <p:nvPr/>
        </p:nvSpPr>
        <p:spPr>
          <a:xfrm>
            <a:off x="3742849" y="2305615"/>
            <a:ext cx="4322017" cy="2246769"/>
          </a:xfrm>
          <a:prstGeom prst="rect">
            <a:avLst/>
          </a:prstGeom>
          <a:noFill/>
        </p:spPr>
        <p:txBody>
          <a:bodyPr wrap="none" rtlCol="0">
            <a:spAutoFit/>
          </a:bodyPr>
          <a:lstStyle/>
          <a:p>
            <a:r>
              <a:rPr lang="en-US" sz="14000" dirty="0"/>
              <a:t>VVEP</a:t>
            </a:r>
          </a:p>
        </p:txBody>
      </p:sp>
      <p:sp>
        <p:nvSpPr>
          <p:cNvPr id="4" name="TextBox 3">
            <a:extLst>
              <a:ext uri="{FF2B5EF4-FFF2-40B4-BE49-F238E27FC236}">
                <a16:creationId xmlns:a16="http://schemas.microsoft.com/office/drawing/2014/main" id="{ED127E5D-DEF5-8825-152A-1ED384E913AA}"/>
              </a:ext>
            </a:extLst>
          </p:cNvPr>
          <p:cNvSpPr txBox="1"/>
          <p:nvPr/>
        </p:nvSpPr>
        <p:spPr>
          <a:xfrm>
            <a:off x="3135425" y="167951"/>
            <a:ext cx="6107762" cy="584775"/>
          </a:xfrm>
          <a:prstGeom prst="rect">
            <a:avLst/>
          </a:prstGeom>
          <a:noFill/>
        </p:spPr>
        <p:txBody>
          <a:bodyPr wrap="none" rtlCol="0">
            <a:spAutoFit/>
          </a:bodyPr>
          <a:lstStyle/>
          <a:p>
            <a:r>
              <a:rPr lang="en-US" sz="3200" dirty="0"/>
              <a:t>Broadcom Licensing Information </a:t>
            </a:r>
          </a:p>
        </p:txBody>
      </p:sp>
    </p:spTree>
    <p:extLst>
      <p:ext uri="{BB962C8B-B14F-4D97-AF65-F5344CB8AC3E}">
        <p14:creationId xmlns:p14="http://schemas.microsoft.com/office/powerpoint/2010/main" val="10228351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E57625-0E04-08BB-1317-AD49E2C40E25}"/>
            </a:ext>
          </a:extLst>
        </p:cNvPr>
        <p:cNvGrpSpPr/>
        <p:nvPr/>
      </p:nvGrpSpPr>
      <p:grpSpPr>
        <a:xfrm>
          <a:off x="0" y="0"/>
          <a:ext cx="0" cy="0"/>
          <a:chOff x="0" y="0"/>
          <a:chExt cx="0" cy="0"/>
        </a:xfrm>
      </p:grpSpPr>
      <p:pic>
        <p:nvPicPr>
          <p:cNvPr id="12290" name="Picture 2">
            <a:extLst>
              <a:ext uri="{FF2B5EF4-FFF2-40B4-BE49-F238E27FC236}">
                <a16:creationId xmlns:a16="http://schemas.microsoft.com/office/drawing/2014/main" id="{73CA7607-A189-3EE7-B072-FEF9C3A95A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9494" y="957262"/>
            <a:ext cx="9753600" cy="49434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7AFE7D2-459D-A4CB-DF5A-AE94FF9CE9E7}"/>
              </a:ext>
            </a:extLst>
          </p:cNvPr>
          <p:cNvSpPr txBox="1"/>
          <p:nvPr/>
        </p:nvSpPr>
        <p:spPr>
          <a:xfrm>
            <a:off x="50292" y="2795473"/>
            <a:ext cx="4464812" cy="461665"/>
          </a:xfrm>
          <a:prstGeom prst="rect">
            <a:avLst/>
          </a:prstGeom>
          <a:noFill/>
        </p:spPr>
        <p:txBody>
          <a:bodyPr wrap="none" rtlCol="0">
            <a:spAutoFit/>
          </a:bodyPr>
          <a:lstStyle/>
          <a:p>
            <a:r>
              <a:rPr lang="en-US" sz="2400" dirty="0"/>
              <a:t>VMware vSphere Essentials Plus</a:t>
            </a:r>
          </a:p>
        </p:txBody>
      </p:sp>
      <p:sp>
        <p:nvSpPr>
          <p:cNvPr id="3" name="TextBox 2">
            <a:extLst>
              <a:ext uri="{FF2B5EF4-FFF2-40B4-BE49-F238E27FC236}">
                <a16:creationId xmlns:a16="http://schemas.microsoft.com/office/drawing/2014/main" id="{5EB7EDB2-B46A-1A85-48B2-B968CBDB5C31}"/>
              </a:ext>
            </a:extLst>
          </p:cNvPr>
          <p:cNvSpPr txBox="1"/>
          <p:nvPr/>
        </p:nvSpPr>
        <p:spPr>
          <a:xfrm>
            <a:off x="247174" y="876865"/>
            <a:ext cx="4322017" cy="2246769"/>
          </a:xfrm>
          <a:prstGeom prst="rect">
            <a:avLst/>
          </a:prstGeom>
          <a:noFill/>
        </p:spPr>
        <p:txBody>
          <a:bodyPr wrap="none" rtlCol="0">
            <a:spAutoFit/>
          </a:bodyPr>
          <a:lstStyle/>
          <a:p>
            <a:r>
              <a:rPr lang="en-US" sz="14000" dirty="0"/>
              <a:t>VVEP</a:t>
            </a:r>
          </a:p>
        </p:txBody>
      </p:sp>
      <p:sp>
        <p:nvSpPr>
          <p:cNvPr id="4" name="TextBox 3">
            <a:extLst>
              <a:ext uri="{FF2B5EF4-FFF2-40B4-BE49-F238E27FC236}">
                <a16:creationId xmlns:a16="http://schemas.microsoft.com/office/drawing/2014/main" id="{B41FD815-7E59-4BCE-8927-780D6DBEA8E7}"/>
              </a:ext>
            </a:extLst>
          </p:cNvPr>
          <p:cNvSpPr txBox="1"/>
          <p:nvPr/>
        </p:nvSpPr>
        <p:spPr>
          <a:xfrm>
            <a:off x="629039" y="6185843"/>
            <a:ext cx="11336694" cy="523220"/>
          </a:xfrm>
          <a:prstGeom prst="rect">
            <a:avLst/>
          </a:prstGeom>
          <a:noFill/>
        </p:spPr>
        <p:txBody>
          <a:bodyPr wrap="square">
            <a:spAutoFit/>
          </a:bodyPr>
          <a:lstStyle/>
          <a:p>
            <a:r>
              <a:rPr lang="en-US" sz="1400" dirty="0"/>
              <a:t>Entire feature list available at:</a:t>
            </a:r>
          </a:p>
          <a:p>
            <a:r>
              <a:rPr lang="en-US" sz="1400" dirty="0"/>
              <a:t>https://www.vmware.com/content/dam/digitalmarketing/vmware/en/pdf/docs/vmw-datasheet-vsphere-product-line-comparison.pdf</a:t>
            </a:r>
          </a:p>
        </p:txBody>
      </p:sp>
    </p:spTree>
    <p:extLst>
      <p:ext uri="{BB962C8B-B14F-4D97-AF65-F5344CB8AC3E}">
        <p14:creationId xmlns:p14="http://schemas.microsoft.com/office/powerpoint/2010/main" val="2322002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2D79A-8203-4272-FA30-7F7AAA703B55}"/>
            </a:ext>
          </a:extLst>
        </p:cNvPr>
        <p:cNvGrpSpPr/>
        <p:nvPr/>
      </p:nvGrpSpPr>
      <p:grpSpPr>
        <a:xfrm>
          <a:off x="0" y="0"/>
          <a:ext cx="0" cy="0"/>
          <a:chOff x="0" y="0"/>
          <a:chExt cx="0" cy="0"/>
        </a:xfrm>
      </p:grpSpPr>
      <p:pic>
        <p:nvPicPr>
          <p:cNvPr id="12290" name="Picture 2">
            <a:extLst>
              <a:ext uri="{FF2B5EF4-FFF2-40B4-BE49-F238E27FC236}">
                <a16:creationId xmlns:a16="http://schemas.microsoft.com/office/drawing/2014/main" id="{6D265993-BA72-DDCE-25DA-965B756723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9494" y="957262"/>
            <a:ext cx="9753600" cy="49434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4777FB-68C7-B512-E21D-32DE8B70E67D}"/>
              </a:ext>
            </a:extLst>
          </p:cNvPr>
          <p:cNvSpPr txBox="1"/>
          <p:nvPr/>
        </p:nvSpPr>
        <p:spPr>
          <a:xfrm>
            <a:off x="50292" y="2795473"/>
            <a:ext cx="4464812" cy="461665"/>
          </a:xfrm>
          <a:prstGeom prst="rect">
            <a:avLst/>
          </a:prstGeom>
          <a:noFill/>
        </p:spPr>
        <p:txBody>
          <a:bodyPr wrap="none" rtlCol="0">
            <a:spAutoFit/>
          </a:bodyPr>
          <a:lstStyle/>
          <a:p>
            <a:r>
              <a:rPr lang="en-US" sz="2400" dirty="0"/>
              <a:t>VMware vSphere Essentials Plus</a:t>
            </a:r>
          </a:p>
        </p:txBody>
      </p:sp>
      <p:sp>
        <p:nvSpPr>
          <p:cNvPr id="3" name="TextBox 2">
            <a:extLst>
              <a:ext uri="{FF2B5EF4-FFF2-40B4-BE49-F238E27FC236}">
                <a16:creationId xmlns:a16="http://schemas.microsoft.com/office/drawing/2014/main" id="{0F9C3BC6-1DCD-2E7F-EACC-6FDC8AC033FA}"/>
              </a:ext>
            </a:extLst>
          </p:cNvPr>
          <p:cNvSpPr txBox="1"/>
          <p:nvPr/>
        </p:nvSpPr>
        <p:spPr>
          <a:xfrm>
            <a:off x="247174" y="876865"/>
            <a:ext cx="4322017" cy="2246769"/>
          </a:xfrm>
          <a:prstGeom prst="rect">
            <a:avLst/>
          </a:prstGeom>
          <a:noFill/>
        </p:spPr>
        <p:txBody>
          <a:bodyPr wrap="none" rtlCol="0">
            <a:spAutoFit/>
          </a:bodyPr>
          <a:lstStyle/>
          <a:p>
            <a:r>
              <a:rPr lang="en-US" sz="14000" dirty="0"/>
              <a:t>VVEP</a:t>
            </a:r>
          </a:p>
        </p:txBody>
      </p:sp>
      <p:sp>
        <p:nvSpPr>
          <p:cNvPr id="4" name="Arrow: Right 3">
            <a:extLst>
              <a:ext uri="{FF2B5EF4-FFF2-40B4-BE49-F238E27FC236}">
                <a16:creationId xmlns:a16="http://schemas.microsoft.com/office/drawing/2014/main" id="{BB7228CD-B5DC-F2AD-113B-764F38F143F9}"/>
              </a:ext>
            </a:extLst>
          </p:cNvPr>
          <p:cNvSpPr/>
          <p:nvPr/>
        </p:nvSpPr>
        <p:spPr>
          <a:xfrm rot="9765198">
            <a:off x="6597145" y="2335765"/>
            <a:ext cx="1123950" cy="7239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8C1F5EF-6591-8B13-E2A5-3AFBF2943FDD}"/>
              </a:ext>
            </a:extLst>
          </p:cNvPr>
          <p:cNvSpPr txBox="1"/>
          <p:nvPr/>
        </p:nvSpPr>
        <p:spPr>
          <a:xfrm>
            <a:off x="7622811" y="1872143"/>
            <a:ext cx="2211503" cy="923330"/>
          </a:xfrm>
          <a:prstGeom prst="rect">
            <a:avLst/>
          </a:prstGeom>
          <a:noFill/>
        </p:spPr>
        <p:txBody>
          <a:bodyPr wrap="none" rtlCol="0">
            <a:spAutoFit/>
          </a:bodyPr>
          <a:lstStyle/>
          <a:p>
            <a:r>
              <a:rPr lang="en-US" b="1" dirty="0"/>
              <a:t>Pay for all 96 cores</a:t>
            </a:r>
          </a:p>
          <a:p>
            <a:r>
              <a:rPr lang="en-US" b="1" dirty="0"/>
              <a:t> (3 hosts, 2x 16 core</a:t>
            </a:r>
          </a:p>
          <a:p>
            <a:r>
              <a:rPr lang="en-US" b="1" dirty="0"/>
              <a:t>  or 1x 32 core)</a:t>
            </a:r>
          </a:p>
        </p:txBody>
      </p:sp>
      <p:sp>
        <p:nvSpPr>
          <p:cNvPr id="6" name="TextBox 5">
            <a:extLst>
              <a:ext uri="{FF2B5EF4-FFF2-40B4-BE49-F238E27FC236}">
                <a16:creationId xmlns:a16="http://schemas.microsoft.com/office/drawing/2014/main" id="{A732294D-7BCD-C43C-FFD7-138B5F9BD8F5}"/>
              </a:ext>
            </a:extLst>
          </p:cNvPr>
          <p:cNvSpPr txBox="1"/>
          <p:nvPr/>
        </p:nvSpPr>
        <p:spPr>
          <a:xfrm>
            <a:off x="629039" y="6185843"/>
            <a:ext cx="11336694" cy="523220"/>
          </a:xfrm>
          <a:prstGeom prst="rect">
            <a:avLst/>
          </a:prstGeom>
          <a:noFill/>
        </p:spPr>
        <p:txBody>
          <a:bodyPr wrap="square">
            <a:spAutoFit/>
          </a:bodyPr>
          <a:lstStyle/>
          <a:p>
            <a:r>
              <a:rPr lang="en-US" sz="1400" dirty="0"/>
              <a:t>Entire feature list available at:</a:t>
            </a:r>
          </a:p>
          <a:p>
            <a:r>
              <a:rPr lang="en-US" sz="1400" dirty="0"/>
              <a:t>https://www.vmware.com/content/dam/digitalmarketing/vmware/en/pdf/docs/vmw-datasheet-vsphere-product-line-comparison.pdf</a:t>
            </a:r>
          </a:p>
        </p:txBody>
      </p:sp>
    </p:spTree>
    <p:extLst>
      <p:ext uri="{BB962C8B-B14F-4D97-AF65-F5344CB8AC3E}">
        <p14:creationId xmlns:p14="http://schemas.microsoft.com/office/powerpoint/2010/main" val="2834706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6E9AB-3840-0D98-7D25-5674DF23573B}"/>
            </a:ext>
          </a:extLst>
        </p:cNvPr>
        <p:cNvGrpSpPr/>
        <p:nvPr/>
      </p:nvGrpSpPr>
      <p:grpSpPr>
        <a:xfrm>
          <a:off x="0" y="0"/>
          <a:ext cx="0" cy="0"/>
          <a:chOff x="0" y="0"/>
          <a:chExt cx="0" cy="0"/>
        </a:xfrm>
      </p:grpSpPr>
      <p:pic>
        <p:nvPicPr>
          <p:cNvPr id="12290" name="Picture 2">
            <a:extLst>
              <a:ext uri="{FF2B5EF4-FFF2-40B4-BE49-F238E27FC236}">
                <a16:creationId xmlns:a16="http://schemas.microsoft.com/office/drawing/2014/main" id="{388706AF-D2A7-5656-0CAB-C52DA96614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9494" y="957262"/>
            <a:ext cx="9753600" cy="49434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33E2A20-27CF-6E93-70C9-0237A0A0C7BF}"/>
              </a:ext>
            </a:extLst>
          </p:cNvPr>
          <p:cNvSpPr txBox="1"/>
          <p:nvPr/>
        </p:nvSpPr>
        <p:spPr>
          <a:xfrm>
            <a:off x="50292" y="2795473"/>
            <a:ext cx="4464812" cy="461665"/>
          </a:xfrm>
          <a:prstGeom prst="rect">
            <a:avLst/>
          </a:prstGeom>
          <a:noFill/>
        </p:spPr>
        <p:txBody>
          <a:bodyPr wrap="none" rtlCol="0">
            <a:spAutoFit/>
          </a:bodyPr>
          <a:lstStyle/>
          <a:p>
            <a:r>
              <a:rPr lang="en-US" sz="2400" dirty="0"/>
              <a:t>VMware vSphere Essentials Plus</a:t>
            </a:r>
          </a:p>
        </p:txBody>
      </p:sp>
      <p:sp>
        <p:nvSpPr>
          <p:cNvPr id="3" name="TextBox 2">
            <a:extLst>
              <a:ext uri="{FF2B5EF4-FFF2-40B4-BE49-F238E27FC236}">
                <a16:creationId xmlns:a16="http://schemas.microsoft.com/office/drawing/2014/main" id="{E28A8960-4CF4-8960-70EE-4CC39D64D71B}"/>
              </a:ext>
            </a:extLst>
          </p:cNvPr>
          <p:cNvSpPr txBox="1"/>
          <p:nvPr/>
        </p:nvSpPr>
        <p:spPr>
          <a:xfrm>
            <a:off x="247174" y="876865"/>
            <a:ext cx="4322017" cy="2246769"/>
          </a:xfrm>
          <a:prstGeom prst="rect">
            <a:avLst/>
          </a:prstGeom>
          <a:noFill/>
        </p:spPr>
        <p:txBody>
          <a:bodyPr wrap="none" rtlCol="0">
            <a:spAutoFit/>
          </a:bodyPr>
          <a:lstStyle/>
          <a:p>
            <a:r>
              <a:rPr lang="en-US" sz="14000" dirty="0"/>
              <a:t>VVEP</a:t>
            </a:r>
          </a:p>
        </p:txBody>
      </p:sp>
      <p:sp>
        <p:nvSpPr>
          <p:cNvPr id="4" name="Arrow: Right 3">
            <a:extLst>
              <a:ext uri="{FF2B5EF4-FFF2-40B4-BE49-F238E27FC236}">
                <a16:creationId xmlns:a16="http://schemas.microsoft.com/office/drawing/2014/main" id="{80493252-B883-6464-CEED-74886B84AAFB}"/>
              </a:ext>
            </a:extLst>
          </p:cNvPr>
          <p:cNvSpPr/>
          <p:nvPr/>
        </p:nvSpPr>
        <p:spPr>
          <a:xfrm rot="9765198">
            <a:off x="6597145" y="2335765"/>
            <a:ext cx="1123950" cy="7239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CF156E5-123D-E190-05B1-7BAA792211B9}"/>
              </a:ext>
            </a:extLst>
          </p:cNvPr>
          <p:cNvSpPr txBox="1"/>
          <p:nvPr/>
        </p:nvSpPr>
        <p:spPr>
          <a:xfrm>
            <a:off x="7622811" y="1872143"/>
            <a:ext cx="2138214" cy="923330"/>
          </a:xfrm>
          <a:prstGeom prst="rect">
            <a:avLst/>
          </a:prstGeom>
          <a:noFill/>
        </p:spPr>
        <p:txBody>
          <a:bodyPr wrap="none" rtlCol="0">
            <a:spAutoFit/>
          </a:bodyPr>
          <a:lstStyle/>
          <a:p>
            <a:r>
              <a:rPr lang="en-US" dirty="0"/>
              <a:t>Pay for all 96 cores</a:t>
            </a:r>
          </a:p>
          <a:p>
            <a:r>
              <a:rPr lang="en-US" dirty="0"/>
              <a:t> (3 hosts, 2x 16 core</a:t>
            </a:r>
          </a:p>
          <a:p>
            <a:r>
              <a:rPr lang="en-US" dirty="0"/>
              <a:t>  or 1x 32 core)</a:t>
            </a:r>
          </a:p>
        </p:txBody>
      </p:sp>
      <p:sp>
        <p:nvSpPr>
          <p:cNvPr id="6" name="Arrow: Right 5">
            <a:extLst>
              <a:ext uri="{FF2B5EF4-FFF2-40B4-BE49-F238E27FC236}">
                <a16:creationId xmlns:a16="http://schemas.microsoft.com/office/drawing/2014/main" id="{897421F2-ACCA-A375-C80D-06A328E550EA}"/>
              </a:ext>
            </a:extLst>
          </p:cNvPr>
          <p:cNvSpPr/>
          <p:nvPr/>
        </p:nvSpPr>
        <p:spPr>
          <a:xfrm rot="6480072">
            <a:off x="5303130" y="958242"/>
            <a:ext cx="1509227" cy="10051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A592A90-5D07-5470-C26F-E3881EA9489A}"/>
              </a:ext>
            </a:extLst>
          </p:cNvPr>
          <p:cNvSpPr txBox="1"/>
          <p:nvPr/>
        </p:nvSpPr>
        <p:spPr>
          <a:xfrm>
            <a:off x="4642767" y="145870"/>
            <a:ext cx="4314001" cy="646331"/>
          </a:xfrm>
          <a:prstGeom prst="rect">
            <a:avLst/>
          </a:prstGeom>
          <a:noFill/>
        </p:spPr>
        <p:txBody>
          <a:bodyPr wrap="none" rtlCol="0">
            <a:spAutoFit/>
          </a:bodyPr>
          <a:lstStyle/>
          <a:p>
            <a:r>
              <a:rPr lang="en-US" b="1" dirty="0"/>
              <a:t>You cannot manage other </a:t>
            </a:r>
            <a:r>
              <a:rPr lang="en-US" b="1" dirty="0" err="1"/>
              <a:t>ESXi</a:t>
            </a:r>
            <a:r>
              <a:rPr lang="en-US" b="1" dirty="0"/>
              <a:t> hosts</a:t>
            </a:r>
          </a:p>
          <a:p>
            <a:r>
              <a:rPr lang="en-US" b="1" dirty="0"/>
              <a:t>With vCenter Essentials (VCF, VVF, VVS)</a:t>
            </a:r>
          </a:p>
        </p:txBody>
      </p:sp>
      <p:sp>
        <p:nvSpPr>
          <p:cNvPr id="8" name="TextBox 7">
            <a:extLst>
              <a:ext uri="{FF2B5EF4-FFF2-40B4-BE49-F238E27FC236}">
                <a16:creationId xmlns:a16="http://schemas.microsoft.com/office/drawing/2014/main" id="{DD9F12F5-FC50-2A85-3847-B5296D447B98}"/>
              </a:ext>
            </a:extLst>
          </p:cNvPr>
          <p:cNvSpPr txBox="1"/>
          <p:nvPr/>
        </p:nvSpPr>
        <p:spPr>
          <a:xfrm>
            <a:off x="629039" y="6185843"/>
            <a:ext cx="11336694" cy="523220"/>
          </a:xfrm>
          <a:prstGeom prst="rect">
            <a:avLst/>
          </a:prstGeom>
          <a:noFill/>
        </p:spPr>
        <p:txBody>
          <a:bodyPr wrap="square">
            <a:spAutoFit/>
          </a:bodyPr>
          <a:lstStyle/>
          <a:p>
            <a:r>
              <a:rPr lang="en-US" sz="1400" dirty="0"/>
              <a:t>Entire feature list available at:</a:t>
            </a:r>
          </a:p>
          <a:p>
            <a:r>
              <a:rPr lang="en-US" sz="1400" dirty="0"/>
              <a:t>https://www.vmware.com/content/dam/digitalmarketing/vmware/en/pdf/docs/vmw-datasheet-vsphere-product-line-comparison.pdf</a:t>
            </a:r>
          </a:p>
        </p:txBody>
      </p:sp>
    </p:spTree>
    <p:extLst>
      <p:ext uri="{BB962C8B-B14F-4D97-AF65-F5344CB8AC3E}">
        <p14:creationId xmlns:p14="http://schemas.microsoft.com/office/powerpoint/2010/main" val="2972526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A1BA0-3E67-EE2B-B2C4-4A517EB055A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32B75A5-EC52-F3F8-B781-095ECD2BC4F3}"/>
              </a:ext>
            </a:extLst>
          </p:cNvPr>
          <p:cNvSpPr txBox="1"/>
          <p:nvPr/>
        </p:nvSpPr>
        <p:spPr>
          <a:xfrm>
            <a:off x="3135425" y="167951"/>
            <a:ext cx="6107762" cy="584775"/>
          </a:xfrm>
          <a:prstGeom prst="rect">
            <a:avLst/>
          </a:prstGeom>
          <a:noFill/>
        </p:spPr>
        <p:txBody>
          <a:bodyPr wrap="none" rtlCol="0">
            <a:spAutoFit/>
          </a:bodyPr>
          <a:lstStyle/>
          <a:p>
            <a:r>
              <a:rPr lang="en-US" sz="3200" dirty="0"/>
              <a:t>Broadcom Licensing Information </a:t>
            </a:r>
          </a:p>
        </p:txBody>
      </p:sp>
      <p:sp>
        <p:nvSpPr>
          <p:cNvPr id="2" name="TextBox 1">
            <a:extLst>
              <a:ext uri="{FF2B5EF4-FFF2-40B4-BE49-F238E27FC236}">
                <a16:creationId xmlns:a16="http://schemas.microsoft.com/office/drawing/2014/main" id="{B193AC4A-AE34-F215-4428-97C98A9DB6F1}"/>
              </a:ext>
            </a:extLst>
          </p:cNvPr>
          <p:cNvSpPr txBox="1"/>
          <p:nvPr/>
        </p:nvSpPr>
        <p:spPr>
          <a:xfrm>
            <a:off x="2250203" y="752726"/>
            <a:ext cx="8672374" cy="6370975"/>
          </a:xfrm>
          <a:prstGeom prst="rect">
            <a:avLst/>
          </a:prstGeom>
          <a:noFill/>
        </p:spPr>
        <p:txBody>
          <a:bodyPr wrap="none" rtlCol="0">
            <a:spAutoFit/>
          </a:bodyPr>
          <a:lstStyle/>
          <a:p>
            <a:r>
              <a:rPr lang="en-US" sz="2400" b="1" dirty="0"/>
              <a:t>Who am I</a:t>
            </a:r>
          </a:p>
          <a:p>
            <a:endParaRPr lang="en-US" sz="2400" dirty="0"/>
          </a:p>
          <a:p>
            <a:r>
              <a:rPr lang="en-US" sz="2400" dirty="0"/>
              <a:t>Matt Heldstab – Enterprise Systems Engineer with the </a:t>
            </a:r>
          </a:p>
          <a:p>
            <a:r>
              <a:rPr lang="en-US" sz="2400" dirty="0"/>
              <a:t>     Minnesota State Colleges and Universities System</a:t>
            </a:r>
          </a:p>
          <a:p>
            <a:endParaRPr lang="en-US" sz="2400" dirty="0"/>
          </a:p>
          <a:p>
            <a:r>
              <a:rPr lang="en-US" sz="2400" dirty="0"/>
              <a:t>Double VCP (Desktop and Datacenter)</a:t>
            </a:r>
          </a:p>
          <a:p>
            <a:endParaRPr lang="en-US" sz="2400" dirty="0"/>
          </a:p>
          <a:p>
            <a:r>
              <a:rPr lang="en-US" sz="2400" dirty="0"/>
              <a:t>VMware Customer for 18 years (ESX 3.0)</a:t>
            </a:r>
          </a:p>
          <a:p>
            <a:r>
              <a:rPr lang="en-US" sz="2400" dirty="0"/>
              <a:t>    Horizon Customer since View 3.0 (2009)</a:t>
            </a:r>
          </a:p>
          <a:p>
            <a:endParaRPr lang="en-US" sz="2400" dirty="0"/>
          </a:p>
          <a:p>
            <a:r>
              <a:rPr lang="en-US" sz="2400" dirty="0"/>
              <a:t>VMUG Leader in Minneapolis</a:t>
            </a:r>
          </a:p>
          <a:p>
            <a:endParaRPr lang="en-US" sz="2400" dirty="0"/>
          </a:p>
          <a:p>
            <a:r>
              <a:rPr lang="en-US" sz="2400" dirty="0"/>
              <a:t>Current Global Vice President for the VMUG Organization</a:t>
            </a:r>
          </a:p>
          <a:p>
            <a:endParaRPr lang="en-US" sz="2400" dirty="0"/>
          </a:p>
          <a:p>
            <a:r>
              <a:rPr lang="en-US" sz="2400" dirty="0"/>
              <a:t>Current goat-wrangler for 26 VMware Customers (my campuses)</a:t>
            </a:r>
          </a:p>
          <a:p>
            <a:r>
              <a:rPr lang="en-US" sz="2400" b="1" dirty="0"/>
              <a:t>  (Just kidding – they are all awesome!)</a:t>
            </a:r>
          </a:p>
          <a:p>
            <a:endParaRPr lang="en-US" sz="2400" dirty="0"/>
          </a:p>
        </p:txBody>
      </p:sp>
    </p:spTree>
    <p:extLst>
      <p:ext uri="{BB962C8B-B14F-4D97-AF65-F5344CB8AC3E}">
        <p14:creationId xmlns:p14="http://schemas.microsoft.com/office/powerpoint/2010/main" val="2046744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2CC6DE-79BE-DCD0-A737-3C6ADB868D91}"/>
              </a:ext>
            </a:extLst>
          </p:cNvPr>
          <p:cNvSpPr txBox="1"/>
          <p:nvPr/>
        </p:nvSpPr>
        <p:spPr>
          <a:xfrm>
            <a:off x="3135425" y="167951"/>
            <a:ext cx="5932201" cy="584775"/>
          </a:xfrm>
          <a:prstGeom prst="rect">
            <a:avLst/>
          </a:prstGeom>
          <a:noFill/>
        </p:spPr>
        <p:txBody>
          <a:bodyPr wrap="none" rtlCol="0">
            <a:spAutoFit/>
          </a:bodyPr>
          <a:lstStyle/>
          <a:p>
            <a:r>
              <a:rPr lang="en-US" sz="3200" dirty="0"/>
              <a:t>Broadcom Licensing Discussion </a:t>
            </a:r>
          </a:p>
        </p:txBody>
      </p:sp>
      <p:sp>
        <p:nvSpPr>
          <p:cNvPr id="6" name="TextBox 5">
            <a:extLst>
              <a:ext uri="{FF2B5EF4-FFF2-40B4-BE49-F238E27FC236}">
                <a16:creationId xmlns:a16="http://schemas.microsoft.com/office/drawing/2014/main" id="{1C466ACD-A0E5-C384-536D-6F771A6F9E9E}"/>
              </a:ext>
            </a:extLst>
          </p:cNvPr>
          <p:cNvSpPr txBox="1"/>
          <p:nvPr/>
        </p:nvSpPr>
        <p:spPr>
          <a:xfrm>
            <a:off x="2322686" y="1345626"/>
            <a:ext cx="6097554" cy="4247317"/>
          </a:xfrm>
          <a:prstGeom prst="rect">
            <a:avLst/>
          </a:prstGeom>
          <a:noFill/>
        </p:spPr>
        <p:txBody>
          <a:bodyPr wrap="square">
            <a:spAutoFit/>
          </a:bodyPr>
          <a:lstStyle/>
          <a:p>
            <a:pPr marL="285750" indent="-285750">
              <a:buFont typeface="Arial" panose="020B0604020202020204" pitchFamily="34" charset="0"/>
              <a:buChar char="•"/>
            </a:pPr>
            <a:r>
              <a:rPr lang="en-US" dirty="0"/>
              <a:t>vSphere ROBO Licensing has not returned</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Formerly sold in 25 VM or 100 VM packs</a:t>
            </a:r>
          </a:p>
          <a:p>
            <a:pPr marL="742950" lvl="1" indent="-285750">
              <a:buFont typeface="Arial" panose="020B0604020202020204" pitchFamily="34" charset="0"/>
              <a:buChar char="•"/>
            </a:pPr>
            <a:r>
              <a:rPr lang="en-US" dirty="0"/>
              <a:t>Allowed unlimited sockets of vSphere that shared the VM packs</a:t>
            </a:r>
          </a:p>
          <a:p>
            <a:pPr marL="742950" lvl="1" indent="-285750">
              <a:buFont typeface="Arial" panose="020B0604020202020204" pitchFamily="34" charset="0"/>
              <a:buChar char="•"/>
            </a:pPr>
            <a:r>
              <a:rPr lang="en-US" dirty="0"/>
              <a:t>Used in small-footprint ROBO solutions</a:t>
            </a:r>
          </a:p>
          <a:p>
            <a:pPr marL="742950" lvl="1" indent="-285750">
              <a:buFont typeface="Arial" panose="020B0604020202020204" pitchFamily="34" charset="0"/>
              <a:buChar char="•"/>
            </a:pPr>
            <a:r>
              <a:rPr lang="en-US" dirty="0"/>
              <a:t>VSAN and </a:t>
            </a:r>
            <a:r>
              <a:rPr lang="en-US" dirty="0" err="1"/>
              <a:t>vRealize</a:t>
            </a:r>
            <a:r>
              <a:rPr lang="en-US" dirty="0"/>
              <a:t> Operations also had ROBO SKU’s that are no longer available</a:t>
            </a:r>
          </a:p>
          <a:p>
            <a:pPr marL="742950" lvl="1" indent="-285750">
              <a:buFont typeface="Arial" panose="020B0604020202020204" pitchFamily="34" charset="0"/>
              <a:buChar char="•"/>
            </a:pPr>
            <a:r>
              <a:rPr lang="en-US" dirty="0"/>
              <a:t>Replacing ROBO Standard with vSphere Standard might be a good strategy for many customers.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is a new “Edge Compute Stack” available to cover some remove/edge solutions.  </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Managed differently than traditional vSphere</a:t>
            </a:r>
          </a:p>
        </p:txBody>
      </p:sp>
      <p:sp>
        <p:nvSpPr>
          <p:cNvPr id="2" name="TextBox 1">
            <a:extLst>
              <a:ext uri="{FF2B5EF4-FFF2-40B4-BE49-F238E27FC236}">
                <a16:creationId xmlns:a16="http://schemas.microsoft.com/office/drawing/2014/main" id="{5E1B7A5B-A1F4-3AAD-759F-42FEA7788FBB}"/>
              </a:ext>
            </a:extLst>
          </p:cNvPr>
          <p:cNvSpPr txBox="1"/>
          <p:nvPr/>
        </p:nvSpPr>
        <p:spPr>
          <a:xfrm>
            <a:off x="629039" y="6185843"/>
            <a:ext cx="11336694" cy="523220"/>
          </a:xfrm>
          <a:prstGeom prst="rect">
            <a:avLst/>
          </a:prstGeom>
          <a:noFill/>
        </p:spPr>
        <p:txBody>
          <a:bodyPr wrap="square">
            <a:spAutoFit/>
          </a:bodyPr>
          <a:lstStyle/>
          <a:p>
            <a:r>
              <a:rPr lang="en-US" sz="1400" dirty="0"/>
              <a:t>More information on the VMware Edge Compute Stack:</a:t>
            </a:r>
          </a:p>
          <a:p>
            <a:r>
              <a:rPr lang="en-US" sz="1400" dirty="0"/>
              <a:t>https://www.vmware.com/products/edge-compute-stack.html</a:t>
            </a:r>
          </a:p>
        </p:txBody>
      </p:sp>
    </p:spTree>
    <p:extLst>
      <p:ext uri="{BB962C8B-B14F-4D97-AF65-F5344CB8AC3E}">
        <p14:creationId xmlns:p14="http://schemas.microsoft.com/office/powerpoint/2010/main" val="3591646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A095C0-50E4-76A4-6FFE-49B6BA45DBB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1477C09-176C-4588-7B23-E76A0261F9D1}"/>
              </a:ext>
            </a:extLst>
          </p:cNvPr>
          <p:cNvSpPr txBox="1"/>
          <p:nvPr/>
        </p:nvSpPr>
        <p:spPr>
          <a:xfrm>
            <a:off x="3135425" y="167951"/>
            <a:ext cx="5932201" cy="584775"/>
          </a:xfrm>
          <a:prstGeom prst="rect">
            <a:avLst/>
          </a:prstGeom>
          <a:noFill/>
        </p:spPr>
        <p:txBody>
          <a:bodyPr wrap="none" rtlCol="0">
            <a:spAutoFit/>
          </a:bodyPr>
          <a:lstStyle/>
          <a:p>
            <a:r>
              <a:rPr lang="en-US" sz="3200" dirty="0"/>
              <a:t>Broadcom Licensing Discussion </a:t>
            </a:r>
          </a:p>
        </p:txBody>
      </p:sp>
      <p:sp>
        <p:nvSpPr>
          <p:cNvPr id="6" name="TextBox 5">
            <a:extLst>
              <a:ext uri="{FF2B5EF4-FFF2-40B4-BE49-F238E27FC236}">
                <a16:creationId xmlns:a16="http://schemas.microsoft.com/office/drawing/2014/main" id="{A74CD3F4-B080-ED35-F8C6-689FBA2ABDFA}"/>
              </a:ext>
            </a:extLst>
          </p:cNvPr>
          <p:cNvSpPr txBox="1"/>
          <p:nvPr/>
        </p:nvSpPr>
        <p:spPr>
          <a:xfrm>
            <a:off x="1305099" y="1191229"/>
            <a:ext cx="8894618" cy="5355312"/>
          </a:xfrm>
          <a:prstGeom prst="rect">
            <a:avLst/>
          </a:prstGeom>
          <a:noFill/>
        </p:spPr>
        <p:txBody>
          <a:bodyPr wrap="square">
            <a:spAutoFit/>
          </a:bodyPr>
          <a:lstStyle/>
          <a:p>
            <a:pPr marL="285750" indent="-285750">
              <a:buFont typeface="Arial" panose="020B0604020202020204" pitchFamily="34" charset="0"/>
              <a:buChar char="•"/>
            </a:pPr>
            <a:r>
              <a:rPr lang="en-US" dirty="0"/>
              <a:t>VMware’s Enterprise License Agreement Changes – View from a customer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Past ELA negotiations usually centered around purchasing new software and not renewing what you have.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Subscription plans are all new so the game has changed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Historically, an ELA has a stated out year which includes a pro-rated year after your ELA has expired.  </a:t>
            </a:r>
          </a:p>
          <a:p>
            <a:pPr marL="285750" indent="-285750">
              <a:buFont typeface="Arial" panose="020B0604020202020204" pitchFamily="34" charset="0"/>
              <a:buChar char="•"/>
            </a:pPr>
            <a:endParaRPr lang="en-US" dirty="0"/>
          </a:p>
          <a:p>
            <a:r>
              <a:rPr lang="en-US" dirty="0"/>
              <a:t>EXAMPLE:</a:t>
            </a:r>
          </a:p>
          <a:p>
            <a:endParaRPr lang="en-US" dirty="0"/>
          </a:p>
          <a:p>
            <a:r>
              <a:rPr lang="en-US" dirty="0"/>
              <a:t>Customer has a 4-year ELA -- $4 Million over 4 years (January 2021 thru January 2025)</a:t>
            </a:r>
          </a:p>
          <a:p>
            <a:r>
              <a:rPr lang="en-US" dirty="0"/>
              <a:t>Normally, a 5</a:t>
            </a:r>
            <a:r>
              <a:rPr lang="en-US" baseline="30000" dirty="0"/>
              <a:t>th</a:t>
            </a:r>
            <a:r>
              <a:rPr lang="en-US" dirty="0"/>
              <a:t> year “Stated out year” of $1 million from January 2025 thru January 2026 would be available.  </a:t>
            </a:r>
          </a:p>
          <a:p>
            <a:endParaRPr lang="en-US" dirty="0"/>
          </a:p>
          <a:p>
            <a:r>
              <a:rPr lang="en-US" dirty="0"/>
              <a:t>Broadcom has canceled all “Stated out years” so customers cannot use their perpetual licensing for an additional year.</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021565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E4DB13-002E-0B7D-497A-F5C2D93A524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38275AE-A08B-BB54-DA60-6549420ADEF7}"/>
              </a:ext>
            </a:extLst>
          </p:cNvPr>
          <p:cNvSpPr txBox="1"/>
          <p:nvPr/>
        </p:nvSpPr>
        <p:spPr>
          <a:xfrm>
            <a:off x="3135425" y="167951"/>
            <a:ext cx="5932201" cy="584775"/>
          </a:xfrm>
          <a:prstGeom prst="rect">
            <a:avLst/>
          </a:prstGeom>
          <a:noFill/>
        </p:spPr>
        <p:txBody>
          <a:bodyPr wrap="none" rtlCol="0">
            <a:spAutoFit/>
          </a:bodyPr>
          <a:lstStyle/>
          <a:p>
            <a:r>
              <a:rPr lang="en-US" sz="3200" dirty="0"/>
              <a:t>Broadcom Licensing Discussion </a:t>
            </a:r>
          </a:p>
        </p:txBody>
      </p:sp>
      <p:sp>
        <p:nvSpPr>
          <p:cNvPr id="6" name="TextBox 5">
            <a:extLst>
              <a:ext uri="{FF2B5EF4-FFF2-40B4-BE49-F238E27FC236}">
                <a16:creationId xmlns:a16="http://schemas.microsoft.com/office/drawing/2014/main" id="{3ABFDACB-E84C-F3C3-6F6D-33A279C656AE}"/>
              </a:ext>
            </a:extLst>
          </p:cNvPr>
          <p:cNvSpPr txBox="1"/>
          <p:nvPr/>
        </p:nvSpPr>
        <p:spPr>
          <a:xfrm>
            <a:off x="1901111" y="1498057"/>
            <a:ext cx="8198109" cy="3139321"/>
          </a:xfrm>
          <a:prstGeom prst="rect">
            <a:avLst/>
          </a:prstGeom>
          <a:noFill/>
        </p:spPr>
        <p:txBody>
          <a:bodyPr wrap="square">
            <a:spAutoFit/>
          </a:bodyPr>
          <a:lstStyle/>
          <a:p>
            <a:r>
              <a:rPr lang="en-US" b="1" dirty="0"/>
              <a:t>Planning for your next agreement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Understand what products are available at each level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Consider ways to leverage savings in other areas</a:t>
            </a:r>
          </a:p>
          <a:p>
            <a:pPr marL="742950" lvl="1" indent="-285750">
              <a:buFont typeface="Arial" panose="020B0604020202020204" pitchFamily="34" charset="0"/>
              <a:buChar char="•"/>
            </a:pPr>
            <a:r>
              <a:rPr lang="en-US" dirty="0"/>
              <a:t>IP-based storage vs. </a:t>
            </a:r>
            <a:r>
              <a:rPr lang="en-US" dirty="0" err="1"/>
              <a:t>Fibre</a:t>
            </a:r>
            <a:r>
              <a:rPr lang="en-US" dirty="0"/>
              <a:t> Channel</a:t>
            </a:r>
          </a:p>
          <a:p>
            <a:pPr marL="742950" lvl="1" indent="-285750">
              <a:buFont typeface="Arial" panose="020B0604020202020204" pitchFamily="34" charset="0"/>
              <a:buChar char="•"/>
            </a:pPr>
            <a:r>
              <a:rPr lang="en-US" dirty="0"/>
              <a:t>Infrastructure Consolidation (more memory, fewer hosts)</a:t>
            </a:r>
          </a:p>
          <a:p>
            <a:pPr marL="742950" lvl="1" indent="-285750">
              <a:buFont typeface="Arial" panose="020B0604020202020204" pitchFamily="34" charset="0"/>
              <a:buChar char="•"/>
            </a:pPr>
            <a:r>
              <a:rPr lang="en-US" dirty="0"/>
              <a:t>CPU strategies (fewer cores/sockets)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NOTE: Moving from traditional storage to VSAN may increase your memory and CPU requirements.</a:t>
            </a:r>
          </a:p>
        </p:txBody>
      </p:sp>
    </p:spTree>
    <p:extLst>
      <p:ext uri="{BB962C8B-B14F-4D97-AF65-F5344CB8AC3E}">
        <p14:creationId xmlns:p14="http://schemas.microsoft.com/office/powerpoint/2010/main" val="12447534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23FE1-E8CF-87EB-A28D-326EB943276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BCE9B45-4DFE-D562-8F80-D790ADA14C26}"/>
              </a:ext>
            </a:extLst>
          </p:cNvPr>
          <p:cNvSpPr txBox="1"/>
          <p:nvPr/>
        </p:nvSpPr>
        <p:spPr>
          <a:xfrm>
            <a:off x="3135425" y="167951"/>
            <a:ext cx="5932201" cy="584775"/>
          </a:xfrm>
          <a:prstGeom prst="rect">
            <a:avLst/>
          </a:prstGeom>
          <a:noFill/>
        </p:spPr>
        <p:txBody>
          <a:bodyPr wrap="none" rtlCol="0">
            <a:spAutoFit/>
          </a:bodyPr>
          <a:lstStyle/>
          <a:p>
            <a:r>
              <a:rPr lang="en-US" sz="3200" dirty="0"/>
              <a:t>Broadcom Licensing Discussion </a:t>
            </a:r>
          </a:p>
        </p:txBody>
      </p:sp>
      <p:sp>
        <p:nvSpPr>
          <p:cNvPr id="6" name="TextBox 5">
            <a:extLst>
              <a:ext uri="{FF2B5EF4-FFF2-40B4-BE49-F238E27FC236}">
                <a16:creationId xmlns:a16="http://schemas.microsoft.com/office/drawing/2014/main" id="{DC3B0424-5BCC-5D05-6F94-213D2CAB5102}"/>
              </a:ext>
            </a:extLst>
          </p:cNvPr>
          <p:cNvSpPr txBox="1"/>
          <p:nvPr/>
        </p:nvSpPr>
        <p:spPr>
          <a:xfrm>
            <a:off x="2031741" y="1914436"/>
            <a:ext cx="6097554" cy="1200329"/>
          </a:xfrm>
          <a:prstGeom prst="rect">
            <a:avLst/>
          </a:prstGeom>
          <a:noFill/>
        </p:spPr>
        <p:txBody>
          <a:bodyPr wrap="square">
            <a:spAutoFit/>
          </a:bodyPr>
          <a:lstStyle/>
          <a:p>
            <a:pPr marL="285750" indent="-285750">
              <a:buFont typeface="Arial" panose="020B0604020202020204" pitchFamily="34" charset="0"/>
              <a:buChar char="•"/>
            </a:pPr>
            <a:r>
              <a:rPr lang="en-US" dirty="0"/>
              <a:t>Perpetual vs. Subscription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Current Subscription Model vs. vSphere+ Subscription Model</a:t>
            </a:r>
          </a:p>
        </p:txBody>
      </p:sp>
    </p:spTree>
    <p:extLst>
      <p:ext uri="{BB962C8B-B14F-4D97-AF65-F5344CB8AC3E}">
        <p14:creationId xmlns:p14="http://schemas.microsoft.com/office/powerpoint/2010/main" val="5764337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80A6B-2DEC-37B0-6FAD-39EB354214C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B7C5EBB-F889-613A-DE0E-5DEC96A76564}"/>
              </a:ext>
            </a:extLst>
          </p:cNvPr>
          <p:cNvSpPr txBox="1"/>
          <p:nvPr/>
        </p:nvSpPr>
        <p:spPr>
          <a:xfrm>
            <a:off x="3135425" y="167951"/>
            <a:ext cx="5932201" cy="584775"/>
          </a:xfrm>
          <a:prstGeom prst="rect">
            <a:avLst/>
          </a:prstGeom>
          <a:noFill/>
        </p:spPr>
        <p:txBody>
          <a:bodyPr wrap="none" rtlCol="0">
            <a:spAutoFit/>
          </a:bodyPr>
          <a:lstStyle/>
          <a:p>
            <a:r>
              <a:rPr lang="en-US" sz="3200" dirty="0"/>
              <a:t>Broadcom Licensing Discussion </a:t>
            </a:r>
          </a:p>
        </p:txBody>
      </p:sp>
      <p:sp>
        <p:nvSpPr>
          <p:cNvPr id="6" name="TextBox 5">
            <a:extLst>
              <a:ext uri="{FF2B5EF4-FFF2-40B4-BE49-F238E27FC236}">
                <a16:creationId xmlns:a16="http://schemas.microsoft.com/office/drawing/2014/main" id="{F590D6E4-7135-7DA8-E3D3-B21844869CBF}"/>
              </a:ext>
            </a:extLst>
          </p:cNvPr>
          <p:cNvSpPr txBox="1"/>
          <p:nvPr/>
        </p:nvSpPr>
        <p:spPr>
          <a:xfrm>
            <a:off x="3384680" y="1625187"/>
            <a:ext cx="6097554" cy="923330"/>
          </a:xfrm>
          <a:prstGeom prst="rect">
            <a:avLst/>
          </a:prstGeom>
          <a:noFill/>
        </p:spPr>
        <p:txBody>
          <a:bodyPr wrap="square">
            <a:spAutoFit/>
          </a:bodyPr>
          <a:lstStyle/>
          <a:p>
            <a:r>
              <a:rPr lang="en-US" sz="3600" dirty="0"/>
              <a:t>Perpetual vs. Subscription</a:t>
            </a:r>
          </a:p>
          <a:p>
            <a:pPr marL="285750" indent="-285750">
              <a:buFont typeface="Arial" panose="020B0604020202020204" pitchFamily="34" charset="0"/>
              <a:buChar char="•"/>
            </a:pPr>
            <a:endParaRPr lang="en-US" dirty="0"/>
          </a:p>
        </p:txBody>
      </p:sp>
      <p:sp>
        <p:nvSpPr>
          <p:cNvPr id="2" name="TextBox 1">
            <a:extLst>
              <a:ext uri="{FF2B5EF4-FFF2-40B4-BE49-F238E27FC236}">
                <a16:creationId xmlns:a16="http://schemas.microsoft.com/office/drawing/2014/main" id="{89818CBD-B339-3ECA-8645-E599698B843F}"/>
              </a:ext>
            </a:extLst>
          </p:cNvPr>
          <p:cNvSpPr txBox="1"/>
          <p:nvPr/>
        </p:nvSpPr>
        <p:spPr>
          <a:xfrm>
            <a:off x="1660259" y="2832156"/>
            <a:ext cx="9546396" cy="1477328"/>
          </a:xfrm>
          <a:prstGeom prst="rect">
            <a:avLst/>
          </a:prstGeom>
          <a:noFill/>
        </p:spPr>
        <p:txBody>
          <a:bodyPr wrap="none" rtlCol="0">
            <a:spAutoFit/>
          </a:bodyPr>
          <a:lstStyle/>
          <a:p>
            <a:r>
              <a:rPr lang="en-US" dirty="0"/>
              <a:t>Perpetual Licensing Concept:  Purchase the license outright and maintain with a support</a:t>
            </a:r>
          </a:p>
          <a:p>
            <a:r>
              <a:rPr lang="en-US" dirty="0"/>
              <a:t>   agreement – typically ~20% of the original license cost, per year</a:t>
            </a:r>
          </a:p>
          <a:p>
            <a:endParaRPr lang="en-US" dirty="0"/>
          </a:p>
          <a:p>
            <a:r>
              <a:rPr lang="en-US" dirty="0"/>
              <a:t>Subscription Licensing Concept:  No outright purchase is required, but the annual subscription</a:t>
            </a:r>
            <a:br>
              <a:rPr lang="en-US" dirty="0"/>
            </a:br>
            <a:r>
              <a:rPr lang="en-US" dirty="0"/>
              <a:t>   cost will include the purchase over time</a:t>
            </a:r>
          </a:p>
        </p:txBody>
      </p:sp>
    </p:spTree>
    <p:extLst>
      <p:ext uri="{BB962C8B-B14F-4D97-AF65-F5344CB8AC3E}">
        <p14:creationId xmlns:p14="http://schemas.microsoft.com/office/powerpoint/2010/main" val="12207116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EA5743-CFD2-B8D2-DE40-51F89E8B511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A9DFFE7-B52E-DC3B-D4B2-29355AEF0927}"/>
              </a:ext>
            </a:extLst>
          </p:cNvPr>
          <p:cNvSpPr txBox="1"/>
          <p:nvPr/>
        </p:nvSpPr>
        <p:spPr>
          <a:xfrm>
            <a:off x="3135425" y="167951"/>
            <a:ext cx="5932201" cy="584775"/>
          </a:xfrm>
          <a:prstGeom prst="rect">
            <a:avLst/>
          </a:prstGeom>
          <a:noFill/>
        </p:spPr>
        <p:txBody>
          <a:bodyPr wrap="none" rtlCol="0">
            <a:spAutoFit/>
          </a:bodyPr>
          <a:lstStyle/>
          <a:p>
            <a:r>
              <a:rPr lang="en-US" sz="3200" dirty="0"/>
              <a:t>Broadcom Licensing Discussion </a:t>
            </a:r>
          </a:p>
        </p:txBody>
      </p:sp>
      <p:sp>
        <p:nvSpPr>
          <p:cNvPr id="6" name="TextBox 5">
            <a:extLst>
              <a:ext uri="{FF2B5EF4-FFF2-40B4-BE49-F238E27FC236}">
                <a16:creationId xmlns:a16="http://schemas.microsoft.com/office/drawing/2014/main" id="{B3F1BE19-68C2-CBB5-6125-115D48DD3061}"/>
              </a:ext>
            </a:extLst>
          </p:cNvPr>
          <p:cNvSpPr txBox="1"/>
          <p:nvPr/>
        </p:nvSpPr>
        <p:spPr>
          <a:xfrm>
            <a:off x="3524639" y="1017710"/>
            <a:ext cx="6097554" cy="923330"/>
          </a:xfrm>
          <a:prstGeom prst="rect">
            <a:avLst/>
          </a:prstGeom>
          <a:noFill/>
        </p:spPr>
        <p:txBody>
          <a:bodyPr wrap="square">
            <a:spAutoFit/>
          </a:bodyPr>
          <a:lstStyle/>
          <a:p>
            <a:r>
              <a:rPr lang="en-US" sz="3600" dirty="0"/>
              <a:t>Perpetual vs. Subscription</a:t>
            </a:r>
          </a:p>
          <a:p>
            <a:pPr marL="285750" indent="-285750">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1CCA8E82-8B22-D44E-B9AA-89C8AC7B157B}"/>
              </a:ext>
            </a:extLst>
          </p:cNvPr>
          <p:cNvSpPr txBox="1"/>
          <p:nvPr/>
        </p:nvSpPr>
        <p:spPr>
          <a:xfrm>
            <a:off x="3701570" y="1683497"/>
            <a:ext cx="4948278" cy="369332"/>
          </a:xfrm>
          <a:prstGeom prst="rect">
            <a:avLst/>
          </a:prstGeom>
          <a:noFill/>
        </p:spPr>
        <p:txBody>
          <a:bodyPr wrap="none" rtlCol="0">
            <a:spAutoFit/>
          </a:bodyPr>
          <a:lstStyle/>
          <a:p>
            <a:r>
              <a:rPr lang="en-US" dirty="0"/>
              <a:t>Customers’ complaint:  “My renewal is tripling!!”</a:t>
            </a:r>
          </a:p>
        </p:txBody>
      </p:sp>
      <p:sp>
        <p:nvSpPr>
          <p:cNvPr id="10" name="TextBox 9">
            <a:extLst>
              <a:ext uri="{FF2B5EF4-FFF2-40B4-BE49-F238E27FC236}">
                <a16:creationId xmlns:a16="http://schemas.microsoft.com/office/drawing/2014/main" id="{C7D9DAA5-F712-3098-09E5-5D0CB74B770A}"/>
              </a:ext>
            </a:extLst>
          </p:cNvPr>
          <p:cNvSpPr txBox="1"/>
          <p:nvPr/>
        </p:nvSpPr>
        <p:spPr>
          <a:xfrm>
            <a:off x="7027281" y="2437923"/>
            <a:ext cx="4316503" cy="369332"/>
          </a:xfrm>
          <a:prstGeom prst="rect">
            <a:avLst/>
          </a:prstGeom>
          <a:noFill/>
        </p:spPr>
        <p:txBody>
          <a:bodyPr wrap="none" rtlCol="0">
            <a:spAutoFit/>
          </a:bodyPr>
          <a:lstStyle/>
          <a:p>
            <a:r>
              <a:rPr lang="en-US" b="1" dirty="0"/>
              <a:t>Subscription Example (static customer)</a:t>
            </a:r>
          </a:p>
        </p:txBody>
      </p:sp>
      <p:sp>
        <p:nvSpPr>
          <p:cNvPr id="11" name="TextBox 10">
            <a:extLst>
              <a:ext uri="{FF2B5EF4-FFF2-40B4-BE49-F238E27FC236}">
                <a16:creationId xmlns:a16="http://schemas.microsoft.com/office/drawing/2014/main" id="{2BE06AB5-8503-9AAE-6279-F7CA3CFDBBA4}"/>
              </a:ext>
            </a:extLst>
          </p:cNvPr>
          <p:cNvSpPr txBox="1"/>
          <p:nvPr/>
        </p:nvSpPr>
        <p:spPr>
          <a:xfrm>
            <a:off x="1941152" y="2418727"/>
            <a:ext cx="3991542" cy="369332"/>
          </a:xfrm>
          <a:prstGeom prst="rect">
            <a:avLst/>
          </a:prstGeom>
          <a:noFill/>
        </p:spPr>
        <p:txBody>
          <a:bodyPr wrap="none" rtlCol="0">
            <a:spAutoFit/>
          </a:bodyPr>
          <a:lstStyle/>
          <a:p>
            <a:r>
              <a:rPr lang="en-US" b="1" dirty="0"/>
              <a:t>Perpetual Example (static customer)</a:t>
            </a:r>
          </a:p>
        </p:txBody>
      </p:sp>
      <p:sp>
        <p:nvSpPr>
          <p:cNvPr id="12" name="TextBox 11">
            <a:extLst>
              <a:ext uri="{FF2B5EF4-FFF2-40B4-BE49-F238E27FC236}">
                <a16:creationId xmlns:a16="http://schemas.microsoft.com/office/drawing/2014/main" id="{604DEBB3-1159-F4FA-BA2C-2AEF1C564B4E}"/>
              </a:ext>
            </a:extLst>
          </p:cNvPr>
          <p:cNvSpPr txBox="1"/>
          <p:nvPr/>
        </p:nvSpPr>
        <p:spPr>
          <a:xfrm>
            <a:off x="1941152" y="2891734"/>
            <a:ext cx="3900363" cy="1200329"/>
          </a:xfrm>
          <a:prstGeom prst="rect">
            <a:avLst/>
          </a:prstGeom>
          <a:noFill/>
        </p:spPr>
        <p:txBody>
          <a:bodyPr wrap="none" rtlCol="0">
            <a:spAutoFit/>
          </a:bodyPr>
          <a:lstStyle/>
          <a:p>
            <a:r>
              <a:rPr lang="en-US" dirty="0"/>
              <a:t>$2,000 – Typical maintenance (year 1)</a:t>
            </a:r>
          </a:p>
          <a:p>
            <a:r>
              <a:rPr lang="en-US" dirty="0"/>
              <a:t>$2,000 – Typical maintenance (year 2)</a:t>
            </a:r>
          </a:p>
          <a:p>
            <a:r>
              <a:rPr lang="en-US" dirty="0"/>
              <a:t>$2,000 – Typical maintenance (year 3)</a:t>
            </a:r>
          </a:p>
          <a:p>
            <a:r>
              <a:rPr lang="en-US" dirty="0"/>
              <a:t>TOTAL for 3 years - $6,000 </a:t>
            </a:r>
          </a:p>
        </p:txBody>
      </p:sp>
      <p:sp>
        <p:nvSpPr>
          <p:cNvPr id="13" name="TextBox 12">
            <a:extLst>
              <a:ext uri="{FF2B5EF4-FFF2-40B4-BE49-F238E27FC236}">
                <a16:creationId xmlns:a16="http://schemas.microsoft.com/office/drawing/2014/main" id="{B266677C-D3C3-F5C6-7D74-CA5EE31BD955}"/>
              </a:ext>
            </a:extLst>
          </p:cNvPr>
          <p:cNvSpPr txBox="1"/>
          <p:nvPr/>
        </p:nvSpPr>
        <p:spPr>
          <a:xfrm>
            <a:off x="7396812" y="2891734"/>
            <a:ext cx="3443763" cy="1200329"/>
          </a:xfrm>
          <a:prstGeom prst="rect">
            <a:avLst/>
          </a:prstGeom>
          <a:noFill/>
        </p:spPr>
        <p:txBody>
          <a:bodyPr wrap="none" rtlCol="0">
            <a:spAutoFit/>
          </a:bodyPr>
          <a:lstStyle/>
          <a:p>
            <a:r>
              <a:rPr lang="en-US" dirty="0"/>
              <a:t>$6,000 – Year 1 subscription cost</a:t>
            </a:r>
          </a:p>
          <a:p>
            <a:r>
              <a:rPr lang="en-US" dirty="0"/>
              <a:t>$6,000 – Year 2 subscription cost</a:t>
            </a:r>
          </a:p>
          <a:p>
            <a:r>
              <a:rPr lang="en-US" dirty="0"/>
              <a:t>$6,000 – Year 3 subscription cost</a:t>
            </a:r>
          </a:p>
          <a:p>
            <a:r>
              <a:rPr lang="en-US" dirty="0"/>
              <a:t>TOTAL for 3 years - $18,000</a:t>
            </a:r>
          </a:p>
        </p:txBody>
      </p:sp>
    </p:spTree>
    <p:extLst>
      <p:ext uri="{BB962C8B-B14F-4D97-AF65-F5344CB8AC3E}">
        <p14:creationId xmlns:p14="http://schemas.microsoft.com/office/powerpoint/2010/main" val="36680957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046507-32A7-B398-FB2A-5CD76E07CB2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E6F6EAB-C0AD-0227-DEEC-FA01788C6D6F}"/>
              </a:ext>
            </a:extLst>
          </p:cNvPr>
          <p:cNvSpPr txBox="1"/>
          <p:nvPr/>
        </p:nvSpPr>
        <p:spPr>
          <a:xfrm>
            <a:off x="3135425" y="167951"/>
            <a:ext cx="5932201" cy="584775"/>
          </a:xfrm>
          <a:prstGeom prst="rect">
            <a:avLst/>
          </a:prstGeom>
          <a:noFill/>
        </p:spPr>
        <p:txBody>
          <a:bodyPr wrap="none" rtlCol="0">
            <a:spAutoFit/>
          </a:bodyPr>
          <a:lstStyle/>
          <a:p>
            <a:r>
              <a:rPr lang="en-US" sz="3200" dirty="0"/>
              <a:t>Broadcom Licensing Discussion </a:t>
            </a:r>
          </a:p>
        </p:txBody>
      </p:sp>
      <p:sp>
        <p:nvSpPr>
          <p:cNvPr id="6" name="TextBox 5">
            <a:extLst>
              <a:ext uri="{FF2B5EF4-FFF2-40B4-BE49-F238E27FC236}">
                <a16:creationId xmlns:a16="http://schemas.microsoft.com/office/drawing/2014/main" id="{D912E928-6D07-ABF6-5406-1EB6426C3A0E}"/>
              </a:ext>
            </a:extLst>
          </p:cNvPr>
          <p:cNvSpPr txBox="1"/>
          <p:nvPr/>
        </p:nvSpPr>
        <p:spPr>
          <a:xfrm>
            <a:off x="3524639" y="1017710"/>
            <a:ext cx="6097554" cy="923330"/>
          </a:xfrm>
          <a:prstGeom prst="rect">
            <a:avLst/>
          </a:prstGeom>
          <a:noFill/>
        </p:spPr>
        <p:txBody>
          <a:bodyPr wrap="square">
            <a:spAutoFit/>
          </a:bodyPr>
          <a:lstStyle/>
          <a:p>
            <a:r>
              <a:rPr lang="en-US" sz="3600" dirty="0"/>
              <a:t>Perpetual vs. Subscription</a:t>
            </a:r>
          </a:p>
          <a:p>
            <a:pPr marL="285750" indent="-285750">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BE45F127-5B0C-D9DD-A849-A37EE30372EE}"/>
              </a:ext>
            </a:extLst>
          </p:cNvPr>
          <p:cNvSpPr txBox="1"/>
          <p:nvPr/>
        </p:nvSpPr>
        <p:spPr>
          <a:xfrm>
            <a:off x="3701570" y="1683497"/>
            <a:ext cx="4948278" cy="369332"/>
          </a:xfrm>
          <a:prstGeom prst="rect">
            <a:avLst/>
          </a:prstGeom>
          <a:noFill/>
        </p:spPr>
        <p:txBody>
          <a:bodyPr wrap="none" rtlCol="0">
            <a:spAutoFit/>
          </a:bodyPr>
          <a:lstStyle/>
          <a:p>
            <a:r>
              <a:rPr lang="en-US" dirty="0"/>
              <a:t>Customers’ complaint:  “My renewal is tripling!!”</a:t>
            </a:r>
          </a:p>
        </p:txBody>
      </p:sp>
      <p:sp>
        <p:nvSpPr>
          <p:cNvPr id="10" name="TextBox 9">
            <a:extLst>
              <a:ext uri="{FF2B5EF4-FFF2-40B4-BE49-F238E27FC236}">
                <a16:creationId xmlns:a16="http://schemas.microsoft.com/office/drawing/2014/main" id="{BDC27589-019E-B17F-1103-A4744EB8FCB3}"/>
              </a:ext>
            </a:extLst>
          </p:cNvPr>
          <p:cNvSpPr txBox="1"/>
          <p:nvPr/>
        </p:nvSpPr>
        <p:spPr>
          <a:xfrm>
            <a:off x="7027281" y="2437923"/>
            <a:ext cx="4316503" cy="369332"/>
          </a:xfrm>
          <a:prstGeom prst="rect">
            <a:avLst/>
          </a:prstGeom>
          <a:noFill/>
        </p:spPr>
        <p:txBody>
          <a:bodyPr wrap="none" rtlCol="0">
            <a:spAutoFit/>
          </a:bodyPr>
          <a:lstStyle/>
          <a:p>
            <a:r>
              <a:rPr lang="en-US" b="1" dirty="0"/>
              <a:t>Subscription Example (static customer)</a:t>
            </a:r>
          </a:p>
        </p:txBody>
      </p:sp>
      <p:sp>
        <p:nvSpPr>
          <p:cNvPr id="11" name="TextBox 10">
            <a:extLst>
              <a:ext uri="{FF2B5EF4-FFF2-40B4-BE49-F238E27FC236}">
                <a16:creationId xmlns:a16="http://schemas.microsoft.com/office/drawing/2014/main" id="{40ADD146-E25E-27D5-00B5-B276808062C2}"/>
              </a:ext>
            </a:extLst>
          </p:cNvPr>
          <p:cNvSpPr txBox="1"/>
          <p:nvPr/>
        </p:nvSpPr>
        <p:spPr>
          <a:xfrm>
            <a:off x="1941152" y="2418727"/>
            <a:ext cx="3991542" cy="369332"/>
          </a:xfrm>
          <a:prstGeom prst="rect">
            <a:avLst/>
          </a:prstGeom>
          <a:noFill/>
        </p:spPr>
        <p:txBody>
          <a:bodyPr wrap="none" rtlCol="0">
            <a:spAutoFit/>
          </a:bodyPr>
          <a:lstStyle/>
          <a:p>
            <a:r>
              <a:rPr lang="en-US" b="1" dirty="0"/>
              <a:t>Perpetual Example (static customer)</a:t>
            </a:r>
          </a:p>
        </p:txBody>
      </p:sp>
      <p:sp>
        <p:nvSpPr>
          <p:cNvPr id="12" name="TextBox 11">
            <a:extLst>
              <a:ext uri="{FF2B5EF4-FFF2-40B4-BE49-F238E27FC236}">
                <a16:creationId xmlns:a16="http://schemas.microsoft.com/office/drawing/2014/main" id="{A3985DB9-D2FD-F691-E5D1-1759E4C41554}"/>
              </a:ext>
            </a:extLst>
          </p:cNvPr>
          <p:cNvSpPr txBox="1"/>
          <p:nvPr/>
        </p:nvSpPr>
        <p:spPr>
          <a:xfrm>
            <a:off x="1941152" y="2891734"/>
            <a:ext cx="3900363" cy="1200329"/>
          </a:xfrm>
          <a:prstGeom prst="rect">
            <a:avLst/>
          </a:prstGeom>
          <a:noFill/>
        </p:spPr>
        <p:txBody>
          <a:bodyPr wrap="none" rtlCol="0">
            <a:spAutoFit/>
          </a:bodyPr>
          <a:lstStyle/>
          <a:p>
            <a:r>
              <a:rPr lang="en-US" dirty="0"/>
              <a:t>$2,000 – Typical maintenance (year 1)</a:t>
            </a:r>
          </a:p>
          <a:p>
            <a:r>
              <a:rPr lang="en-US" dirty="0"/>
              <a:t>$2,000 – Typical maintenance (year 2)</a:t>
            </a:r>
          </a:p>
          <a:p>
            <a:r>
              <a:rPr lang="en-US" dirty="0"/>
              <a:t>$2,000 – Typical maintenance (year 3)</a:t>
            </a:r>
          </a:p>
          <a:p>
            <a:r>
              <a:rPr lang="en-US" dirty="0"/>
              <a:t>TOTAL for 3 years - $6,000 </a:t>
            </a:r>
          </a:p>
        </p:txBody>
      </p:sp>
      <p:sp>
        <p:nvSpPr>
          <p:cNvPr id="13" name="TextBox 12">
            <a:extLst>
              <a:ext uri="{FF2B5EF4-FFF2-40B4-BE49-F238E27FC236}">
                <a16:creationId xmlns:a16="http://schemas.microsoft.com/office/drawing/2014/main" id="{F4F332EB-ED07-E859-FFFF-488A59D211DA}"/>
              </a:ext>
            </a:extLst>
          </p:cNvPr>
          <p:cNvSpPr txBox="1"/>
          <p:nvPr/>
        </p:nvSpPr>
        <p:spPr>
          <a:xfrm>
            <a:off x="7396812" y="2891734"/>
            <a:ext cx="3443763" cy="1200329"/>
          </a:xfrm>
          <a:prstGeom prst="rect">
            <a:avLst/>
          </a:prstGeom>
          <a:noFill/>
        </p:spPr>
        <p:txBody>
          <a:bodyPr wrap="none" rtlCol="0">
            <a:spAutoFit/>
          </a:bodyPr>
          <a:lstStyle/>
          <a:p>
            <a:r>
              <a:rPr lang="en-US" dirty="0"/>
              <a:t>$6,000 – Year 1 subscription cost</a:t>
            </a:r>
          </a:p>
          <a:p>
            <a:r>
              <a:rPr lang="en-US" dirty="0"/>
              <a:t>$6,000 – Year 2 subscription cost</a:t>
            </a:r>
          </a:p>
          <a:p>
            <a:r>
              <a:rPr lang="en-US" dirty="0"/>
              <a:t>$6,000 – Year 3 subscription cost</a:t>
            </a:r>
          </a:p>
          <a:p>
            <a:r>
              <a:rPr lang="en-US" dirty="0"/>
              <a:t>TOTAL for 3 years - $18,000</a:t>
            </a:r>
          </a:p>
        </p:txBody>
      </p:sp>
      <p:sp>
        <p:nvSpPr>
          <p:cNvPr id="14" name="TextBox 13">
            <a:extLst>
              <a:ext uri="{FF2B5EF4-FFF2-40B4-BE49-F238E27FC236}">
                <a16:creationId xmlns:a16="http://schemas.microsoft.com/office/drawing/2014/main" id="{63F6581C-1E50-0DA6-A017-AED13E99B413}"/>
              </a:ext>
            </a:extLst>
          </p:cNvPr>
          <p:cNvSpPr txBox="1"/>
          <p:nvPr/>
        </p:nvSpPr>
        <p:spPr>
          <a:xfrm>
            <a:off x="4618968" y="3900076"/>
            <a:ext cx="3113481" cy="646331"/>
          </a:xfrm>
          <a:prstGeom prst="rect">
            <a:avLst/>
          </a:prstGeom>
          <a:noFill/>
        </p:spPr>
        <p:txBody>
          <a:bodyPr wrap="none" rtlCol="0">
            <a:spAutoFit/>
          </a:bodyPr>
          <a:lstStyle/>
          <a:p>
            <a:r>
              <a:rPr lang="en-US" sz="3600" dirty="0"/>
              <a:t>300% increase</a:t>
            </a:r>
          </a:p>
        </p:txBody>
      </p:sp>
    </p:spTree>
    <p:extLst>
      <p:ext uri="{BB962C8B-B14F-4D97-AF65-F5344CB8AC3E}">
        <p14:creationId xmlns:p14="http://schemas.microsoft.com/office/powerpoint/2010/main" val="14349803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2D95A-A84D-45EE-CEFD-065517594B3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CDCBD7A-8BAB-5F73-1FCB-E206E48C6BD4}"/>
              </a:ext>
            </a:extLst>
          </p:cNvPr>
          <p:cNvSpPr txBox="1"/>
          <p:nvPr/>
        </p:nvSpPr>
        <p:spPr>
          <a:xfrm>
            <a:off x="3135425" y="167951"/>
            <a:ext cx="5932201" cy="584775"/>
          </a:xfrm>
          <a:prstGeom prst="rect">
            <a:avLst/>
          </a:prstGeom>
          <a:noFill/>
        </p:spPr>
        <p:txBody>
          <a:bodyPr wrap="none" rtlCol="0">
            <a:spAutoFit/>
          </a:bodyPr>
          <a:lstStyle/>
          <a:p>
            <a:r>
              <a:rPr lang="en-US" sz="3200" dirty="0"/>
              <a:t>Broadcom Licensing Discussion </a:t>
            </a:r>
          </a:p>
        </p:txBody>
      </p:sp>
      <p:sp>
        <p:nvSpPr>
          <p:cNvPr id="6" name="TextBox 5">
            <a:extLst>
              <a:ext uri="{FF2B5EF4-FFF2-40B4-BE49-F238E27FC236}">
                <a16:creationId xmlns:a16="http://schemas.microsoft.com/office/drawing/2014/main" id="{D94FD785-4238-68BE-25F0-A69F93AD3EE8}"/>
              </a:ext>
            </a:extLst>
          </p:cNvPr>
          <p:cNvSpPr txBox="1"/>
          <p:nvPr/>
        </p:nvSpPr>
        <p:spPr>
          <a:xfrm>
            <a:off x="3524639" y="1017710"/>
            <a:ext cx="6097554" cy="923330"/>
          </a:xfrm>
          <a:prstGeom prst="rect">
            <a:avLst/>
          </a:prstGeom>
          <a:noFill/>
        </p:spPr>
        <p:txBody>
          <a:bodyPr wrap="square">
            <a:spAutoFit/>
          </a:bodyPr>
          <a:lstStyle/>
          <a:p>
            <a:r>
              <a:rPr lang="en-US" sz="3600" dirty="0"/>
              <a:t>Perpetual vs. Subscription</a:t>
            </a:r>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AA927886-B006-49B3-61F4-A874226CAC17}"/>
              </a:ext>
            </a:extLst>
          </p:cNvPr>
          <p:cNvSpPr txBox="1"/>
          <p:nvPr/>
        </p:nvSpPr>
        <p:spPr>
          <a:xfrm>
            <a:off x="7881429" y="4758576"/>
            <a:ext cx="2484655" cy="369332"/>
          </a:xfrm>
          <a:prstGeom prst="rect">
            <a:avLst/>
          </a:prstGeom>
          <a:noFill/>
        </p:spPr>
        <p:txBody>
          <a:bodyPr wrap="none" rtlCol="0">
            <a:spAutoFit/>
          </a:bodyPr>
          <a:lstStyle/>
          <a:p>
            <a:r>
              <a:rPr lang="en-US" b="1" dirty="0"/>
              <a:t>Subscription Example</a:t>
            </a:r>
          </a:p>
        </p:txBody>
      </p:sp>
      <p:sp>
        <p:nvSpPr>
          <p:cNvPr id="5" name="TextBox 4">
            <a:extLst>
              <a:ext uri="{FF2B5EF4-FFF2-40B4-BE49-F238E27FC236}">
                <a16:creationId xmlns:a16="http://schemas.microsoft.com/office/drawing/2014/main" id="{ED7E6D41-C6E6-D476-8FCC-34E23F35E80E}"/>
              </a:ext>
            </a:extLst>
          </p:cNvPr>
          <p:cNvSpPr txBox="1"/>
          <p:nvPr/>
        </p:nvSpPr>
        <p:spPr>
          <a:xfrm>
            <a:off x="2612743" y="4723752"/>
            <a:ext cx="2159694" cy="369332"/>
          </a:xfrm>
          <a:prstGeom prst="rect">
            <a:avLst/>
          </a:prstGeom>
          <a:noFill/>
        </p:spPr>
        <p:txBody>
          <a:bodyPr wrap="none" rtlCol="0">
            <a:spAutoFit/>
          </a:bodyPr>
          <a:lstStyle/>
          <a:p>
            <a:r>
              <a:rPr lang="en-US" b="1" dirty="0"/>
              <a:t>Perpetual Example</a:t>
            </a:r>
          </a:p>
        </p:txBody>
      </p:sp>
      <p:sp>
        <p:nvSpPr>
          <p:cNvPr id="7" name="TextBox 6">
            <a:extLst>
              <a:ext uri="{FF2B5EF4-FFF2-40B4-BE49-F238E27FC236}">
                <a16:creationId xmlns:a16="http://schemas.microsoft.com/office/drawing/2014/main" id="{382CC6E4-8453-FD2E-9C31-7A92C9B827B3}"/>
              </a:ext>
            </a:extLst>
          </p:cNvPr>
          <p:cNvSpPr txBox="1"/>
          <p:nvPr/>
        </p:nvSpPr>
        <p:spPr>
          <a:xfrm>
            <a:off x="1941152" y="5093084"/>
            <a:ext cx="4234557" cy="1477328"/>
          </a:xfrm>
          <a:prstGeom prst="rect">
            <a:avLst/>
          </a:prstGeom>
          <a:noFill/>
        </p:spPr>
        <p:txBody>
          <a:bodyPr wrap="none" rtlCol="0">
            <a:spAutoFit/>
          </a:bodyPr>
          <a:lstStyle/>
          <a:p>
            <a:r>
              <a:rPr lang="en-US" dirty="0"/>
              <a:t>$10,000 – one-time purchase of software</a:t>
            </a:r>
          </a:p>
          <a:p>
            <a:r>
              <a:rPr lang="en-US" dirty="0"/>
              <a:t>$2,000 – Year 1 maintenance</a:t>
            </a:r>
          </a:p>
          <a:p>
            <a:r>
              <a:rPr lang="en-US" dirty="0"/>
              <a:t>$2,000 – Year 2 maintenance</a:t>
            </a:r>
          </a:p>
          <a:p>
            <a:r>
              <a:rPr lang="en-US" dirty="0"/>
              <a:t>$2,000 – Year 3 maintenance</a:t>
            </a:r>
          </a:p>
          <a:p>
            <a:r>
              <a:rPr lang="en-US" dirty="0"/>
              <a:t>TOTAL for 3 years - $16,000 </a:t>
            </a:r>
          </a:p>
        </p:txBody>
      </p:sp>
      <p:sp>
        <p:nvSpPr>
          <p:cNvPr id="8" name="TextBox 7">
            <a:extLst>
              <a:ext uri="{FF2B5EF4-FFF2-40B4-BE49-F238E27FC236}">
                <a16:creationId xmlns:a16="http://schemas.microsoft.com/office/drawing/2014/main" id="{E8484EC4-13E9-D0FE-4447-737270F91D33}"/>
              </a:ext>
            </a:extLst>
          </p:cNvPr>
          <p:cNvSpPr txBox="1"/>
          <p:nvPr/>
        </p:nvSpPr>
        <p:spPr>
          <a:xfrm>
            <a:off x="7401874" y="5231583"/>
            <a:ext cx="3443763" cy="1200329"/>
          </a:xfrm>
          <a:prstGeom prst="rect">
            <a:avLst/>
          </a:prstGeom>
          <a:noFill/>
        </p:spPr>
        <p:txBody>
          <a:bodyPr wrap="none" rtlCol="0">
            <a:spAutoFit/>
          </a:bodyPr>
          <a:lstStyle/>
          <a:p>
            <a:r>
              <a:rPr lang="en-US" dirty="0"/>
              <a:t>$6,000 – Year 1 subscription cost</a:t>
            </a:r>
          </a:p>
          <a:p>
            <a:r>
              <a:rPr lang="en-US" dirty="0"/>
              <a:t>$6,000 – Year 2 subscription cost</a:t>
            </a:r>
          </a:p>
          <a:p>
            <a:r>
              <a:rPr lang="en-US" dirty="0"/>
              <a:t>$6,000 – Year 3 subscription cost</a:t>
            </a:r>
          </a:p>
          <a:p>
            <a:r>
              <a:rPr lang="en-US" dirty="0"/>
              <a:t>TOTAL for 3 years - $18,000</a:t>
            </a:r>
          </a:p>
        </p:txBody>
      </p:sp>
      <p:sp>
        <p:nvSpPr>
          <p:cNvPr id="9" name="TextBox 8">
            <a:extLst>
              <a:ext uri="{FF2B5EF4-FFF2-40B4-BE49-F238E27FC236}">
                <a16:creationId xmlns:a16="http://schemas.microsoft.com/office/drawing/2014/main" id="{F20ABDE7-F6E8-0011-9F77-6754CDE24367}"/>
              </a:ext>
            </a:extLst>
          </p:cNvPr>
          <p:cNvSpPr txBox="1"/>
          <p:nvPr/>
        </p:nvSpPr>
        <p:spPr>
          <a:xfrm>
            <a:off x="3701570" y="1683497"/>
            <a:ext cx="4948278" cy="369332"/>
          </a:xfrm>
          <a:prstGeom prst="rect">
            <a:avLst/>
          </a:prstGeom>
          <a:noFill/>
        </p:spPr>
        <p:txBody>
          <a:bodyPr wrap="none" rtlCol="0">
            <a:spAutoFit/>
          </a:bodyPr>
          <a:lstStyle/>
          <a:p>
            <a:r>
              <a:rPr lang="en-US" dirty="0"/>
              <a:t>Customers’ complaint:  “My renewal is tripling!!”</a:t>
            </a:r>
          </a:p>
        </p:txBody>
      </p:sp>
      <p:sp>
        <p:nvSpPr>
          <p:cNvPr id="10" name="TextBox 9">
            <a:extLst>
              <a:ext uri="{FF2B5EF4-FFF2-40B4-BE49-F238E27FC236}">
                <a16:creationId xmlns:a16="http://schemas.microsoft.com/office/drawing/2014/main" id="{AF430923-50D0-D97E-F063-0B6EF507C092}"/>
              </a:ext>
            </a:extLst>
          </p:cNvPr>
          <p:cNvSpPr txBox="1"/>
          <p:nvPr/>
        </p:nvSpPr>
        <p:spPr>
          <a:xfrm>
            <a:off x="7027281" y="2437923"/>
            <a:ext cx="4316503" cy="369332"/>
          </a:xfrm>
          <a:prstGeom prst="rect">
            <a:avLst/>
          </a:prstGeom>
          <a:noFill/>
        </p:spPr>
        <p:txBody>
          <a:bodyPr wrap="none" rtlCol="0">
            <a:spAutoFit/>
          </a:bodyPr>
          <a:lstStyle/>
          <a:p>
            <a:r>
              <a:rPr lang="en-US" b="1" dirty="0"/>
              <a:t>Subscription Example (static customer)</a:t>
            </a:r>
          </a:p>
        </p:txBody>
      </p:sp>
      <p:sp>
        <p:nvSpPr>
          <p:cNvPr id="11" name="TextBox 10">
            <a:extLst>
              <a:ext uri="{FF2B5EF4-FFF2-40B4-BE49-F238E27FC236}">
                <a16:creationId xmlns:a16="http://schemas.microsoft.com/office/drawing/2014/main" id="{F6D6E78D-3B61-2252-2BCC-65F63879CBC6}"/>
              </a:ext>
            </a:extLst>
          </p:cNvPr>
          <p:cNvSpPr txBox="1"/>
          <p:nvPr/>
        </p:nvSpPr>
        <p:spPr>
          <a:xfrm>
            <a:off x="1941152" y="2418727"/>
            <a:ext cx="3991542" cy="369332"/>
          </a:xfrm>
          <a:prstGeom prst="rect">
            <a:avLst/>
          </a:prstGeom>
          <a:noFill/>
        </p:spPr>
        <p:txBody>
          <a:bodyPr wrap="none" rtlCol="0">
            <a:spAutoFit/>
          </a:bodyPr>
          <a:lstStyle/>
          <a:p>
            <a:r>
              <a:rPr lang="en-US" b="1" dirty="0"/>
              <a:t>Perpetual Example (static customer)</a:t>
            </a:r>
          </a:p>
        </p:txBody>
      </p:sp>
      <p:sp>
        <p:nvSpPr>
          <p:cNvPr id="12" name="TextBox 11">
            <a:extLst>
              <a:ext uri="{FF2B5EF4-FFF2-40B4-BE49-F238E27FC236}">
                <a16:creationId xmlns:a16="http://schemas.microsoft.com/office/drawing/2014/main" id="{BB407198-D7F5-698D-7520-41704FC09195}"/>
              </a:ext>
            </a:extLst>
          </p:cNvPr>
          <p:cNvSpPr txBox="1"/>
          <p:nvPr/>
        </p:nvSpPr>
        <p:spPr>
          <a:xfrm>
            <a:off x="1941152" y="2891734"/>
            <a:ext cx="3900363" cy="1200329"/>
          </a:xfrm>
          <a:prstGeom prst="rect">
            <a:avLst/>
          </a:prstGeom>
          <a:noFill/>
        </p:spPr>
        <p:txBody>
          <a:bodyPr wrap="none" rtlCol="0">
            <a:spAutoFit/>
          </a:bodyPr>
          <a:lstStyle/>
          <a:p>
            <a:r>
              <a:rPr lang="en-US" dirty="0"/>
              <a:t>$2,000 – Typical maintenance (year 1)</a:t>
            </a:r>
          </a:p>
          <a:p>
            <a:r>
              <a:rPr lang="en-US" dirty="0"/>
              <a:t>$2,000 – Typical maintenance (year 2)</a:t>
            </a:r>
          </a:p>
          <a:p>
            <a:r>
              <a:rPr lang="en-US" dirty="0"/>
              <a:t>$2,000 – Typical maintenance (year 3)</a:t>
            </a:r>
          </a:p>
          <a:p>
            <a:r>
              <a:rPr lang="en-US" dirty="0"/>
              <a:t>TOTAL for 3 years - $6,000 </a:t>
            </a:r>
          </a:p>
        </p:txBody>
      </p:sp>
      <p:sp>
        <p:nvSpPr>
          <p:cNvPr id="13" name="TextBox 12">
            <a:extLst>
              <a:ext uri="{FF2B5EF4-FFF2-40B4-BE49-F238E27FC236}">
                <a16:creationId xmlns:a16="http://schemas.microsoft.com/office/drawing/2014/main" id="{1F17CBBD-1AC0-B647-D183-14BB676A789A}"/>
              </a:ext>
            </a:extLst>
          </p:cNvPr>
          <p:cNvSpPr txBox="1"/>
          <p:nvPr/>
        </p:nvSpPr>
        <p:spPr>
          <a:xfrm>
            <a:off x="7396812" y="2891734"/>
            <a:ext cx="3443763" cy="1200329"/>
          </a:xfrm>
          <a:prstGeom prst="rect">
            <a:avLst/>
          </a:prstGeom>
          <a:noFill/>
        </p:spPr>
        <p:txBody>
          <a:bodyPr wrap="none" rtlCol="0">
            <a:spAutoFit/>
          </a:bodyPr>
          <a:lstStyle/>
          <a:p>
            <a:r>
              <a:rPr lang="en-US" dirty="0"/>
              <a:t>$6,000 – Year 1 subscription cost</a:t>
            </a:r>
          </a:p>
          <a:p>
            <a:r>
              <a:rPr lang="en-US" dirty="0"/>
              <a:t>$6,000 – Year 2 subscription cost</a:t>
            </a:r>
          </a:p>
          <a:p>
            <a:r>
              <a:rPr lang="en-US" dirty="0"/>
              <a:t>$6,000 – Year 3 subscription cost</a:t>
            </a:r>
          </a:p>
          <a:p>
            <a:r>
              <a:rPr lang="en-US" dirty="0"/>
              <a:t>TOTAL for 3 years - $18,000</a:t>
            </a:r>
          </a:p>
        </p:txBody>
      </p:sp>
      <p:sp>
        <p:nvSpPr>
          <p:cNvPr id="14" name="TextBox 13">
            <a:extLst>
              <a:ext uri="{FF2B5EF4-FFF2-40B4-BE49-F238E27FC236}">
                <a16:creationId xmlns:a16="http://schemas.microsoft.com/office/drawing/2014/main" id="{78062CA6-A790-FB4B-3C5A-1050CF3E7C5B}"/>
              </a:ext>
            </a:extLst>
          </p:cNvPr>
          <p:cNvSpPr txBox="1"/>
          <p:nvPr/>
        </p:nvSpPr>
        <p:spPr>
          <a:xfrm>
            <a:off x="4618968" y="3900076"/>
            <a:ext cx="3113481" cy="646331"/>
          </a:xfrm>
          <a:prstGeom prst="rect">
            <a:avLst/>
          </a:prstGeom>
          <a:noFill/>
        </p:spPr>
        <p:txBody>
          <a:bodyPr wrap="none" rtlCol="0">
            <a:spAutoFit/>
          </a:bodyPr>
          <a:lstStyle/>
          <a:p>
            <a:r>
              <a:rPr lang="en-US" sz="3600" dirty="0"/>
              <a:t>300% increase</a:t>
            </a:r>
          </a:p>
        </p:txBody>
      </p:sp>
    </p:spTree>
    <p:extLst>
      <p:ext uri="{BB962C8B-B14F-4D97-AF65-F5344CB8AC3E}">
        <p14:creationId xmlns:p14="http://schemas.microsoft.com/office/powerpoint/2010/main" val="1489997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B471F-4382-945F-302F-2040047200F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E4F3FAB-7728-2812-0DFB-C59E5CA02861}"/>
              </a:ext>
            </a:extLst>
          </p:cNvPr>
          <p:cNvSpPr txBox="1"/>
          <p:nvPr/>
        </p:nvSpPr>
        <p:spPr>
          <a:xfrm>
            <a:off x="3135425" y="167951"/>
            <a:ext cx="5932201" cy="584775"/>
          </a:xfrm>
          <a:prstGeom prst="rect">
            <a:avLst/>
          </a:prstGeom>
          <a:noFill/>
        </p:spPr>
        <p:txBody>
          <a:bodyPr wrap="none" rtlCol="0">
            <a:spAutoFit/>
          </a:bodyPr>
          <a:lstStyle/>
          <a:p>
            <a:r>
              <a:rPr lang="en-US" sz="3200" dirty="0"/>
              <a:t>Broadcom Licensing Discussion </a:t>
            </a:r>
          </a:p>
        </p:txBody>
      </p:sp>
      <p:sp>
        <p:nvSpPr>
          <p:cNvPr id="6" name="TextBox 5">
            <a:extLst>
              <a:ext uri="{FF2B5EF4-FFF2-40B4-BE49-F238E27FC236}">
                <a16:creationId xmlns:a16="http://schemas.microsoft.com/office/drawing/2014/main" id="{AA6A01AE-D0D9-D866-0DAB-22E88D5E1907}"/>
              </a:ext>
            </a:extLst>
          </p:cNvPr>
          <p:cNvSpPr txBox="1"/>
          <p:nvPr/>
        </p:nvSpPr>
        <p:spPr>
          <a:xfrm>
            <a:off x="3524639" y="1017710"/>
            <a:ext cx="6097554" cy="923330"/>
          </a:xfrm>
          <a:prstGeom prst="rect">
            <a:avLst/>
          </a:prstGeom>
          <a:noFill/>
        </p:spPr>
        <p:txBody>
          <a:bodyPr wrap="square">
            <a:spAutoFit/>
          </a:bodyPr>
          <a:lstStyle/>
          <a:p>
            <a:r>
              <a:rPr lang="en-US" sz="3600" dirty="0"/>
              <a:t>Perpetual vs. Subscription</a:t>
            </a:r>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C52BD347-F56C-B622-28A8-A0D178112D51}"/>
              </a:ext>
            </a:extLst>
          </p:cNvPr>
          <p:cNvSpPr txBox="1"/>
          <p:nvPr/>
        </p:nvSpPr>
        <p:spPr>
          <a:xfrm>
            <a:off x="7881429" y="4758576"/>
            <a:ext cx="2484655" cy="369332"/>
          </a:xfrm>
          <a:prstGeom prst="rect">
            <a:avLst/>
          </a:prstGeom>
          <a:noFill/>
        </p:spPr>
        <p:txBody>
          <a:bodyPr wrap="none" rtlCol="0">
            <a:spAutoFit/>
          </a:bodyPr>
          <a:lstStyle/>
          <a:p>
            <a:r>
              <a:rPr lang="en-US" b="1" dirty="0"/>
              <a:t>Subscription Example</a:t>
            </a:r>
          </a:p>
        </p:txBody>
      </p:sp>
      <p:sp>
        <p:nvSpPr>
          <p:cNvPr id="5" name="TextBox 4">
            <a:extLst>
              <a:ext uri="{FF2B5EF4-FFF2-40B4-BE49-F238E27FC236}">
                <a16:creationId xmlns:a16="http://schemas.microsoft.com/office/drawing/2014/main" id="{34EA4DE8-A33E-2DE0-2298-5CBA6BB33120}"/>
              </a:ext>
            </a:extLst>
          </p:cNvPr>
          <p:cNvSpPr txBox="1"/>
          <p:nvPr/>
        </p:nvSpPr>
        <p:spPr>
          <a:xfrm>
            <a:off x="2612743" y="4723752"/>
            <a:ext cx="2159694" cy="369332"/>
          </a:xfrm>
          <a:prstGeom prst="rect">
            <a:avLst/>
          </a:prstGeom>
          <a:noFill/>
        </p:spPr>
        <p:txBody>
          <a:bodyPr wrap="none" rtlCol="0">
            <a:spAutoFit/>
          </a:bodyPr>
          <a:lstStyle/>
          <a:p>
            <a:r>
              <a:rPr lang="en-US" b="1" dirty="0"/>
              <a:t>Perpetual Example</a:t>
            </a:r>
          </a:p>
        </p:txBody>
      </p:sp>
      <p:sp>
        <p:nvSpPr>
          <p:cNvPr id="7" name="TextBox 6">
            <a:extLst>
              <a:ext uri="{FF2B5EF4-FFF2-40B4-BE49-F238E27FC236}">
                <a16:creationId xmlns:a16="http://schemas.microsoft.com/office/drawing/2014/main" id="{79056549-79CA-BE50-6856-34E9DDDB96A0}"/>
              </a:ext>
            </a:extLst>
          </p:cNvPr>
          <p:cNvSpPr txBox="1"/>
          <p:nvPr/>
        </p:nvSpPr>
        <p:spPr>
          <a:xfrm>
            <a:off x="1941152" y="5093084"/>
            <a:ext cx="4234557" cy="1477328"/>
          </a:xfrm>
          <a:prstGeom prst="rect">
            <a:avLst/>
          </a:prstGeom>
          <a:noFill/>
        </p:spPr>
        <p:txBody>
          <a:bodyPr wrap="none" rtlCol="0">
            <a:spAutoFit/>
          </a:bodyPr>
          <a:lstStyle/>
          <a:p>
            <a:r>
              <a:rPr lang="en-US" dirty="0"/>
              <a:t>$10,000 – one-time purchase of software</a:t>
            </a:r>
          </a:p>
          <a:p>
            <a:r>
              <a:rPr lang="en-US" dirty="0"/>
              <a:t>$2,000 – Year 1 maintenance</a:t>
            </a:r>
          </a:p>
          <a:p>
            <a:r>
              <a:rPr lang="en-US" dirty="0"/>
              <a:t>$2,000 – Year 2 maintenance</a:t>
            </a:r>
          </a:p>
          <a:p>
            <a:r>
              <a:rPr lang="en-US" dirty="0"/>
              <a:t>$2,000 – Year 3 maintenance</a:t>
            </a:r>
          </a:p>
          <a:p>
            <a:r>
              <a:rPr lang="en-US" dirty="0"/>
              <a:t>TOTAL for 3 years - $16,000 </a:t>
            </a:r>
          </a:p>
        </p:txBody>
      </p:sp>
      <p:sp>
        <p:nvSpPr>
          <p:cNvPr id="8" name="TextBox 7">
            <a:extLst>
              <a:ext uri="{FF2B5EF4-FFF2-40B4-BE49-F238E27FC236}">
                <a16:creationId xmlns:a16="http://schemas.microsoft.com/office/drawing/2014/main" id="{0ECEADAA-9361-8B67-A282-0BDFA0565580}"/>
              </a:ext>
            </a:extLst>
          </p:cNvPr>
          <p:cNvSpPr txBox="1"/>
          <p:nvPr/>
        </p:nvSpPr>
        <p:spPr>
          <a:xfrm>
            <a:off x="7401874" y="5231583"/>
            <a:ext cx="3443763" cy="1200329"/>
          </a:xfrm>
          <a:prstGeom prst="rect">
            <a:avLst/>
          </a:prstGeom>
          <a:noFill/>
        </p:spPr>
        <p:txBody>
          <a:bodyPr wrap="none" rtlCol="0">
            <a:spAutoFit/>
          </a:bodyPr>
          <a:lstStyle/>
          <a:p>
            <a:r>
              <a:rPr lang="en-US" dirty="0"/>
              <a:t>$6,000 – Year 1 subscription cost</a:t>
            </a:r>
          </a:p>
          <a:p>
            <a:r>
              <a:rPr lang="en-US" dirty="0"/>
              <a:t>$6,000 – Year 2 subscription cost</a:t>
            </a:r>
          </a:p>
          <a:p>
            <a:r>
              <a:rPr lang="en-US" dirty="0"/>
              <a:t>$6,000 – Year 3 subscription cost</a:t>
            </a:r>
          </a:p>
          <a:p>
            <a:r>
              <a:rPr lang="en-US" dirty="0"/>
              <a:t>TOTAL for 3 years - $18,000</a:t>
            </a:r>
          </a:p>
        </p:txBody>
      </p:sp>
      <p:sp>
        <p:nvSpPr>
          <p:cNvPr id="9" name="TextBox 8">
            <a:extLst>
              <a:ext uri="{FF2B5EF4-FFF2-40B4-BE49-F238E27FC236}">
                <a16:creationId xmlns:a16="http://schemas.microsoft.com/office/drawing/2014/main" id="{8EF5983F-9DB9-77C0-7E48-424AFFBB3438}"/>
              </a:ext>
            </a:extLst>
          </p:cNvPr>
          <p:cNvSpPr txBox="1"/>
          <p:nvPr/>
        </p:nvSpPr>
        <p:spPr>
          <a:xfrm>
            <a:off x="3701570" y="1683497"/>
            <a:ext cx="4948278" cy="369332"/>
          </a:xfrm>
          <a:prstGeom prst="rect">
            <a:avLst/>
          </a:prstGeom>
          <a:noFill/>
        </p:spPr>
        <p:txBody>
          <a:bodyPr wrap="none" rtlCol="0">
            <a:spAutoFit/>
          </a:bodyPr>
          <a:lstStyle/>
          <a:p>
            <a:r>
              <a:rPr lang="en-US" dirty="0"/>
              <a:t>Customers’ complaint:  “My renewal is tripling!!”</a:t>
            </a:r>
          </a:p>
        </p:txBody>
      </p:sp>
      <p:sp>
        <p:nvSpPr>
          <p:cNvPr id="10" name="TextBox 9">
            <a:extLst>
              <a:ext uri="{FF2B5EF4-FFF2-40B4-BE49-F238E27FC236}">
                <a16:creationId xmlns:a16="http://schemas.microsoft.com/office/drawing/2014/main" id="{47383B7D-903F-8990-5B75-FCFED70BB4D5}"/>
              </a:ext>
            </a:extLst>
          </p:cNvPr>
          <p:cNvSpPr txBox="1"/>
          <p:nvPr/>
        </p:nvSpPr>
        <p:spPr>
          <a:xfrm>
            <a:off x="7027281" y="2437923"/>
            <a:ext cx="4316503" cy="369332"/>
          </a:xfrm>
          <a:prstGeom prst="rect">
            <a:avLst/>
          </a:prstGeom>
          <a:noFill/>
        </p:spPr>
        <p:txBody>
          <a:bodyPr wrap="none" rtlCol="0">
            <a:spAutoFit/>
          </a:bodyPr>
          <a:lstStyle/>
          <a:p>
            <a:r>
              <a:rPr lang="en-US" b="1" dirty="0"/>
              <a:t>Subscription Example (static customer)</a:t>
            </a:r>
          </a:p>
        </p:txBody>
      </p:sp>
      <p:sp>
        <p:nvSpPr>
          <p:cNvPr id="11" name="TextBox 10">
            <a:extLst>
              <a:ext uri="{FF2B5EF4-FFF2-40B4-BE49-F238E27FC236}">
                <a16:creationId xmlns:a16="http://schemas.microsoft.com/office/drawing/2014/main" id="{8C5F8D25-2BEF-927F-2406-7513F809AA2B}"/>
              </a:ext>
            </a:extLst>
          </p:cNvPr>
          <p:cNvSpPr txBox="1"/>
          <p:nvPr/>
        </p:nvSpPr>
        <p:spPr>
          <a:xfrm>
            <a:off x="1941152" y="2418727"/>
            <a:ext cx="3991542" cy="369332"/>
          </a:xfrm>
          <a:prstGeom prst="rect">
            <a:avLst/>
          </a:prstGeom>
          <a:noFill/>
        </p:spPr>
        <p:txBody>
          <a:bodyPr wrap="none" rtlCol="0">
            <a:spAutoFit/>
          </a:bodyPr>
          <a:lstStyle/>
          <a:p>
            <a:r>
              <a:rPr lang="en-US" b="1" dirty="0"/>
              <a:t>Perpetual Example (static customer)</a:t>
            </a:r>
          </a:p>
        </p:txBody>
      </p:sp>
      <p:sp>
        <p:nvSpPr>
          <p:cNvPr id="12" name="TextBox 11">
            <a:extLst>
              <a:ext uri="{FF2B5EF4-FFF2-40B4-BE49-F238E27FC236}">
                <a16:creationId xmlns:a16="http://schemas.microsoft.com/office/drawing/2014/main" id="{618A22F5-BC08-05DD-B603-EAE71E0A2829}"/>
              </a:ext>
            </a:extLst>
          </p:cNvPr>
          <p:cNvSpPr txBox="1"/>
          <p:nvPr/>
        </p:nvSpPr>
        <p:spPr>
          <a:xfrm>
            <a:off x="1941152" y="2891734"/>
            <a:ext cx="3900363" cy="1200329"/>
          </a:xfrm>
          <a:prstGeom prst="rect">
            <a:avLst/>
          </a:prstGeom>
          <a:noFill/>
        </p:spPr>
        <p:txBody>
          <a:bodyPr wrap="none" rtlCol="0">
            <a:spAutoFit/>
          </a:bodyPr>
          <a:lstStyle/>
          <a:p>
            <a:r>
              <a:rPr lang="en-US" dirty="0"/>
              <a:t>$2,000 – Typical maintenance (year 1)</a:t>
            </a:r>
          </a:p>
          <a:p>
            <a:r>
              <a:rPr lang="en-US" dirty="0"/>
              <a:t>$2,000 – Typical maintenance (year 2)</a:t>
            </a:r>
          </a:p>
          <a:p>
            <a:r>
              <a:rPr lang="en-US" dirty="0"/>
              <a:t>$2,000 – Typical maintenance (year 3)</a:t>
            </a:r>
          </a:p>
          <a:p>
            <a:r>
              <a:rPr lang="en-US" dirty="0"/>
              <a:t>TOTAL for 3 years - $6,000 </a:t>
            </a:r>
          </a:p>
        </p:txBody>
      </p:sp>
      <p:sp>
        <p:nvSpPr>
          <p:cNvPr id="13" name="TextBox 12">
            <a:extLst>
              <a:ext uri="{FF2B5EF4-FFF2-40B4-BE49-F238E27FC236}">
                <a16:creationId xmlns:a16="http://schemas.microsoft.com/office/drawing/2014/main" id="{B32D163C-75AF-A8BD-4DF6-D81B5EE58806}"/>
              </a:ext>
            </a:extLst>
          </p:cNvPr>
          <p:cNvSpPr txBox="1"/>
          <p:nvPr/>
        </p:nvSpPr>
        <p:spPr>
          <a:xfrm>
            <a:off x="7396812" y="2891734"/>
            <a:ext cx="3443763" cy="1200329"/>
          </a:xfrm>
          <a:prstGeom prst="rect">
            <a:avLst/>
          </a:prstGeom>
          <a:noFill/>
        </p:spPr>
        <p:txBody>
          <a:bodyPr wrap="none" rtlCol="0">
            <a:spAutoFit/>
          </a:bodyPr>
          <a:lstStyle/>
          <a:p>
            <a:r>
              <a:rPr lang="en-US" dirty="0"/>
              <a:t>$6,000 – Year 1 subscription cost</a:t>
            </a:r>
          </a:p>
          <a:p>
            <a:r>
              <a:rPr lang="en-US" dirty="0"/>
              <a:t>$6,000 – Year 2 subscription cost</a:t>
            </a:r>
          </a:p>
          <a:p>
            <a:r>
              <a:rPr lang="en-US" dirty="0"/>
              <a:t>$6,000 – Year 3 subscription cost</a:t>
            </a:r>
          </a:p>
          <a:p>
            <a:r>
              <a:rPr lang="en-US" dirty="0"/>
              <a:t>TOTAL for 3 years - $18,000</a:t>
            </a:r>
          </a:p>
        </p:txBody>
      </p:sp>
      <p:sp>
        <p:nvSpPr>
          <p:cNvPr id="14" name="TextBox 13">
            <a:extLst>
              <a:ext uri="{FF2B5EF4-FFF2-40B4-BE49-F238E27FC236}">
                <a16:creationId xmlns:a16="http://schemas.microsoft.com/office/drawing/2014/main" id="{952B24CD-EA6C-D7A3-0836-C23702B2CD41}"/>
              </a:ext>
            </a:extLst>
          </p:cNvPr>
          <p:cNvSpPr txBox="1"/>
          <p:nvPr/>
        </p:nvSpPr>
        <p:spPr>
          <a:xfrm>
            <a:off x="4618968" y="3900076"/>
            <a:ext cx="3113481" cy="646331"/>
          </a:xfrm>
          <a:prstGeom prst="rect">
            <a:avLst/>
          </a:prstGeom>
          <a:noFill/>
        </p:spPr>
        <p:txBody>
          <a:bodyPr wrap="none" rtlCol="0">
            <a:spAutoFit/>
          </a:bodyPr>
          <a:lstStyle/>
          <a:p>
            <a:r>
              <a:rPr lang="en-US" sz="3600" dirty="0"/>
              <a:t>300% increase</a:t>
            </a:r>
          </a:p>
        </p:txBody>
      </p:sp>
      <p:sp>
        <p:nvSpPr>
          <p:cNvPr id="2" name="TextBox 1">
            <a:extLst>
              <a:ext uri="{FF2B5EF4-FFF2-40B4-BE49-F238E27FC236}">
                <a16:creationId xmlns:a16="http://schemas.microsoft.com/office/drawing/2014/main" id="{394DAA5F-D05F-DDC5-AAAB-06401CB41B78}"/>
              </a:ext>
            </a:extLst>
          </p:cNvPr>
          <p:cNvSpPr txBox="1"/>
          <p:nvPr/>
        </p:nvSpPr>
        <p:spPr>
          <a:xfrm>
            <a:off x="4636502" y="6232604"/>
            <a:ext cx="3244927" cy="646331"/>
          </a:xfrm>
          <a:prstGeom prst="rect">
            <a:avLst/>
          </a:prstGeom>
          <a:noFill/>
        </p:spPr>
        <p:txBody>
          <a:bodyPr wrap="none" rtlCol="0">
            <a:spAutoFit/>
          </a:bodyPr>
          <a:lstStyle/>
          <a:p>
            <a:r>
              <a:rPr lang="en-US" sz="3600" dirty="0"/>
              <a:t>12.5% increase</a:t>
            </a:r>
          </a:p>
        </p:txBody>
      </p:sp>
    </p:spTree>
    <p:extLst>
      <p:ext uri="{BB962C8B-B14F-4D97-AF65-F5344CB8AC3E}">
        <p14:creationId xmlns:p14="http://schemas.microsoft.com/office/powerpoint/2010/main" val="37241437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7C42A-9603-E6CB-4043-73125D47093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467E169-78D2-2CE1-3F7B-F83730A71D54}"/>
              </a:ext>
            </a:extLst>
          </p:cNvPr>
          <p:cNvSpPr txBox="1"/>
          <p:nvPr/>
        </p:nvSpPr>
        <p:spPr>
          <a:xfrm>
            <a:off x="3135425" y="167951"/>
            <a:ext cx="5932201" cy="584775"/>
          </a:xfrm>
          <a:prstGeom prst="rect">
            <a:avLst/>
          </a:prstGeom>
          <a:noFill/>
        </p:spPr>
        <p:txBody>
          <a:bodyPr wrap="none" rtlCol="0">
            <a:spAutoFit/>
          </a:bodyPr>
          <a:lstStyle/>
          <a:p>
            <a:r>
              <a:rPr lang="en-US" sz="3200" dirty="0"/>
              <a:t>Broadcom Licensing Discussion </a:t>
            </a:r>
          </a:p>
        </p:txBody>
      </p:sp>
      <p:sp>
        <p:nvSpPr>
          <p:cNvPr id="6" name="TextBox 5">
            <a:extLst>
              <a:ext uri="{FF2B5EF4-FFF2-40B4-BE49-F238E27FC236}">
                <a16:creationId xmlns:a16="http://schemas.microsoft.com/office/drawing/2014/main" id="{80BBDAF2-6C7F-0E0E-7E6E-C529C2F133F0}"/>
              </a:ext>
            </a:extLst>
          </p:cNvPr>
          <p:cNvSpPr txBox="1"/>
          <p:nvPr/>
        </p:nvSpPr>
        <p:spPr>
          <a:xfrm>
            <a:off x="3524639" y="1017710"/>
            <a:ext cx="6097554" cy="923330"/>
          </a:xfrm>
          <a:prstGeom prst="rect">
            <a:avLst/>
          </a:prstGeom>
          <a:noFill/>
        </p:spPr>
        <p:txBody>
          <a:bodyPr wrap="square">
            <a:spAutoFit/>
          </a:bodyPr>
          <a:lstStyle/>
          <a:p>
            <a:r>
              <a:rPr lang="en-US" sz="3600" dirty="0"/>
              <a:t>Perpetual vs. Subscription</a:t>
            </a:r>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1314FABF-D62F-898E-9988-63769EF487D6}"/>
              </a:ext>
            </a:extLst>
          </p:cNvPr>
          <p:cNvSpPr txBox="1"/>
          <p:nvPr/>
        </p:nvSpPr>
        <p:spPr>
          <a:xfrm>
            <a:off x="7881429" y="4758576"/>
            <a:ext cx="2484655" cy="369332"/>
          </a:xfrm>
          <a:prstGeom prst="rect">
            <a:avLst/>
          </a:prstGeom>
          <a:noFill/>
        </p:spPr>
        <p:txBody>
          <a:bodyPr wrap="none" rtlCol="0">
            <a:spAutoFit/>
          </a:bodyPr>
          <a:lstStyle/>
          <a:p>
            <a:r>
              <a:rPr lang="en-US" b="1" dirty="0"/>
              <a:t>Subscription Example</a:t>
            </a:r>
          </a:p>
        </p:txBody>
      </p:sp>
      <p:sp>
        <p:nvSpPr>
          <p:cNvPr id="5" name="TextBox 4">
            <a:extLst>
              <a:ext uri="{FF2B5EF4-FFF2-40B4-BE49-F238E27FC236}">
                <a16:creationId xmlns:a16="http://schemas.microsoft.com/office/drawing/2014/main" id="{C1242B61-99AD-FC77-F41E-DA9DDA16839A}"/>
              </a:ext>
            </a:extLst>
          </p:cNvPr>
          <p:cNvSpPr txBox="1"/>
          <p:nvPr/>
        </p:nvSpPr>
        <p:spPr>
          <a:xfrm>
            <a:off x="2612743" y="4723752"/>
            <a:ext cx="2159694" cy="369332"/>
          </a:xfrm>
          <a:prstGeom prst="rect">
            <a:avLst/>
          </a:prstGeom>
          <a:noFill/>
        </p:spPr>
        <p:txBody>
          <a:bodyPr wrap="none" rtlCol="0">
            <a:spAutoFit/>
          </a:bodyPr>
          <a:lstStyle/>
          <a:p>
            <a:r>
              <a:rPr lang="en-US" b="1" dirty="0"/>
              <a:t>Perpetual Example</a:t>
            </a:r>
          </a:p>
        </p:txBody>
      </p:sp>
      <p:sp>
        <p:nvSpPr>
          <p:cNvPr id="7" name="TextBox 6">
            <a:extLst>
              <a:ext uri="{FF2B5EF4-FFF2-40B4-BE49-F238E27FC236}">
                <a16:creationId xmlns:a16="http://schemas.microsoft.com/office/drawing/2014/main" id="{A962E8F3-A379-56C6-FF96-1F583E9BF255}"/>
              </a:ext>
            </a:extLst>
          </p:cNvPr>
          <p:cNvSpPr txBox="1"/>
          <p:nvPr/>
        </p:nvSpPr>
        <p:spPr>
          <a:xfrm>
            <a:off x="1941152" y="5093084"/>
            <a:ext cx="4234557" cy="1477328"/>
          </a:xfrm>
          <a:prstGeom prst="rect">
            <a:avLst/>
          </a:prstGeom>
          <a:noFill/>
        </p:spPr>
        <p:txBody>
          <a:bodyPr wrap="none" rtlCol="0">
            <a:spAutoFit/>
          </a:bodyPr>
          <a:lstStyle/>
          <a:p>
            <a:r>
              <a:rPr lang="en-US" dirty="0"/>
              <a:t>$10,000 – one-time purchase of software</a:t>
            </a:r>
          </a:p>
          <a:p>
            <a:r>
              <a:rPr lang="en-US" dirty="0"/>
              <a:t>$2,000 – Year 1 maintenance</a:t>
            </a:r>
          </a:p>
          <a:p>
            <a:r>
              <a:rPr lang="en-US" dirty="0"/>
              <a:t>$2,000 – Year 2 maintenance</a:t>
            </a:r>
          </a:p>
          <a:p>
            <a:r>
              <a:rPr lang="en-US" dirty="0"/>
              <a:t>$2,000 – Year 3 maintenance</a:t>
            </a:r>
          </a:p>
          <a:p>
            <a:r>
              <a:rPr lang="en-US" dirty="0"/>
              <a:t>TOTAL for 3 years - $16,000 </a:t>
            </a:r>
          </a:p>
        </p:txBody>
      </p:sp>
      <p:sp>
        <p:nvSpPr>
          <p:cNvPr id="8" name="TextBox 7">
            <a:extLst>
              <a:ext uri="{FF2B5EF4-FFF2-40B4-BE49-F238E27FC236}">
                <a16:creationId xmlns:a16="http://schemas.microsoft.com/office/drawing/2014/main" id="{09E6999E-6160-5B0A-BFD5-CA444EB91376}"/>
              </a:ext>
            </a:extLst>
          </p:cNvPr>
          <p:cNvSpPr txBox="1"/>
          <p:nvPr/>
        </p:nvSpPr>
        <p:spPr>
          <a:xfrm>
            <a:off x="7401874" y="5231583"/>
            <a:ext cx="3443763" cy="1200329"/>
          </a:xfrm>
          <a:prstGeom prst="rect">
            <a:avLst/>
          </a:prstGeom>
          <a:noFill/>
        </p:spPr>
        <p:txBody>
          <a:bodyPr wrap="none" rtlCol="0">
            <a:spAutoFit/>
          </a:bodyPr>
          <a:lstStyle/>
          <a:p>
            <a:r>
              <a:rPr lang="en-US" dirty="0"/>
              <a:t>$6,000 – Year 1 subscription cost</a:t>
            </a:r>
          </a:p>
          <a:p>
            <a:r>
              <a:rPr lang="en-US" dirty="0"/>
              <a:t>$6,000 – Year 2 subscription cost</a:t>
            </a:r>
          </a:p>
          <a:p>
            <a:r>
              <a:rPr lang="en-US" dirty="0"/>
              <a:t>$6,000 – Year 3 subscription cost</a:t>
            </a:r>
          </a:p>
          <a:p>
            <a:r>
              <a:rPr lang="en-US" dirty="0"/>
              <a:t>TOTAL for 3 years - $18,000</a:t>
            </a:r>
          </a:p>
        </p:txBody>
      </p:sp>
      <p:sp>
        <p:nvSpPr>
          <p:cNvPr id="9" name="TextBox 8">
            <a:extLst>
              <a:ext uri="{FF2B5EF4-FFF2-40B4-BE49-F238E27FC236}">
                <a16:creationId xmlns:a16="http://schemas.microsoft.com/office/drawing/2014/main" id="{E5C90FFB-1268-F33A-E17B-5BAB82880AD9}"/>
              </a:ext>
            </a:extLst>
          </p:cNvPr>
          <p:cNvSpPr txBox="1"/>
          <p:nvPr/>
        </p:nvSpPr>
        <p:spPr>
          <a:xfrm>
            <a:off x="3701570" y="1683497"/>
            <a:ext cx="4948278" cy="369332"/>
          </a:xfrm>
          <a:prstGeom prst="rect">
            <a:avLst/>
          </a:prstGeom>
          <a:noFill/>
        </p:spPr>
        <p:txBody>
          <a:bodyPr wrap="none" rtlCol="0">
            <a:spAutoFit/>
          </a:bodyPr>
          <a:lstStyle/>
          <a:p>
            <a:r>
              <a:rPr lang="en-US" dirty="0"/>
              <a:t>Customers’ complaint:  “My renewal is tripling!!”</a:t>
            </a:r>
          </a:p>
        </p:txBody>
      </p:sp>
      <p:sp>
        <p:nvSpPr>
          <p:cNvPr id="10" name="TextBox 9">
            <a:extLst>
              <a:ext uri="{FF2B5EF4-FFF2-40B4-BE49-F238E27FC236}">
                <a16:creationId xmlns:a16="http://schemas.microsoft.com/office/drawing/2014/main" id="{8AEDF90B-6299-61E3-D499-81AFC2965C66}"/>
              </a:ext>
            </a:extLst>
          </p:cNvPr>
          <p:cNvSpPr txBox="1"/>
          <p:nvPr/>
        </p:nvSpPr>
        <p:spPr>
          <a:xfrm>
            <a:off x="7027281" y="2437923"/>
            <a:ext cx="4316503" cy="369332"/>
          </a:xfrm>
          <a:prstGeom prst="rect">
            <a:avLst/>
          </a:prstGeom>
          <a:noFill/>
        </p:spPr>
        <p:txBody>
          <a:bodyPr wrap="none" rtlCol="0">
            <a:spAutoFit/>
          </a:bodyPr>
          <a:lstStyle/>
          <a:p>
            <a:r>
              <a:rPr lang="en-US" b="1" dirty="0"/>
              <a:t>Subscription Example (static customer)</a:t>
            </a:r>
          </a:p>
        </p:txBody>
      </p:sp>
      <p:sp>
        <p:nvSpPr>
          <p:cNvPr id="11" name="TextBox 10">
            <a:extLst>
              <a:ext uri="{FF2B5EF4-FFF2-40B4-BE49-F238E27FC236}">
                <a16:creationId xmlns:a16="http://schemas.microsoft.com/office/drawing/2014/main" id="{D3CC8B84-920A-BC03-D195-F4E6B12646D0}"/>
              </a:ext>
            </a:extLst>
          </p:cNvPr>
          <p:cNvSpPr txBox="1"/>
          <p:nvPr/>
        </p:nvSpPr>
        <p:spPr>
          <a:xfrm>
            <a:off x="1941152" y="2418727"/>
            <a:ext cx="3991542" cy="369332"/>
          </a:xfrm>
          <a:prstGeom prst="rect">
            <a:avLst/>
          </a:prstGeom>
          <a:noFill/>
        </p:spPr>
        <p:txBody>
          <a:bodyPr wrap="none" rtlCol="0">
            <a:spAutoFit/>
          </a:bodyPr>
          <a:lstStyle/>
          <a:p>
            <a:r>
              <a:rPr lang="en-US" b="1" dirty="0"/>
              <a:t>Perpetual Example (static customer)</a:t>
            </a:r>
          </a:p>
        </p:txBody>
      </p:sp>
      <p:sp>
        <p:nvSpPr>
          <p:cNvPr id="12" name="TextBox 11">
            <a:extLst>
              <a:ext uri="{FF2B5EF4-FFF2-40B4-BE49-F238E27FC236}">
                <a16:creationId xmlns:a16="http://schemas.microsoft.com/office/drawing/2014/main" id="{2F7109FE-FA51-313C-4670-128B5C35F368}"/>
              </a:ext>
            </a:extLst>
          </p:cNvPr>
          <p:cNvSpPr txBox="1"/>
          <p:nvPr/>
        </p:nvSpPr>
        <p:spPr>
          <a:xfrm>
            <a:off x="1941152" y="2891734"/>
            <a:ext cx="3900363" cy="1200329"/>
          </a:xfrm>
          <a:prstGeom prst="rect">
            <a:avLst/>
          </a:prstGeom>
          <a:noFill/>
        </p:spPr>
        <p:txBody>
          <a:bodyPr wrap="none" rtlCol="0">
            <a:spAutoFit/>
          </a:bodyPr>
          <a:lstStyle/>
          <a:p>
            <a:r>
              <a:rPr lang="en-US" dirty="0"/>
              <a:t>$2,000 – Typical maintenance (year 1)</a:t>
            </a:r>
          </a:p>
          <a:p>
            <a:r>
              <a:rPr lang="en-US" dirty="0"/>
              <a:t>$2,000 – Typical maintenance (year 2)</a:t>
            </a:r>
          </a:p>
          <a:p>
            <a:r>
              <a:rPr lang="en-US" dirty="0"/>
              <a:t>$2,000 – Typical maintenance (year 3)</a:t>
            </a:r>
          </a:p>
          <a:p>
            <a:r>
              <a:rPr lang="en-US" dirty="0"/>
              <a:t>TOTAL for 3 years - $6,000 </a:t>
            </a:r>
          </a:p>
        </p:txBody>
      </p:sp>
      <p:sp>
        <p:nvSpPr>
          <p:cNvPr id="13" name="TextBox 12">
            <a:extLst>
              <a:ext uri="{FF2B5EF4-FFF2-40B4-BE49-F238E27FC236}">
                <a16:creationId xmlns:a16="http://schemas.microsoft.com/office/drawing/2014/main" id="{6B9C5ECF-B617-FC27-85F6-7D226D1145B2}"/>
              </a:ext>
            </a:extLst>
          </p:cNvPr>
          <p:cNvSpPr txBox="1"/>
          <p:nvPr/>
        </p:nvSpPr>
        <p:spPr>
          <a:xfrm>
            <a:off x="7396812" y="2891734"/>
            <a:ext cx="3443763" cy="1200329"/>
          </a:xfrm>
          <a:prstGeom prst="rect">
            <a:avLst/>
          </a:prstGeom>
          <a:noFill/>
        </p:spPr>
        <p:txBody>
          <a:bodyPr wrap="none" rtlCol="0">
            <a:spAutoFit/>
          </a:bodyPr>
          <a:lstStyle/>
          <a:p>
            <a:r>
              <a:rPr lang="en-US" dirty="0"/>
              <a:t>$6,000 – Year 1 subscription cost</a:t>
            </a:r>
          </a:p>
          <a:p>
            <a:r>
              <a:rPr lang="en-US" dirty="0"/>
              <a:t>$6,000 – Year 2 subscription cost</a:t>
            </a:r>
          </a:p>
          <a:p>
            <a:r>
              <a:rPr lang="en-US" dirty="0"/>
              <a:t>$6,000 – Year 3 subscription cost</a:t>
            </a:r>
          </a:p>
          <a:p>
            <a:r>
              <a:rPr lang="en-US" dirty="0"/>
              <a:t>TOTAL for 3 years - $18,000</a:t>
            </a:r>
          </a:p>
        </p:txBody>
      </p:sp>
      <p:sp>
        <p:nvSpPr>
          <p:cNvPr id="14" name="TextBox 13">
            <a:extLst>
              <a:ext uri="{FF2B5EF4-FFF2-40B4-BE49-F238E27FC236}">
                <a16:creationId xmlns:a16="http://schemas.microsoft.com/office/drawing/2014/main" id="{E142F8E7-A7AF-B3BD-EE08-58969C62A0F8}"/>
              </a:ext>
            </a:extLst>
          </p:cNvPr>
          <p:cNvSpPr txBox="1"/>
          <p:nvPr/>
        </p:nvSpPr>
        <p:spPr>
          <a:xfrm>
            <a:off x="4618968" y="3900076"/>
            <a:ext cx="3113481" cy="646331"/>
          </a:xfrm>
          <a:prstGeom prst="rect">
            <a:avLst/>
          </a:prstGeom>
          <a:noFill/>
        </p:spPr>
        <p:txBody>
          <a:bodyPr wrap="none" rtlCol="0">
            <a:spAutoFit/>
          </a:bodyPr>
          <a:lstStyle/>
          <a:p>
            <a:r>
              <a:rPr lang="en-US" sz="3600" dirty="0"/>
              <a:t>300% increase</a:t>
            </a:r>
          </a:p>
        </p:txBody>
      </p:sp>
      <p:sp>
        <p:nvSpPr>
          <p:cNvPr id="2" name="TextBox 1">
            <a:extLst>
              <a:ext uri="{FF2B5EF4-FFF2-40B4-BE49-F238E27FC236}">
                <a16:creationId xmlns:a16="http://schemas.microsoft.com/office/drawing/2014/main" id="{3F8C1EB5-8BD4-5A91-C23B-E45619A11386}"/>
              </a:ext>
            </a:extLst>
          </p:cNvPr>
          <p:cNvSpPr txBox="1"/>
          <p:nvPr/>
        </p:nvSpPr>
        <p:spPr>
          <a:xfrm>
            <a:off x="4636502" y="6232604"/>
            <a:ext cx="3244927" cy="646331"/>
          </a:xfrm>
          <a:prstGeom prst="rect">
            <a:avLst/>
          </a:prstGeom>
          <a:noFill/>
        </p:spPr>
        <p:txBody>
          <a:bodyPr wrap="none" rtlCol="0">
            <a:spAutoFit/>
          </a:bodyPr>
          <a:lstStyle/>
          <a:p>
            <a:r>
              <a:rPr lang="en-US" sz="3600" dirty="0"/>
              <a:t>12.5% increase</a:t>
            </a:r>
          </a:p>
        </p:txBody>
      </p:sp>
      <p:sp>
        <p:nvSpPr>
          <p:cNvPr id="15" name="TextBox 14">
            <a:extLst>
              <a:ext uri="{FF2B5EF4-FFF2-40B4-BE49-F238E27FC236}">
                <a16:creationId xmlns:a16="http://schemas.microsoft.com/office/drawing/2014/main" id="{1DBE63F2-FF2A-B6DC-D031-28B98565E386}"/>
              </a:ext>
            </a:extLst>
          </p:cNvPr>
          <p:cNvSpPr txBox="1"/>
          <p:nvPr/>
        </p:nvSpPr>
        <p:spPr>
          <a:xfrm>
            <a:off x="9067626" y="379143"/>
            <a:ext cx="3004412" cy="923330"/>
          </a:xfrm>
          <a:prstGeom prst="rect">
            <a:avLst/>
          </a:prstGeom>
          <a:noFill/>
        </p:spPr>
        <p:txBody>
          <a:bodyPr wrap="none" rtlCol="0">
            <a:spAutoFit/>
          </a:bodyPr>
          <a:lstStyle/>
          <a:p>
            <a:r>
              <a:rPr lang="en-US" dirty="0"/>
              <a:t>According to the US Inflation</a:t>
            </a:r>
          </a:p>
          <a:p>
            <a:r>
              <a:rPr lang="en-US" dirty="0"/>
              <a:t>Calculator, Inflation from</a:t>
            </a:r>
          </a:p>
          <a:p>
            <a:r>
              <a:rPr lang="en-US" dirty="0"/>
              <a:t>1/2021-12/2023 was 17.83%</a:t>
            </a:r>
          </a:p>
        </p:txBody>
      </p:sp>
      <p:sp>
        <p:nvSpPr>
          <p:cNvPr id="16" name="Oval 15">
            <a:extLst>
              <a:ext uri="{FF2B5EF4-FFF2-40B4-BE49-F238E27FC236}">
                <a16:creationId xmlns:a16="http://schemas.microsoft.com/office/drawing/2014/main" id="{1986083A-4D0A-843F-0404-60997C8FAAEC}"/>
              </a:ext>
            </a:extLst>
          </p:cNvPr>
          <p:cNvSpPr/>
          <p:nvPr/>
        </p:nvSpPr>
        <p:spPr>
          <a:xfrm>
            <a:off x="8854751" y="167951"/>
            <a:ext cx="3337249" cy="1296955"/>
          </a:xfrm>
          <a:prstGeom prst="ellipse">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5082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D77010-74F6-2794-2013-52FB4DA6E48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E1B5548-147A-25FD-868A-D2A63D7745A1}"/>
              </a:ext>
            </a:extLst>
          </p:cNvPr>
          <p:cNvSpPr txBox="1"/>
          <p:nvPr/>
        </p:nvSpPr>
        <p:spPr>
          <a:xfrm>
            <a:off x="3042119" y="382555"/>
            <a:ext cx="6107762" cy="584775"/>
          </a:xfrm>
          <a:prstGeom prst="rect">
            <a:avLst/>
          </a:prstGeom>
          <a:noFill/>
        </p:spPr>
        <p:txBody>
          <a:bodyPr wrap="none" rtlCol="0">
            <a:spAutoFit/>
          </a:bodyPr>
          <a:lstStyle/>
          <a:p>
            <a:r>
              <a:rPr lang="en-US" sz="3200" dirty="0"/>
              <a:t>Broadcom Licensing Information </a:t>
            </a:r>
          </a:p>
        </p:txBody>
      </p:sp>
      <p:pic>
        <p:nvPicPr>
          <p:cNvPr id="7" name="Picture 6">
            <a:extLst>
              <a:ext uri="{FF2B5EF4-FFF2-40B4-BE49-F238E27FC236}">
                <a16:creationId xmlns:a16="http://schemas.microsoft.com/office/drawing/2014/main" id="{6E057FCC-5C68-771D-977A-465969721780}"/>
              </a:ext>
            </a:extLst>
          </p:cNvPr>
          <p:cNvPicPr>
            <a:picLocks noChangeAspect="1"/>
          </p:cNvPicPr>
          <p:nvPr/>
        </p:nvPicPr>
        <p:blipFill>
          <a:blip r:embed="rId2"/>
          <a:stretch>
            <a:fillRect/>
          </a:stretch>
        </p:blipFill>
        <p:spPr>
          <a:xfrm>
            <a:off x="2267338" y="1296924"/>
            <a:ext cx="7272425" cy="4562384"/>
          </a:xfrm>
          <a:prstGeom prst="rect">
            <a:avLst/>
          </a:prstGeom>
          <a:effectLst>
            <a:outerShdw blurRad="50800" dist="38100" dir="5400000" algn="t" rotWithShape="0">
              <a:prstClr val="black">
                <a:alpha val="40000"/>
              </a:prstClr>
            </a:outerShdw>
          </a:effectLst>
        </p:spPr>
      </p:pic>
      <p:sp>
        <p:nvSpPr>
          <p:cNvPr id="8" name="TextBox 7">
            <a:extLst>
              <a:ext uri="{FF2B5EF4-FFF2-40B4-BE49-F238E27FC236}">
                <a16:creationId xmlns:a16="http://schemas.microsoft.com/office/drawing/2014/main" id="{A4D07142-21D0-9EBA-728C-539F9CDFD5ED}"/>
              </a:ext>
            </a:extLst>
          </p:cNvPr>
          <p:cNvSpPr txBox="1"/>
          <p:nvPr/>
        </p:nvSpPr>
        <p:spPr>
          <a:xfrm>
            <a:off x="4295866" y="6488668"/>
            <a:ext cx="3215367" cy="369332"/>
          </a:xfrm>
          <a:prstGeom prst="rect">
            <a:avLst/>
          </a:prstGeom>
          <a:noFill/>
        </p:spPr>
        <p:txBody>
          <a:bodyPr wrap="none" rtlCol="0">
            <a:spAutoFit/>
          </a:bodyPr>
          <a:lstStyle/>
          <a:p>
            <a:r>
              <a:rPr lang="en-US" dirty="0"/>
              <a:t>Thanks to Blackfoot for the GIF</a:t>
            </a:r>
          </a:p>
        </p:txBody>
      </p:sp>
    </p:spTree>
    <p:extLst>
      <p:ext uri="{BB962C8B-B14F-4D97-AF65-F5344CB8AC3E}">
        <p14:creationId xmlns:p14="http://schemas.microsoft.com/office/powerpoint/2010/main" val="28217654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BAFD60-F9E8-55E0-CB55-B13415555F3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81764A5-66E3-2C1C-20E8-C9A7E4D6BDBB}"/>
              </a:ext>
            </a:extLst>
          </p:cNvPr>
          <p:cNvSpPr txBox="1"/>
          <p:nvPr/>
        </p:nvSpPr>
        <p:spPr>
          <a:xfrm>
            <a:off x="3135425" y="167951"/>
            <a:ext cx="5932201" cy="584775"/>
          </a:xfrm>
          <a:prstGeom prst="rect">
            <a:avLst/>
          </a:prstGeom>
          <a:noFill/>
        </p:spPr>
        <p:txBody>
          <a:bodyPr wrap="none" rtlCol="0">
            <a:spAutoFit/>
          </a:bodyPr>
          <a:lstStyle/>
          <a:p>
            <a:r>
              <a:rPr lang="en-US" sz="3200" dirty="0"/>
              <a:t>Broadcom Licensing Discussion </a:t>
            </a:r>
          </a:p>
        </p:txBody>
      </p:sp>
      <p:sp>
        <p:nvSpPr>
          <p:cNvPr id="6" name="TextBox 5">
            <a:extLst>
              <a:ext uri="{FF2B5EF4-FFF2-40B4-BE49-F238E27FC236}">
                <a16:creationId xmlns:a16="http://schemas.microsoft.com/office/drawing/2014/main" id="{F6B486B6-2D95-6734-3369-E2B38D61B05E}"/>
              </a:ext>
            </a:extLst>
          </p:cNvPr>
          <p:cNvSpPr txBox="1"/>
          <p:nvPr/>
        </p:nvSpPr>
        <p:spPr>
          <a:xfrm>
            <a:off x="2041889" y="1041319"/>
            <a:ext cx="10227865" cy="830997"/>
          </a:xfrm>
          <a:prstGeom prst="rect">
            <a:avLst/>
          </a:prstGeom>
          <a:noFill/>
        </p:spPr>
        <p:txBody>
          <a:bodyPr wrap="square">
            <a:spAutoFit/>
          </a:bodyPr>
          <a:lstStyle/>
          <a:p>
            <a:r>
              <a:rPr lang="en-US" sz="2400" dirty="0"/>
              <a:t>Current Subscription Model vs. vSphere+ Subscription Model</a:t>
            </a:r>
          </a:p>
          <a:p>
            <a:pPr marL="285750" indent="-285750">
              <a:buFont typeface="Arial" panose="020B0604020202020204" pitchFamily="34" charset="0"/>
              <a:buChar char="•"/>
            </a:pPr>
            <a:endParaRPr lang="en-US" sz="2400" dirty="0"/>
          </a:p>
        </p:txBody>
      </p:sp>
      <p:sp>
        <p:nvSpPr>
          <p:cNvPr id="17" name="TextBox 16">
            <a:extLst>
              <a:ext uri="{FF2B5EF4-FFF2-40B4-BE49-F238E27FC236}">
                <a16:creationId xmlns:a16="http://schemas.microsoft.com/office/drawing/2014/main" id="{79C4312C-FBF5-A3D0-1C59-4289D3A27CF4}"/>
              </a:ext>
            </a:extLst>
          </p:cNvPr>
          <p:cNvSpPr txBox="1"/>
          <p:nvPr/>
        </p:nvSpPr>
        <p:spPr>
          <a:xfrm>
            <a:off x="2041889" y="3827727"/>
            <a:ext cx="9499460" cy="2862322"/>
          </a:xfrm>
          <a:prstGeom prst="rect">
            <a:avLst/>
          </a:prstGeom>
          <a:noFill/>
        </p:spPr>
        <p:txBody>
          <a:bodyPr wrap="none" rtlCol="0">
            <a:spAutoFit/>
          </a:bodyPr>
          <a:lstStyle/>
          <a:p>
            <a:pPr marL="285750" indent="-285750">
              <a:buFont typeface="Arial" panose="020B0604020202020204" pitchFamily="34" charset="0"/>
              <a:buChar char="•"/>
            </a:pPr>
            <a:r>
              <a:rPr lang="en-US" dirty="0"/>
              <a:t>vSphere+ was VMware’s new subscription-model (pre-Broadcom Acquisition)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Required the use of a “VMware Cloud Gateway” using your VMware Cloud Services account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Perpetual and vSphere+ licenses must use separate vCenter Servers (not compatible)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 was told) that this eliminated your ability to deploy </a:t>
            </a:r>
            <a:r>
              <a:rPr lang="en-US" dirty="0" err="1"/>
              <a:t>ESXi</a:t>
            </a:r>
            <a:r>
              <a:rPr lang="en-US" dirty="0"/>
              <a:t>, join it to your vCenter,</a:t>
            </a:r>
            <a:br>
              <a:rPr lang="en-US" dirty="0"/>
            </a:br>
            <a:r>
              <a:rPr lang="en-US" dirty="0"/>
              <a:t>and leverage your 60-day Evaluation window.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3314" name="Picture 2" descr="vSphere+ Simplified Diagram">
            <a:extLst>
              <a:ext uri="{FF2B5EF4-FFF2-40B4-BE49-F238E27FC236}">
                <a16:creationId xmlns:a16="http://schemas.microsoft.com/office/drawing/2014/main" id="{5E034143-0496-B7CE-D26F-D4AE7A4F47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746" y="1402718"/>
            <a:ext cx="9439469" cy="2425009"/>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EA5AF3F3-17B6-B4E7-3706-98498C9DB54D}"/>
              </a:ext>
            </a:extLst>
          </p:cNvPr>
          <p:cNvSpPr txBox="1"/>
          <p:nvPr/>
        </p:nvSpPr>
        <p:spPr>
          <a:xfrm>
            <a:off x="3151267" y="6320717"/>
            <a:ext cx="6134876" cy="369332"/>
          </a:xfrm>
          <a:prstGeom prst="rect">
            <a:avLst/>
          </a:prstGeom>
          <a:noFill/>
        </p:spPr>
        <p:txBody>
          <a:bodyPr wrap="square">
            <a:spAutoFit/>
          </a:bodyPr>
          <a:lstStyle/>
          <a:p>
            <a:r>
              <a:rPr lang="en-US" dirty="0"/>
              <a:t>https://core.vmware.com/resource/vsphereplus-FAQS</a:t>
            </a:r>
          </a:p>
        </p:txBody>
      </p:sp>
    </p:spTree>
    <p:extLst>
      <p:ext uri="{BB962C8B-B14F-4D97-AF65-F5344CB8AC3E}">
        <p14:creationId xmlns:p14="http://schemas.microsoft.com/office/powerpoint/2010/main" val="18452962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FB2C2-F639-D2F3-7C82-91AAE1C2AF0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C746A8A-D83B-7DE0-95AD-2F2E5745BC2F}"/>
              </a:ext>
            </a:extLst>
          </p:cNvPr>
          <p:cNvSpPr txBox="1"/>
          <p:nvPr/>
        </p:nvSpPr>
        <p:spPr>
          <a:xfrm>
            <a:off x="3135425" y="167951"/>
            <a:ext cx="5932201" cy="584775"/>
          </a:xfrm>
          <a:prstGeom prst="rect">
            <a:avLst/>
          </a:prstGeom>
          <a:noFill/>
        </p:spPr>
        <p:txBody>
          <a:bodyPr wrap="none" rtlCol="0">
            <a:spAutoFit/>
          </a:bodyPr>
          <a:lstStyle/>
          <a:p>
            <a:r>
              <a:rPr lang="en-US" sz="3200" dirty="0"/>
              <a:t>Broadcom Licensing Discussion </a:t>
            </a:r>
          </a:p>
        </p:txBody>
      </p:sp>
      <p:sp>
        <p:nvSpPr>
          <p:cNvPr id="6" name="TextBox 5">
            <a:extLst>
              <a:ext uri="{FF2B5EF4-FFF2-40B4-BE49-F238E27FC236}">
                <a16:creationId xmlns:a16="http://schemas.microsoft.com/office/drawing/2014/main" id="{AA59F49A-3C96-9E31-5E51-3BD56DEB6F4C}"/>
              </a:ext>
            </a:extLst>
          </p:cNvPr>
          <p:cNvSpPr txBox="1"/>
          <p:nvPr/>
        </p:nvSpPr>
        <p:spPr>
          <a:xfrm>
            <a:off x="2041889" y="1041319"/>
            <a:ext cx="10227865" cy="830997"/>
          </a:xfrm>
          <a:prstGeom prst="rect">
            <a:avLst/>
          </a:prstGeom>
          <a:noFill/>
        </p:spPr>
        <p:txBody>
          <a:bodyPr wrap="square">
            <a:spAutoFit/>
          </a:bodyPr>
          <a:lstStyle/>
          <a:p>
            <a:r>
              <a:rPr lang="en-US" sz="2400" dirty="0"/>
              <a:t>Current Subscription Model vs. vSphere+ Subscription Model</a:t>
            </a:r>
          </a:p>
          <a:p>
            <a:pPr marL="285750" indent="-285750">
              <a:buFont typeface="Arial" panose="020B0604020202020204" pitchFamily="34" charset="0"/>
              <a:buChar char="•"/>
            </a:pPr>
            <a:endParaRPr lang="en-US" sz="2400" dirty="0"/>
          </a:p>
        </p:txBody>
      </p:sp>
      <p:sp>
        <p:nvSpPr>
          <p:cNvPr id="17" name="TextBox 16">
            <a:extLst>
              <a:ext uri="{FF2B5EF4-FFF2-40B4-BE49-F238E27FC236}">
                <a16:creationId xmlns:a16="http://schemas.microsoft.com/office/drawing/2014/main" id="{5118EE7E-E3F2-0D25-385F-CEE7F876A0B1}"/>
              </a:ext>
            </a:extLst>
          </p:cNvPr>
          <p:cNvSpPr txBox="1"/>
          <p:nvPr/>
        </p:nvSpPr>
        <p:spPr>
          <a:xfrm>
            <a:off x="1687035" y="4189125"/>
            <a:ext cx="8620180" cy="2308324"/>
          </a:xfrm>
          <a:prstGeom prst="rect">
            <a:avLst/>
          </a:prstGeom>
          <a:noFill/>
        </p:spPr>
        <p:txBody>
          <a:bodyPr wrap="none" rtlCol="0">
            <a:spAutoFit/>
          </a:bodyPr>
          <a:lstStyle/>
          <a:p>
            <a:pPr marL="285750" indent="-285750">
              <a:buFont typeface="Arial" panose="020B0604020202020204" pitchFamily="34" charset="0"/>
              <a:buChar char="•"/>
            </a:pPr>
            <a:r>
              <a:rPr lang="en-US" dirty="0"/>
              <a:t>Current Subscription Model eliminates the Cloud Gateway Appliance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Once you purchase your subscription, you receive keys that function like perpetual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Subscription and Perpetual keys work with each other on the same vCenter Server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60-day Evaluation mode works the same way as it did with perpetual keys</a:t>
            </a:r>
          </a:p>
          <a:p>
            <a:pPr marL="285750" indent="-285750">
              <a:buFont typeface="Arial" panose="020B0604020202020204" pitchFamily="34" charset="0"/>
              <a:buChar char="•"/>
            </a:pPr>
            <a:endParaRPr lang="en-US" dirty="0"/>
          </a:p>
        </p:txBody>
      </p:sp>
      <p:pic>
        <p:nvPicPr>
          <p:cNvPr id="13314" name="Picture 2" descr="vSphere+ Simplified Diagram">
            <a:extLst>
              <a:ext uri="{FF2B5EF4-FFF2-40B4-BE49-F238E27FC236}">
                <a16:creationId xmlns:a16="http://schemas.microsoft.com/office/drawing/2014/main" id="{A47D271A-9278-5597-C07E-35FEA7DC0B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746" y="1402718"/>
            <a:ext cx="9439469" cy="2425009"/>
          </a:xfrm>
          <a:prstGeom prst="rect">
            <a:avLst/>
          </a:prstGeom>
          <a:noFill/>
          <a:extLst>
            <a:ext uri="{909E8E84-426E-40DD-AFC4-6F175D3DCCD1}">
              <a14:hiddenFill xmlns:a14="http://schemas.microsoft.com/office/drawing/2010/main">
                <a:solidFill>
                  <a:srgbClr val="FFFFFF"/>
                </a:solidFill>
              </a14:hiddenFill>
            </a:ext>
          </a:extLst>
        </p:spPr>
      </p:pic>
      <p:sp>
        <p:nvSpPr>
          <p:cNvPr id="2" name="&quot;Not Allowed&quot; Symbol 1">
            <a:extLst>
              <a:ext uri="{FF2B5EF4-FFF2-40B4-BE49-F238E27FC236}">
                <a16:creationId xmlns:a16="http://schemas.microsoft.com/office/drawing/2014/main" id="{C78D48BE-3D7F-46CE-9627-86302332AF22}"/>
              </a:ext>
            </a:extLst>
          </p:cNvPr>
          <p:cNvSpPr/>
          <p:nvPr/>
        </p:nvSpPr>
        <p:spPr>
          <a:xfrm>
            <a:off x="1492898" y="1402718"/>
            <a:ext cx="2883159" cy="2425009"/>
          </a:xfrm>
          <a:prstGeom prst="noSmoking">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quot;Not Allowed&quot; Symbol 2">
            <a:extLst>
              <a:ext uri="{FF2B5EF4-FFF2-40B4-BE49-F238E27FC236}">
                <a16:creationId xmlns:a16="http://schemas.microsoft.com/office/drawing/2014/main" id="{45E6DF2D-741D-C3BB-F5C6-5A693FD1FB0D}"/>
              </a:ext>
            </a:extLst>
          </p:cNvPr>
          <p:cNvSpPr/>
          <p:nvPr/>
        </p:nvSpPr>
        <p:spPr>
          <a:xfrm>
            <a:off x="7155821" y="1402717"/>
            <a:ext cx="2883159" cy="2425009"/>
          </a:xfrm>
          <a:prstGeom prst="noSmoking">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quot;Not Allowed&quot; Symbol 4">
            <a:extLst>
              <a:ext uri="{FF2B5EF4-FFF2-40B4-BE49-F238E27FC236}">
                <a16:creationId xmlns:a16="http://schemas.microsoft.com/office/drawing/2014/main" id="{FD165C4B-ACEF-0E6D-AEB7-846559EECFDD}"/>
              </a:ext>
            </a:extLst>
          </p:cNvPr>
          <p:cNvSpPr/>
          <p:nvPr/>
        </p:nvSpPr>
        <p:spPr>
          <a:xfrm>
            <a:off x="4272662" y="1402717"/>
            <a:ext cx="2883159" cy="2425009"/>
          </a:xfrm>
          <a:prstGeom prst="noSmoking">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913209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EF8818-3084-C7E7-6831-1778486CF90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E35FDC9-BB08-4899-85F4-2E0810368D7B}"/>
              </a:ext>
            </a:extLst>
          </p:cNvPr>
          <p:cNvSpPr txBox="1"/>
          <p:nvPr/>
        </p:nvSpPr>
        <p:spPr>
          <a:xfrm>
            <a:off x="3135425" y="167951"/>
            <a:ext cx="5932201" cy="584775"/>
          </a:xfrm>
          <a:prstGeom prst="rect">
            <a:avLst/>
          </a:prstGeom>
          <a:noFill/>
        </p:spPr>
        <p:txBody>
          <a:bodyPr wrap="none" rtlCol="0">
            <a:spAutoFit/>
          </a:bodyPr>
          <a:lstStyle/>
          <a:p>
            <a:r>
              <a:rPr lang="en-US" sz="3200" dirty="0"/>
              <a:t>Broadcom Licensing Discussion </a:t>
            </a:r>
          </a:p>
        </p:txBody>
      </p:sp>
      <p:sp>
        <p:nvSpPr>
          <p:cNvPr id="7" name="TextBox 6">
            <a:extLst>
              <a:ext uri="{FF2B5EF4-FFF2-40B4-BE49-F238E27FC236}">
                <a16:creationId xmlns:a16="http://schemas.microsoft.com/office/drawing/2014/main" id="{A38E0687-6201-C55A-88BA-979D1AC8618E}"/>
              </a:ext>
            </a:extLst>
          </p:cNvPr>
          <p:cNvSpPr txBox="1"/>
          <p:nvPr/>
        </p:nvSpPr>
        <p:spPr>
          <a:xfrm>
            <a:off x="895739" y="1106634"/>
            <a:ext cx="10030408" cy="830997"/>
          </a:xfrm>
          <a:prstGeom prst="rect">
            <a:avLst/>
          </a:prstGeom>
          <a:noFill/>
        </p:spPr>
        <p:txBody>
          <a:bodyPr wrap="square">
            <a:spAutoFit/>
          </a:bodyPr>
          <a:lstStyle/>
          <a:p>
            <a:r>
              <a:rPr lang="en-US" sz="2400" dirty="0"/>
              <a:t>If I purchase VCF, do I need to run the entire Software-Defined Datacenter?</a:t>
            </a:r>
          </a:p>
          <a:p>
            <a:pPr marL="285750" indent="-285750">
              <a:buFont typeface="Arial" panose="020B0604020202020204" pitchFamily="34" charset="0"/>
              <a:buChar char="•"/>
            </a:pPr>
            <a:endParaRPr lang="en-US" sz="2400" dirty="0"/>
          </a:p>
        </p:txBody>
      </p:sp>
      <p:sp>
        <p:nvSpPr>
          <p:cNvPr id="8" name="TextBox 7">
            <a:extLst>
              <a:ext uri="{FF2B5EF4-FFF2-40B4-BE49-F238E27FC236}">
                <a16:creationId xmlns:a16="http://schemas.microsoft.com/office/drawing/2014/main" id="{D31150EC-39AF-D36C-91EC-C9E88F1678F2}"/>
              </a:ext>
            </a:extLst>
          </p:cNvPr>
          <p:cNvSpPr txBox="1"/>
          <p:nvPr/>
        </p:nvSpPr>
        <p:spPr>
          <a:xfrm>
            <a:off x="1528706" y="1953156"/>
            <a:ext cx="9882634" cy="4893647"/>
          </a:xfrm>
          <a:prstGeom prst="rect">
            <a:avLst/>
          </a:prstGeom>
          <a:noFill/>
        </p:spPr>
        <p:txBody>
          <a:bodyPr wrap="square">
            <a:spAutoFit/>
          </a:bodyPr>
          <a:lstStyle/>
          <a:p>
            <a:r>
              <a:rPr lang="en-US" sz="3200" dirty="0"/>
              <a:t>NO.  VCF doesn’t even have a license key.</a:t>
            </a:r>
          </a:p>
          <a:p>
            <a:r>
              <a:rPr lang="en-US" sz="3200" dirty="0"/>
              <a:t>Purchasing VCF gives you the software keys for products such as:</a:t>
            </a:r>
          </a:p>
          <a:p>
            <a:endParaRPr lang="en-US" sz="3200" dirty="0"/>
          </a:p>
          <a:p>
            <a:pPr marL="457200" indent="-457200">
              <a:buFont typeface="Arial" panose="020B0604020202020204" pitchFamily="34" charset="0"/>
              <a:buChar char="•"/>
            </a:pPr>
            <a:r>
              <a:rPr lang="en-US" sz="3200" dirty="0"/>
              <a:t>vSphere</a:t>
            </a:r>
          </a:p>
          <a:p>
            <a:pPr marL="457200" indent="-457200">
              <a:buFont typeface="Arial" panose="020B0604020202020204" pitchFamily="34" charset="0"/>
              <a:buChar char="•"/>
            </a:pPr>
            <a:r>
              <a:rPr lang="en-US" sz="3200" dirty="0"/>
              <a:t>vCenter</a:t>
            </a:r>
          </a:p>
          <a:p>
            <a:pPr marL="457200" indent="-457200">
              <a:buFont typeface="Arial" panose="020B0604020202020204" pitchFamily="34" charset="0"/>
              <a:buChar char="•"/>
            </a:pPr>
            <a:r>
              <a:rPr lang="en-US" sz="3200" dirty="0"/>
              <a:t>NSX-T</a:t>
            </a:r>
          </a:p>
          <a:p>
            <a:pPr marL="457200" indent="-457200">
              <a:buFont typeface="Arial" panose="020B0604020202020204" pitchFamily="34" charset="0"/>
              <a:buChar char="•"/>
            </a:pPr>
            <a:r>
              <a:rPr lang="en-US" sz="3200" dirty="0"/>
              <a:t>VSAN (with up to a 1TiB per physical core entitlement)</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3679513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8EE84-E63C-E831-58FF-BBA1D4B1A60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36849C6-2739-90BE-0D65-8E1C525A2F5F}"/>
              </a:ext>
            </a:extLst>
          </p:cNvPr>
          <p:cNvSpPr txBox="1"/>
          <p:nvPr/>
        </p:nvSpPr>
        <p:spPr>
          <a:xfrm>
            <a:off x="3135425" y="167951"/>
            <a:ext cx="5932201" cy="584775"/>
          </a:xfrm>
          <a:prstGeom prst="rect">
            <a:avLst/>
          </a:prstGeom>
          <a:noFill/>
        </p:spPr>
        <p:txBody>
          <a:bodyPr wrap="none" rtlCol="0">
            <a:spAutoFit/>
          </a:bodyPr>
          <a:lstStyle/>
          <a:p>
            <a:r>
              <a:rPr lang="en-US" sz="3200" dirty="0"/>
              <a:t>Broadcom Licensing Discussion </a:t>
            </a:r>
          </a:p>
        </p:txBody>
      </p:sp>
      <p:sp>
        <p:nvSpPr>
          <p:cNvPr id="7" name="TextBox 6">
            <a:extLst>
              <a:ext uri="{FF2B5EF4-FFF2-40B4-BE49-F238E27FC236}">
                <a16:creationId xmlns:a16="http://schemas.microsoft.com/office/drawing/2014/main" id="{946459AA-8891-83DA-A289-251D6499D3B7}"/>
              </a:ext>
            </a:extLst>
          </p:cNvPr>
          <p:cNvSpPr txBox="1"/>
          <p:nvPr/>
        </p:nvSpPr>
        <p:spPr>
          <a:xfrm>
            <a:off x="895739" y="1106634"/>
            <a:ext cx="10030408" cy="830997"/>
          </a:xfrm>
          <a:prstGeom prst="rect">
            <a:avLst/>
          </a:prstGeom>
          <a:noFill/>
        </p:spPr>
        <p:txBody>
          <a:bodyPr wrap="square">
            <a:spAutoFit/>
          </a:bodyPr>
          <a:lstStyle/>
          <a:p>
            <a:r>
              <a:rPr lang="en-US" sz="2400" dirty="0"/>
              <a:t>If I purchase VCF, do I need to run the entire Software-Defined Datacenter?</a:t>
            </a:r>
          </a:p>
          <a:p>
            <a:pPr marL="285750" indent="-285750">
              <a:buFont typeface="Arial" panose="020B0604020202020204" pitchFamily="34" charset="0"/>
              <a:buChar char="•"/>
            </a:pPr>
            <a:endParaRPr lang="en-US" sz="2400" dirty="0"/>
          </a:p>
        </p:txBody>
      </p:sp>
      <p:pic>
        <p:nvPicPr>
          <p:cNvPr id="3" name="Picture 2">
            <a:extLst>
              <a:ext uri="{FF2B5EF4-FFF2-40B4-BE49-F238E27FC236}">
                <a16:creationId xmlns:a16="http://schemas.microsoft.com/office/drawing/2014/main" id="{70E1FE1A-3D6D-C6C7-D8F3-BEB63258DD93}"/>
              </a:ext>
            </a:extLst>
          </p:cNvPr>
          <p:cNvPicPr>
            <a:picLocks noChangeAspect="1"/>
          </p:cNvPicPr>
          <p:nvPr/>
        </p:nvPicPr>
        <p:blipFill>
          <a:blip r:embed="rId2"/>
          <a:stretch>
            <a:fillRect/>
          </a:stretch>
        </p:blipFill>
        <p:spPr>
          <a:xfrm>
            <a:off x="923730" y="1960958"/>
            <a:ext cx="10372531" cy="3975843"/>
          </a:xfrm>
          <a:prstGeom prst="rect">
            <a:avLst/>
          </a:prstGeom>
        </p:spPr>
      </p:pic>
      <p:sp>
        <p:nvSpPr>
          <p:cNvPr id="5" name="Arrow: Right 4">
            <a:extLst>
              <a:ext uri="{FF2B5EF4-FFF2-40B4-BE49-F238E27FC236}">
                <a16:creationId xmlns:a16="http://schemas.microsoft.com/office/drawing/2014/main" id="{631AE346-A170-FAB6-B02E-5B857DF2C30E}"/>
              </a:ext>
            </a:extLst>
          </p:cNvPr>
          <p:cNvSpPr/>
          <p:nvPr/>
        </p:nvSpPr>
        <p:spPr>
          <a:xfrm rot="10800000">
            <a:off x="8192278" y="4124130"/>
            <a:ext cx="1530220" cy="115699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8588AB03-A888-BE3F-3946-01F4E4E6F8DE}"/>
              </a:ext>
            </a:extLst>
          </p:cNvPr>
          <p:cNvSpPr txBox="1"/>
          <p:nvPr/>
        </p:nvSpPr>
        <p:spPr>
          <a:xfrm>
            <a:off x="8364741" y="4517962"/>
            <a:ext cx="1405769" cy="369332"/>
          </a:xfrm>
          <a:prstGeom prst="rect">
            <a:avLst/>
          </a:prstGeom>
          <a:noFill/>
        </p:spPr>
        <p:txBody>
          <a:bodyPr wrap="none" rtlCol="0">
            <a:spAutoFit/>
          </a:bodyPr>
          <a:lstStyle/>
          <a:p>
            <a:r>
              <a:rPr lang="en-US" dirty="0">
                <a:solidFill>
                  <a:schemeClr val="bg1"/>
                </a:solidFill>
              </a:rPr>
              <a:t>NO VCF KEY</a:t>
            </a:r>
          </a:p>
        </p:txBody>
      </p:sp>
    </p:spTree>
    <p:extLst>
      <p:ext uri="{BB962C8B-B14F-4D97-AF65-F5344CB8AC3E}">
        <p14:creationId xmlns:p14="http://schemas.microsoft.com/office/powerpoint/2010/main" val="34458888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B9ED32-82A5-BC7A-76BE-F03FC8CC99A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13D940E-E92A-DA4C-6282-64FA3ADD1EF0}"/>
              </a:ext>
            </a:extLst>
          </p:cNvPr>
          <p:cNvSpPr txBox="1"/>
          <p:nvPr/>
        </p:nvSpPr>
        <p:spPr>
          <a:xfrm>
            <a:off x="3135425" y="167951"/>
            <a:ext cx="5932201" cy="584775"/>
          </a:xfrm>
          <a:prstGeom prst="rect">
            <a:avLst/>
          </a:prstGeom>
          <a:noFill/>
        </p:spPr>
        <p:txBody>
          <a:bodyPr wrap="none" rtlCol="0">
            <a:spAutoFit/>
          </a:bodyPr>
          <a:lstStyle/>
          <a:p>
            <a:r>
              <a:rPr lang="en-US" sz="3200" dirty="0"/>
              <a:t>Broadcom Licensing Discussion </a:t>
            </a:r>
          </a:p>
        </p:txBody>
      </p:sp>
      <p:sp>
        <p:nvSpPr>
          <p:cNvPr id="7" name="TextBox 6">
            <a:extLst>
              <a:ext uri="{FF2B5EF4-FFF2-40B4-BE49-F238E27FC236}">
                <a16:creationId xmlns:a16="http://schemas.microsoft.com/office/drawing/2014/main" id="{08019B11-AE23-037E-3945-B6F10591D02F}"/>
              </a:ext>
            </a:extLst>
          </p:cNvPr>
          <p:cNvSpPr txBox="1"/>
          <p:nvPr/>
        </p:nvSpPr>
        <p:spPr>
          <a:xfrm>
            <a:off x="895739" y="1106634"/>
            <a:ext cx="10030408" cy="830997"/>
          </a:xfrm>
          <a:prstGeom prst="rect">
            <a:avLst/>
          </a:prstGeom>
          <a:noFill/>
        </p:spPr>
        <p:txBody>
          <a:bodyPr wrap="square">
            <a:spAutoFit/>
          </a:bodyPr>
          <a:lstStyle/>
          <a:p>
            <a:r>
              <a:rPr lang="en-US" sz="2400" dirty="0"/>
              <a:t>How do I know how many cores I need to buy in my next agreement?</a:t>
            </a:r>
          </a:p>
          <a:p>
            <a:pPr marL="285750" indent="-285750">
              <a:buFont typeface="Arial" panose="020B0604020202020204" pitchFamily="34" charset="0"/>
              <a:buChar char="•"/>
            </a:pPr>
            <a:endParaRPr lang="en-US" sz="2400" dirty="0"/>
          </a:p>
        </p:txBody>
      </p:sp>
      <p:sp>
        <p:nvSpPr>
          <p:cNvPr id="6" name="TextBox 5">
            <a:extLst>
              <a:ext uri="{FF2B5EF4-FFF2-40B4-BE49-F238E27FC236}">
                <a16:creationId xmlns:a16="http://schemas.microsoft.com/office/drawing/2014/main" id="{95AA4CF4-E27D-C7B8-0159-845A35CC0B0A}"/>
              </a:ext>
            </a:extLst>
          </p:cNvPr>
          <p:cNvSpPr txBox="1"/>
          <p:nvPr/>
        </p:nvSpPr>
        <p:spPr>
          <a:xfrm>
            <a:off x="8364741" y="4517962"/>
            <a:ext cx="1128258" cy="369332"/>
          </a:xfrm>
          <a:prstGeom prst="rect">
            <a:avLst/>
          </a:prstGeom>
          <a:noFill/>
        </p:spPr>
        <p:txBody>
          <a:bodyPr wrap="none" rtlCol="0">
            <a:spAutoFit/>
          </a:bodyPr>
          <a:lstStyle/>
          <a:p>
            <a:r>
              <a:rPr lang="en-US" dirty="0">
                <a:solidFill>
                  <a:schemeClr val="bg1"/>
                </a:solidFill>
              </a:rPr>
              <a:t>NO V KEY</a:t>
            </a:r>
          </a:p>
        </p:txBody>
      </p:sp>
      <p:pic>
        <p:nvPicPr>
          <p:cNvPr id="8" name="Picture 7" descr="A screenshot of a computer script&#10;&#10;Description automatically generated">
            <a:extLst>
              <a:ext uri="{FF2B5EF4-FFF2-40B4-BE49-F238E27FC236}">
                <a16:creationId xmlns:a16="http://schemas.microsoft.com/office/drawing/2014/main" id="{EBA16CFC-175E-D6DF-B1D9-2DD603CA95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98838"/>
            <a:ext cx="4824973" cy="4592189"/>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76FBB5ED-1345-A1A5-6595-F4422A303E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4207" y="1935485"/>
            <a:ext cx="7383685" cy="2715254"/>
          </a:xfrm>
          <a:prstGeom prst="rect">
            <a:avLst/>
          </a:prstGeom>
        </p:spPr>
      </p:pic>
      <p:sp>
        <p:nvSpPr>
          <p:cNvPr id="11" name="TextBox 10">
            <a:extLst>
              <a:ext uri="{FF2B5EF4-FFF2-40B4-BE49-F238E27FC236}">
                <a16:creationId xmlns:a16="http://schemas.microsoft.com/office/drawing/2014/main" id="{531C853A-C85B-8AD6-7D8E-99B8E9CF0EA9}"/>
              </a:ext>
            </a:extLst>
          </p:cNvPr>
          <p:cNvSpPr txBox="1"/>
          <p:nvPr/>
        </p:nvSpPr>
        <p:spPr>
          <a:xfrm>
            <a:off x="343079" y="6413050"/>
            <a:ext cx="11505842" cy="276999"/>
          </a:xfrm>
          <a:prstGeom prst="rect">
            <a:avLst/>
          </a:prstGeom>
          <a:noFill/>
        </p:spPr>
        <p:txBody>
          <a:bodyPr wrap="none" rtlCol="0">
            <a:spAutoFit/>
          </a:bodyPr>
          <a:lstStyle/>
          <a:p>
            <a:r>
              <a:rPr lang="en-US" sz="1200" dirty="0"/>
              <a:t>https://williamlam.com/2024/02/updated-inventory-calculator-scripts-for-counting-cores-tibs-for-vmware-cloud-foundation-vcf-and-vmware-vsphere-foundation-vvf.html</a:t>
            </a:r>
          </a:p>
        </p:txBody>
      </p:sp>
      <p:sp>
        <p:nvSpPr>
          <p:cNvPr id="12" name="TextBox 11">
            <a:extLst>
              <a:ext uri="{FF2B5EF4-FFF2-40B4-BE49-F238E27FC236}">
                <a16:creationId xmlns:a16="http://schemas.microsoft.com/office/drawing/2014/main" id="{A9060DA3-1CFC-AA6A-06D7-706C4BB96521}"/>
              </a:ext>
            </a:extLst>
          </p:cNvPr>
          <p:cNvSpPr txBox="1"/>
          <p:nvPr/>
        </p:nvSpPr>
        <p:spPr>
          <a:xfrm>
            <a:off x="10091057" y="2011753"/>
            <a:ext cx="1783886" cy="369332"/>
          </a:xfrm>
          <a:prstGeom prst="rect">
            <a:avLst/>
          </a:prstGeom>
          <a:noFill/>
        </p:spPr>
        <p:txBody>
          <a:bodyPr wrap="none" rtlCol="0">
            <a:spAutoFit/>
          </a:bodyPr>
          <a:lstStyle/>
          <a:p>
            <a:r>
              <a:rPr lang="en-US" dirty="0">
                <a:solidFill>
                  <a:srgbClr val="FFFF00"/>
                </a:solidFill>
              </a:rPr>
              <a:t>williamlam.com</a:t>
            </a:r>
          </a:p>
        </p:txBody>
      </p:sp>
    </p:spTree>
    <p:extLst>
      <p:ext uri="{BB962C8B-B14F-4D97-AF65-F5344CB8AC3E}">
        <p14:creationId xmlns:p14="http://schemas.microsoft.com/office/powerpoint/2010/main" val="22203139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FFF34F-969D-1F5B-6A08-2296A084C6B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0C500E1-A8CD-A6AC-FC94-3CC3A50C0002}"/>
              </a:ext>
            </a:extLst>
          </p:cNvPr>
          <p:cNvSpPr txBox="1"/>
          <p:nvPr/>
        </p:nvSpPr>
        <p:spPr>
          <a:xfrm>
            <a:off x="3135425" y="167951"/>
            <a:ext cx="5932201" cy="584775"/>
          </a:xfrm>
          <a:prstGeom prst="rect">
            <a:avLst/>
          </a:prstGeom>
          <a:noFill/>
        </p:spPr>
        <p:txBody>
          <a:bodyPr wrap="none" rtlCol="0">
            <a:spAutoFit/>
          </a:bodyPr>
          <a:lstStyle/>
          <a:p>
            <a:r>
              <a:rPr lang="en-US" sz="3200" dirty="0"/>
              <a:t>Broadcom Licensing Discussion </a:t>
            </a:r>
          </a:p>
        </p:txBody>
      </p:sp>
      <p:sp>
        <p:nvSpPr>
          <p:cNvPr id="7" name="TextBox 6">
            <a:extLst>
              <a:ext uri="{FF2B5EF4-FFF2-40B4-BE49-F238E27FC236}">
                <a16:creationId xmlns:a16="http://schemas.microsoft.com/office/drawing/2014/main" id="{139B9855-DDF1-3A0F-4D0C-94AC014AA803}"/>
              </a:ext>
            </a:extLst>
          </p:cNvPr>
          <p:cNvSpPr txBox="1"/>
          <p:nvPr/>
        </p:nvSpPr>
        <p:spPr>
          <a:xfrm>
            <a:off x="3655287" y="1106634"/>
            <a:ext cx="4881425" cy="830997"/>
          </a:xfrm>
          <a:prstGeom prst="rect">
            <a:avLst/>
          </a:prstGeom>
          <a:noFill/>
        </p:spPr>
        <p:txBody>
          <a:bodyPr wrap="square">
            <a:spAutoFit/>
          </a:bodyPr>
          <a:lstStyle/>
          <a:p>
            <a:r>
              <a:rPr lang="en-US" sz="2400" dirty="0"/>
              <a:t>Impacts to Horizon Environments</a:t>
            </a:r>
          </a:p>
          <a:p>
            <a:pPr marL="285750" indent="-285750">
              <a:buFont typeface="Arial" panose="020B0604020202020204" pitchFamily="34" charset="0"/>
              <a:buChar char="•"/>
            </a:pPr>
            <a:endParaRPr lang="en-US" sz="2400" dirty="0"/>
          </a:p>
        </p:txBody>
      </p:sp>
      <p:sp>
        <p:nvSpPr>
          <p:cNvPr id="8" name="TextBox 7">
            <a:extLst>
              <a:ext uri="{FF2B5EF4-FFF2-40B4-BE49-F238E27FC236}">
                <a16:creationId xmlns:a16="http://schemas.microsoft.com/office/drawing/2014/main" id="{010AD758-FB2D-C3F0-FA24-61F58E0D1EB3}"/>
              </a:ext>
            </a:extLst>
          </p:cNvPr>
          <p:cNvSpPr txBox="1"/>
          <p:nvPr/>
        </p:nvSpPr>
        <p:spPr>
          <a:xfrm>
            <a:off x="1528706" y="1953156"/>
            <a:ext cx="9882634" cy="3785652"/>
          </a:xfrm>
          <a:prstGeom prst="rect">
            <a:avLst/>
          </a:prstGeom>
          <a:noFill/>
        </p:spPr>
        <p:txBody>
          <a:bodyPr wrap="square">
            <a:spAutoFit/>
          </a:bodyPr>
          <a:lstStyle/>
          <a:p>
            <a:pPr marL="285750" indent="-285750">
              <a:buFont typeface="Arial" panose="020B0604020202020204" pitchFamily="34" charset="0"/>
              <a:buChar char="•"/>
            </a:pPr>
            <a:r>
              <a:rPr lang="en-US" dirty="0"/>
              <a:t>NOTE:  Broadcom has decided to divest the EUC Division</a:t>
            </a:r>
          </a:p>
          <a:p>
            <a:pPr marL="285750" indent="-285750">
              <a:buFont typeface="Arial" panose="020B0604020202020204" pitchFamily="34" charset="0"/>
              <a:buChar char="•"/>
            </a:pPr>
            <a:r>
              <a:rPr lang="en-US" dirty="0"/>
              <a:t>Until that time, there are a ton of unknowns</a:t>
            </a:r>
          </a:p>
          <a:p>
            <a:pPr marL="285750" indent="-285750">
              <a:buFont typeface="Arial" panose="020B0604020202020204" pitchFamily="34" charset="0"/>
              <a:buChar char="•"/>
            </a:pPr>
            <a:endParaRPr lang="en-US" dirty="0"/>
          </a:p>
          <a:p>
            <a:r>
              <a:rPr lang="en-US" dirty="0"/>
              <a:t>Currently, partners are working with Broadcom’s EUC Division to provide renewals for expiring</a:t>
            </a:r>
          </a:p>
          <a:p>
            <a:r>
              <a:rPr lang="en-US" dirty="0"/>
              <a:t>customers.  This includes renewed licenses for </a:t>
            </a:r>
            <a:r>
              <a:rPr lang="en-US" b="1" dirty="0"/>
              <a:t>vSphere for Desktops.</a:t>
            </a:r>
          </a:p>
          <a:p>
            <a:endParaRPr lang="en-US" b="1" dirty="0"/>
          </a:p>
          <a:p>
            <a:r>
              <a:rPr lang="en-US" dirty="0"/>
              <a:t>When the divestment occurs, it is unknown whether this will remain the same.  Other EUC solutions such as Cloud Software Group’s Citrix Virtual Apps and Desktops (CVAD) leverage vSphere for Desktops at a cost.  </a:t>
            </a:r>
          </a:p>
          <a:p>
            <a:endParaRPr lang="en-US" dirty="0"/>
          </a:p>
          <a:p>
            <a:r>
              <a:rPr lang="en-US" dirty="0"/>
              <a:t>Currently, VMUG Advantage’s “</a:t>
            </a:r>
            <a:r>
              <a:rPr lang="en-US" dirty="0" err="1"/>
              <a:t>EvalExperience</a:t>
            </a:r>
            <a:r>
              <a:rPr lang="en-US" dirty="0"/>
              <a:t>” which provides 365-day evaluation licenses to </a:t>
            </a:r>
          </a:p>
          <a:p>
            <a:r>
              <a:rPr lang="en-US" dirty="0"/>
              <a:t>most VMware products (for non-production use) includes VMware Horizon Advanced.</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7214155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7758A-1E5E-54C1-C5FC-346A84489DA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5045D3B-0E7C-8D0E-0560-DDACF05A5C28}"/>
              </a:ext>
            </a:extLst>
          </p:cNvPr>
          <p:cNvSpPr txBox="1"/>
          <p:nvPr/>
        </p:nvSpPr>
        <p:spPr>
          <a:xfrm>
            <a:off x="3135425" y="167951"/>
            <a:ext cx="5932201" cy="584775"/>
          </a:xfrm>
          <a:prstGeom prst="rect">
            <a:avLst/>
          </a:prstGeom>
          <a:noFill/>
        </p:spPr>
        <p:txBody>
          <a:bodyPr wrap="none" rtlCol="0">
            <a:spAutoFit/>
          </a:bodyPr>
          <a:lstStyle/>
          <a:p>
            <a:r>
              <a:rPr lang="en-US" sz="3200" dirty="0"/>
              <a:t>Broadcom Licensing Discussion </a:t>
            </a:r>
          </a:p>
        </p:txBody>
      </p:sp>
      <p:sp>
        <p:nvSpPr>
          <p:cNvPr id="7" name="TextBox 6">
            <a:extLst>
              <a:ext uri="{FF2B5EF4-FFF2-40B4-BE49-F238E27FC236}">
                <a16:creationId xmlns:a16="http://schemas.microsoft.com/office/drawing/2014/main" id="{A29B6328-EB67-E3CB-A580-35AB6E3725BA}"/>
              </a:ext>
            </a:extLst>
          </p:cNvPr>
          <p:cNvSpPr txBox="1"/>
          <p:nvPr/>
        </p:nvSpPr>
        <p:spPr>
          <a:xfrm>
            <a:off x="1510045" y="1106634"/>
            <a:ext cx="8968233" cy="830997"/>
          </a:xfrm>
          <a:prstGeom prst="rect">
            <a:avLst/>
          </a:prstGeom>
          <a:noFill/>
        </p:spPr>
        <p:txBody>
          <a:bodyPr wrap="square">
            <a:spAutoFit/>
          </a:bodyPr>
          <a:lstStyle/>
          <a:p>
            <a:pPr algn="ctr"/>
            <a:r>
              <a:rPr lang="en-US" sz="2400" dirty="0"/>
              <a:t>Impacts to VMUG Advantage and </a:t>
            </a:r>
            <a:r>
              <a:rPr lang="en-US" sz="2400" dirty="0" err="1"/>
              <a:t>EvalExperience</a:t>
            </a:r>
            <a:endParaRPr lang="en-US" sz="2400" dirty="0"/>
          </a:p>
          <a:p>
            <a:pPr marL="285750" indent="-285750" algn="ctr">
              <a:buFont typeface="Arial" panose="020B0604020202020204" pitchFamily="34" charset="0"/>
              <a:buChar char="•"/>
            </a:pPr>
            <a:endParaRPr lang="en-US" sz="2400" dirty="0"/>
          </a:p>
        </p:txBody>
      </p:sp>
      <p:sp>
        <p:nvSpPr>
          <p:cNvPr id="8" name="TextBox 7">
            <a:extLst>
              <a:ext uri="{FF2B5EF4-FFF2-40B4-BE49-F238E27FC236}">
                <a16:creationId xmlns:a16="http://schemas.microsoft.com/office/drawing/2014/main" id="{6AC79931-FBCF-F7C6-9DA4-13F901A4B8FF}"/>
              </a:ext>
            </a:extLst>
          </p:cNvPr>
          <p:cNvSpPr txBox="1"/>
          <p:nvPr/>
        </p:nvSpPr>
        <p:spPr>
          <a:xfrm>
            <a:off x="1510045" y="2055793"/>
            <a:ext cx="9882634" cy="3785652"/>
          </a:xfrm>
          <a:prstGeom prst="rect">
            <a:avLst/>
          </a:prstGeom>
          <a:noFill/>
        </p:spPr>
        <p:txBody>
          <a:bodyPr wrap="square">
            <a:spAutoFit/>
          </a:bodyPr>
          <a:lstStyle/>
          <a:p>
            <a:r>
              <a:rPr lang="en-US" dirty="0"/>
              <a:t>VMUG and Broadcom will continue our partnership as it has been in the past.  VMUG Advantage subscribers will continue to receive 365-day Evaluation keys within the </a:t>
            </a:r>
            <a:r>
              <a:rPr lang="en-US" dirty="0" err="1"/>
              <a:t>EvalExperience</a:t>
            </a:r>
            <a:r>
              <a:rPr lang="en-US" dirty="0"/>
              <a:t> program.</a:t>
            </a:r>
          </a:p>
          <a:p>
            <a:endParaRPr lang="en-US" dirty="0"/>
          </a:p>
          <a:p>
            <a:r>
              <a:rPr lang="en-US" dirty="0"/>
              <a:t>Since Broadcom’s subscription model gives customers a set of installation keys, VMUG Advantage subscribers do not need to worry about keys going away as a part of Broadcom’s move to subscription licensing.</a:t>
            </a:r>
          </a:p>
          <a:p>
            <a:endParaRPr lang="en-US" dirty="0"/>
          </a:p>
          <a:p>
            <a:r>
              <a:rPr lang="en-US" dirty="0"/>
              <a:t>VMware’s vSphere+ and Cloud Gateway model did not fit VMUG Advantage’s key-based model.</a:t>
            </a:r>
          </a:p>
          <a:p>
            <a:endParaRPr lang="en-US" dirty="0"/>
          </a:p>
          <a:p>
            <a:r>
              <a:rPr lang="en-US" dirty="0"/>
              <a:t>A case could be made that Broadcom’s subscription model is much more VMUG Advantage-friendly!</a:t>
            </a:r>
          </a:p>
          <a:p>
            <a:endParaRPr lang="en-US" dirty="0"/>
          </a:p>
          <a:p>
            <a:endParaRPr lang="en-US" sz="2400" dirty="0"/>
          </a:p>
        </p:txBody>
      </p:sp>
    </p:spTree>
    <p:extLst>
      <p:ext uri="{BB962C8B-B14F-4D97-AF65-F5344CB8AC3E}">
        <p14:creationId xmlns:p14="http://schemas.microsoft.com/office/powerpoint/2010/main" val="12487475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11E8C1-A191-62FA-64BE-7D349901C3E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AE3AD49-A2B7-16F1-ADC6-EE220756CF39}"/>
              </a:ext>
            </a:extLst>
          </p:cNvPr>
          <p:cNvSpPr txBox="1"/>
          <p:nvPr/>
        </p:nvSpPr>
        <p:spPr>
          <a:xfrm>
            <a:off x="3135425" y="167951"/>
            <a:ext cx="5932201" cy="584775"/>
          </a:xfrm>
          <a:prstGeom prst="rect">
            <a:avLst/>
          </a:prstGeom>
          <a:noFill/>
        </p:spPr>
        <p:txBody>
          <a:bodyPr wrap="none" rtlCol="0">
            <a:spAutoFit/>
          </a:bodyPr>
          <a:lstStyle/>
          <a:p>
            <a:r>
              <a:rPr lang="en-US" sz="3200" dirty="0"/>
              <a:t>Broadcom Licensing Discussion </a:t>
            </a:r>
          </a:p>
        </p:txBody>
      </p:sp>
      <p:sp>
        <p:nvSpPr>
          <p:cNvPr id="7" name="TextBox 6">
            <a:extLst>
              <a:ext uri="{FF2B5EF4-FFF2-40B4-BE49-F238E27FC236}">
                <a16:creationId xmlns:a16="http://schemas.microsoft.com/office/drawing/2014/main" id="{1496CBD7-D91E-6F00-050D-4E2B2B1D998E}"/>
              </a:ext>
            </a:extLst>
          </p:cNvPr>
          <p:cNvSpPr txBox="1"/>
          <p:nvPr/>
        </p:nvSpPr>
        <p:spPr>
          <a:xfrm>
            <a:off x="1510045" y="1106634"/>
            <a:ext cx="8968233" cy="1200329"/>
          </a:xfrm>
          <a:prstGeom prst="rect">
            <a:avLst/>
          </a:prstGeom>
          <a:noFill/>
        </p:spPr>
        <p:txBody>
          <a:bodyPr wrap="square">
            <a:spAutoFit/>
          </a:bodyPr>
          <a:lstStyle/>
          <a:p>
            <a:pPr algn="ctr"/>
            <a:r>
              <a:rPr lang="en-US" sz="2400" dirty="0"/>
              <a:t>Impacts to Horizon Licenses within</a:t>
            </a:r>
          </a:p>
          <a:p>
            <a:pPr algn="ctr"/>
            <a:r>
              <a:rPr lang="en-US" sz="2400" dirty="0"/>
              <a:t>VMUG Advantage and </a:t>
            </a:r>
            <a:r>
              <a:rPr lang="en-US" sz="2400" dirty="0" err="1"/>
              <a:t>EvalExperience</a:t>
            </a:r>
            <a:endParaRPr lang="en-US" sz="2400" dirty="0"/>
          </a:p>
          <a:p>
            <a:pPr marL="285750" indent="-285750" algn="ctr">
              <a:buFont typeface="Arial" panose="020B0604020202020204" pitchFamily="34" charset="0"/>
              <a:buChar char="•"/>
            </a:pPr>
            <a:endParaRPr lang="en-US" sz="2400" dirty="0"/>
          </a:p>
        </p:txBody>
      </p:sp>
      <p:sp>
        <p:nvSpPr>
          <p:cNvPr id="8" name="TextBox 7">
            <a:extLst>
              <a:ext uri="{FF2B5EF4-FFF2-40B4-BE49-F238E27FC236}">
                <a16:creationId xmlns:a16="http://schemas.microsoft.com/office/drawing/2014/main" id="{DAA1851D-0449-F71C-1280-220587E157B6}"/>
              </a:ext>
            </a:extLst>
          </p:cNvPr>
          <p:cNvSpPr txBox="1"/>
          <p:nvPr/>
        </p:nvSpPr>
        <p:spPr>
          <a:xfrm>
            <a:off x="1510045" y="2055793"/>
            <a:ext cx="9882634" cy="3508653"/>
          </a:xfrm>
          <a:prstGeom prst="rect">
            <a:avLst/>
          </a:prstGeom>
          <a:noFill/>
        </p:spPr>
        <p:txBody>
          <a:bodyPr wrap="square">
            <a:spAutoFit/>
          </a:bodyPr>
          <a:lstStyle/>
          <a:p>
            <a:pPr marL="285750" indent="-285750">
              <a:buFont typeface="Arial" panose="020B0604020202020204" pitchFamily="34" charset="0"/>
              <a:buChar char="•"/>
            </a:pPr>
            <a:r>
              <a:rPr lang="en-US" dirty="0"/>
              <a:t>NOTE:  Broadcom has decided to divest the EUC Division</a:t>
            </a:r>
          </a:p>
          <a:p>
            <a:pPr marL="285750" indent="-285750">
              <a:buFont typeface="Arial" panose="020B0604020202020204" pitchFamily="34" charset="0"/>
              <a:buChar char="•"/>
            </a:pPr>
            <a:r>
              <a:rPr lang="en-US" dirty="0"/>
              <a:t>Until that time, there are a ton of unknowns</a:t>
            </a:r>
          </a:p>
          <a:p>
            <a:pPr marL="285750" indent="-285750">
              <a:buFont typeface="Arial" panose="020B0604020202020204" pitchFamily="34" charset="0"/>
              <a:buChar char="•"/>
            </a:pPr>
            <a:endParaRPr lang="en-US" dirty="0"/>
          </a:p>
          <a:p>
            <a:r>
              <a:rPr lang="en-US" dirty="0"/>
              <a:t>VMUG will make every effort to convey to whomever acquires Broadcom’s EUC Division the importance of VMUG Advantage to Horizon Customers for testing VDI solutions.  Currently, no 3</a:t>
            </a:r>
            <a:r>
              <a:rPr lang="en-US" baseline="30000" dirty="0"/>
              <a:t>rd</a:t>
            </a:r>
            <a:r>
              <a:rPr lang="en-US" dirty="0"/>
              <a:t> party solutions are a part of </a:t>
            </a:r>
            <a:r>
              <a:rPr lang="en-US" dirty="0" err="1"/>
              <a:t>EvalExperience</a:t>
            </a:r>
            <a:r>
              <a:rPr lang="en-US" dirty="0"/>
              <a:t>.</a:t>
            </a:r>
          </a:p>
          <a:p>
            <a:endParaRPr lang="en-US" dirty="0"/>
          </a:p>
          <a:p>
            <a:r>
              <a:rPr lang="en-US" dirty="0"/>
              <a:t>VMUG is discussing the feasibility of adding other 3</a:t>
            </a:r>
            <a:r>
              <a:rPr lang="en-US" baseline="30000" dirty="0"/>
              <a:t>rd</a:t>
            </a:r>
            <a:r>
              <a:rPr lang="en-US" dirty="0"/>
              <a:t> party solutions to </a:t>
            </a:r>
            <a:r>
              <a:rPr lang="en-US" dirty="0" err="1"/>
              <a:t>EvalExperience</a:t>
            </a:r>
            <a:r>
              <a:rPr lang="en-US" dirty="0"/>
              <a:t> in advance of a possible EUC Division Divestment.  If you have any requests/recommendations, please reach out to </a:t>
            </a:r>
            <a:r>
              <a:rPr lang="en-US" dirty="0">
                <a:hlinkClick r:id="rId2"/>
              </a:rPr>
              <a:t>memberservices@vmug.com</a:t>
            </a:r>
            <a:endParaRPr lang="en-US" dirty="0"/>
          </a:p>
          <a:p>
            <a:endParaRPr lang="en-US" dirty="0"/>
          </a:p>
          <a:p>
            <a:endParaRPr lang="en-US" sz="2400" dirty="0"/>
          </a:p>
        </p:txBody>
      </p:sp>
    </p:spTree>
    <p:extLst>
      <p:ext uri="{BB962C8B-B14F-4D97-AF65-F5344CB8AC3E}">
        <p14:creationId xmlns:p14="http://schemas.microsoft.com/office/powerpoint/2010/main" val="14488386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EDDA75-1483-C116-EE07-47EEC309FEF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2AFDC41-A24C-219F-7B13-2CE7F00709E1}"/>
              </a:ext>
            </a:extLst>
          </p:cNvPr>
          <p:cNvSpPr txBox="1"/>
          <p:nvPr/>
        </p:nvSpPr>
        <p:spPr>
          <a:xfrm>
            <a:off x="3135425" y="167951"/>
            <a:ext cx="5932201" cy="584775"/>
          </a:xfrm>
          <a:prstGeom prst="rect">
            <a:avLst/>
          </a:prstGeom>
          <a:noFill/>
        </p:spPr>
        <p:txBody>
          <a:bodyPr wrap="none" rtlCol="0">
            <a:spAutoFit/>
          </a:bodyPr>
          <a:lstStyle/>
          <a:p>
            <a:r>
              <a:rPr lang="en-US" sz="3200" dirty="0"/>
              <a:t>Broadcom Licensing Discussion </a:t>
            </a:r>
          </a:p>
        </p:txBody>
      </p:sp>
      <p:sp>
        <p:nvSpPr>
          <p:cNvPr id="7" name="TextBox 6">
            <a:extLst>
              <a:ext uri="{FF2B5EF4-FFF2-40B4-BE49-F238E27FC236}">
                <a16:creationId xmlns:a16="http://schemas.microsoft.com/office/drawing/2014/main" id="{715D3A94-4A86-809B-ABB4-4BC63A23A0C7}"/>
              </a:ext>
            </a:extLst>
          </p:cNvPr>
          <p:cNvSpPr txBox="1"/>
          <p:nvPr/>
        </p:nvSpPr>
        <p:spPr>
          <a:xfrm>
            <a:off x="2276669" y="1106634"/>
            <a:ext cx="7455160" cy="1200329"/>
          </a:xfrm>
          <a:prstGeom prst="rect">
            <a:avLst/>
          </a:prstGeom>
          <a:noFill/>
        </p:spPr>
        <p:txBody>
          <a:bodyPr wrap="square">
            <a:spAutoFit/>
          </a:bodyPr>
          <a:lstStyle/>
          <a:p>
            <a:pPr algn="ctr"/>
            <a:r>
              <a:rPr lang="en-US" sz="2400" dirty="0"/>
              <a:t>Impacts to Licensing Purchases from a Solution like Dell/EMC </a:t>
            </a:r>
            <a:r>
              <a:rPr lang="en-US" sz="2400" dirty="0" err="1"/>
              <a:t>VxRail</a:t>
            </a:r>
            <a:r>
              <a:rPr lang="en-US" sz="2400" dirty="0"/>
              <a:t> or VSAN Ready Nodes</a:t>
            </a:r>
          </a:p>
          <a:p>
            <a:pPr marL="285750" indent="-285750" algn="ctr">
              <a:buFont typeface="Arial" panose="020B0604020202020204" pitchFamily="34" charset="0"/>
              <a:buChar char="•"/>
            </a:pPr>
            <a:endParaRPr lang="en-US" sz="2400" dirty="0"/>
          </a:p>
        </p:txBody>
      </p:sp>
      <p:sp>
        <p:nvSpPr>
          <p:cNvPr id="8" name="TextBox 7">
            <a:extLst>
              <a:ext uri="{FF2B5EF4-FFF2-40B4-BE49-F238E27FC236}">
                <a16:creationId xmlns:a16="http://schemas.microsoft.com/office/drawing/2014/main" id="{CF28409D-9258-3773-7855-2F616AF3BAC0}"/>
              </a:ext>
            </a:extLst>
          </p:cNvPr>
          <p:cNvSpPr txBox="1"/>
          <p:nvPr/>
        </p:nvSpPr>
        <p:spPr>
          <a:xfrm>
            <a:off x="1510045" y="2055793"/>
            <a:ext cx="9882634" cy="3785652"/>
          </a:xfrm>
          <a:prstGeom prst="rect">
            <a:avLst/>
          </a:prstGeom>
          <a:noFill/>
        </p:spPr>
        <p:txBody>
          <a:bodyPr wrap="square">
            <a:spAutoFit/>
          </a:bodyPr>
          <a:lstStyle/>
          <a:p>
            <a:pPr marL="285750" indent="-285750">
              <a:buFont typeface="Arial" panose="020B0604020202020204" pitchFamily="34" charset="0"/>
              <a:buChar char="•"/>
            </a:pPr>
            <a:r>
              <a:rPr lang="en-US" dirty="0"/>
              <a:t>Scenario:  Customer purchased a solution from an OEM that included VSAN licensing but not vSphere licensing</a:t>
            </a:r>
          </a:p>
          <a:p>
            <a:pPr marL="285750" indent="-285750">
              <a:buFont typeface="Arial" panose="020B0604020202020204" pitchFamily="34" charset="0"/>
              <a:buChar char="•"/>
            </a:pPr>
            <a:r>
              <a:rPr lang="en-US" dirty="0"/>
              <a:t>Customer uses perpetual keys to license vSphere, but has VSAN licensing paid through 2027</a:t>
            </a:r>
          </a:p>
          <a:p>
            <a:pPr marL="285750" indent="-285750">
              <a:buFont typeface="Arial" panose="020B0604020202020204" pitchFamily="34" charset="0"/>
              <a:buChar char="•"/>
            </a:pPr>
            <a:endParaRPr lang="en-US" dirty="0"/>
          </a:p>
          <a:p>
            <a:r>
              <a:rPr lang="en-US" dirty="0"/>
              <a:t>My partner contact told me the following:</a:t>
            </a:r>
          </a:p>
          <a:p>
            <a:endParaRPr lang="en-US" dirty="0"/>
          </a:p>
          <a:p>
            <a:r>
              <a:rPr lang="en-US" b="1" dirty="0"/>
              <a:t>Any perpetual keys for a solution such as VSAN will work with either VCF, VVF or VVS until the solution licenses expire.</a:t>
            </a:r>
          </a:p>
          <a:p>
            <a:endParaRPr lang="en-US" dirty="0"/>
          </a:p>
          <a:p>
            <a:r>
              <a:rPr lang="en-US" dirty="0"/>
              <a:t>Once the solution licenses expire, VSAN entitlement will need to follow VCF or VVF rules.  Customer will not be able to use VVS when the VSAN licensing expires.</a:t>
            </a:r>
          </a:p>
          <a:p>
            <a:endParaRPr lang="en-US" dirty="0"/>
          </a:p>
          <a:p>
            <a:endParaRPr lang="en-US" sz="2400" dirty="0"/>
          </a:p>
        </p:txBody>
      </p:sp>
    </p:spTree>
    <p:extLst>
      <p:ext uri="{BB962C8B-B14F-4D97-AF65-F5344CB8AC3E}">
        <p14:creationId xmlns:p14="http://schemas.microsoft.com/office/powerpoint/2010/main" val="36050544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67E536-85C8-7AF3-659B-7DBE86D635D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D0101EA-7A11-3031-0632-6152EEA6405A}"/>
              </a:ext>
            </a:extLst>
          </p:cNvPr>
          <p:cNvSpPr txBox="1"/>
          <p:nvPr/>
        </p:nvSpPr>
        <p:spPr>
          <a:xfrm>
            <a:off x="3135425" y="167951"/>
            <a:ext cx="5932201" cy="584775"/>
          </a:xfrm>
          <a:prstGeom prst="rect">
            <a:avLst/>
          </a:prstGeom>
          <a:noFill/>
        </p:spPr>
        <p:txBody>
          <a:bodyPr wrap="none" rtlCol="0">
            <a:spAutoFit/>
          </a:bodyPr>
          <a:lstStyle/>
          <a:p>
            <a:r>
              <a:rPr lang="en-US" sz="3200" dirty="0"/>
              <a:t>Broadcom Licensing Discussion </a:t>
            </a:r>
          </a:p>
        </p:txBody>
      </p:sp>
      <p:sp>
        <p:nvSpPr>
          <p:cNvPr id="7" name="TextBox 6">
            <a:extLst>
              <a:ext uri="{FF2B5EF4-FFF2-40B4-BE49-F238E27FC236}">
                <a16:creationId xmlns:a16="http://schemas.microsoft.com/office/drawing/2014/main" id="{A48618E3-366E-0254-5CF5-F9C7646C4028}"/>
              </a:ext>
            </a:extLst>
          </p:cNvPr>
          <p:cNvSpPr txBox="1"/>
          <p:nvPr/>
        </p:nvSpPr>
        <p:spPr>
          <a:xfrm>
            <a:off x="3135425" y="1106634"/>
            <a:ext cx="5821963" cy="830997"/>
          </a:xfrm>
          <a:prstGeom prst="rect">
            <a:avLst/>
          </a:prstGeom>
          <a:noFill/>
        </p:spPr>
        <p:txBody>
          <a:bodyPr wrap="square">
            <a:spAutoFit/>
          </a:bodyPr>
          <a:lstStyle/>
          <a:p>
            <a:pPr algn="ctr"/>
            <a:r>
              <a:rPr lang="en-US" sz="2400" dirty="0"/>
              <a:t>Ways to save money if cost is a concern</a:t>
            </a:r>
          </a:p>
          <a:p>
            <a:pPr marL="285750" indent="-285750" algn="ctr">
              <a:buFont typeface="Arial" panose="020B0604020202020204" pitchFamily="34" charset="0"/>
              <a:buChar char="•"/>
            </a:pPr>
            <a:endParaRPr lang="en-US" sz="2400" dirty="0"/>
          </a:p>
        </p:txBody>
      </p:sp>
      <p:sp>
        <p:nvSpPr>
          <p:cNvPr id="8" name="TextBox 7">
            <a:extLst>
              <a:ext uri="{FF2B5EF4-FFF2-40B4-BE49-F238E27FC236}">
                <a16:creationId xmlns:a16="http://schemas.microsoft.com/office/drawing/2014/main" id="{8C9B7679-FE90-004C-9CED-C7B9B94FF466}"/>
              </a:ext>
            </a:extLst>
          </p:cNvPr>
          <p:cNvSpPr txBox="1"/>
          <p:nvPr/>
        </p:nvSpPr>
        <p:spPr>
          <a:xfrm>
            <a:off x="1510045" y="1937631"/>
            <a:ext cx="9882634" cy="4247317"/>
          </a:xfrm>
          <a:prstGeom prst="rect">
            <a:avLst/>
          </a:prstGeom>
          <a:noFill/>
        </p:spPr>
        <p:txBody>
          <a:bodyPr wrap="square">
            <a:spAutoFit/>
          </a:bodyPr>
          <a:lstStyle/>
          <a:p>
            <a:pPr marL="285750" indent="-285750">
              <a:buFont typeface="Arial" panose="020B0604020202020204" pitchFamily="34" charset="0"/>
              <a:buChar char="•"/>
            </a:pPr>
            <a:r>
              <a:rPr lang="en-US" b="1" dirty="0"/>
              <a:t>Take a deep look at your CPU utilization – Calculate your true CPU need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Take into consideration your availability requirements</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N+1 – Always have enough resources if you lose a host</a:t>
            </a:r>
          </a:p>
          <a:p>
            <a:pPr marL="742950" lvl="1" indent="-285750">
              <a:buFont typeface="Arial" panose="020B0604020202020204" pitchFamily="34" charset="0"/>
              <a:buChar char="•"/>
            </a:pPr>
            <a:r>
              <a:rPr lang="en-US" dirty="0"/>
              <a:t>N+2 – Always have enough resources if you lose two hosts, or are patching, and lose a host</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Example:</a:t>
            </a:r>
          </a:p>
          <a:p>
            <a:pPr marL="742950" lvl="1" indent="-285750">
              <a:buFont typeface="Arial" panose="020B0604020202020204" pitchFamily="34" charset="0"/>
              <a:buChar char="•"/>
            </a:pPr>
            <a:r>
              <a:rPr lang="en-US" dirty="0"/>
              <a:t>6 node environment, N+1 requirement</a:t>
            </a:r>
          </a:p>
          <a:p>
            <a:pPr marL="742950" lvl="1" indent="-285750">
              <a:buFont typeface="Arial" panose="020B0604020202020204" pitchFamily="34" charset="0"/>
              <a:buChar char="•"/>
            </a:pPr>
            <a:r>
              <a:rPr lang="en-US" dirty="0"/>
              <a:t>2x Intel Xeon CPU’s per host</a:t>
            </a:r>
          </a:p>
          <a:p>
            <a:pPr marL="742950" lvl="1" indent="-285750">
              <a:buFont typeface="Arial" panose="020B0604020202020204" pitchFamily="34" charset="0"/>
              <a:buChar char="•"/>
            </a:pPr>
            <a:r>
              <a:rPr lang="en-US" dirty="0"/>
              <a:t>Current cluster CPU Utilization is 20%</a:t>
            </a:r>
          </a:p>
          <a:p>
            <a:pPr marL="742950" lvl="1" indent="-285750">
              <a:buFont typeface="Arial" panose="020B0604020202020204" pitchFamily="34" charset="0"/>
              <a:buChar char="•"/>
            </a:pPr>
            <a:r>
              <a:rPr lang="en-US" b="1" dirty="0"/>
              <a:t>Give your CPU utilization a “score” – 20% * 6 = 120</a:t>
            </a:r>
          </a:p>
          <a:p>
            <a:pPr marL="742950" lvl="1" indent="-285750">
              <a:buFont typeface="Arial" panose="020B0604020202020204" pitchFamily="34" charset="0"/>
              <a:buChar char="•"/>
            </a:pPr>
            <a:r>
              <a:rPr lang="en-US" dirty="0"/>
              <a:t>Assume you are at “N” (5 hosts in this case)</a:t>
            </a:r>
          </a:p>
          <a:p>
            <a:pPr marL="742950" lvl="1" indent="-285750">
              <a:buFont typeface="Arial" panose="020B0604020202020204" pitchFamily="34" charset="0"/>
              <a:buChar char="•"/>
            </a:pPr>
            <a:r>
              <a:rPr lang="en-US" dirty="0"/>
              <a:t>Calculate the impact if you were to remove a CPU on each host.  Total CPU capacity would be 50% of what it was, for 5 hosts.</a:t>
            </a:r>
          </a:p>
        </p:txBody>
      </p:sp>
    </p:spTree>
    <p:extLst>
      <p:ext uri="{BB962C8B-B14F-4D97-AF65-F5344CB8AC3E}">
        <p14:creationId xmlns:p14="http://schemas.microsoft.com/office/powerpoint/2010/main" val="3784820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49030C-ACA5-3E7B-DBDB-6B56CA61777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C4DFCFF-42C0-76B1-4B63-85D48A884DA8}"/>
              </a:ext>
            </a:extLst>
          </p:cNvPr>
          <p:cNvSpPr txBox="1"/>
          <p:nvPr/>
        </p:nvSpPr>
        <p:spPr>
          <a:xfrm>
            <a:off x="3042119" y="382555"/>
            <a:ext cx="6107762" cy="584775"/>
          </a:xfrm>
          <a:prstGeom prst="rect">
            <a:avLst/>
          </a:prstGeom>
          <a:noFill/>
        </p:spPr>
        <p:txBody>
          <a:bodyPr wrap="none" rtlCol="0">
            <a:spAutoFit/>
          </a:bodyPr>
          <a:lstStyle/>
          <a:p>
            <a:r>
              <a:rPr lang="en-US" sz="3200" dirty="0"/>
              <a:t>Broadcom Licensing Information </a:t>
            </a:r>
          </a:p>
        </p:txBody>
      </p:sp>
      <p:pic>
        <p:nvPicPr>
          <p:cNvPr id="7" name="Picture 6">
            <a:extLst>
              <a:ext uri="{FF2B5EF4-FFF2-40B4-BE49-F238E27FC236}">
                <a16:creationId xmlns:a16="http://schemas.microsoft.com/office/drawing/2014/main" id="{1E3B81CF-4062-2FD3-8DC0-36FA1FB91DF7}"/>
              </a:ext>
            </a:extLst>
          </p:cNvPr>
          <p:cNvPicPr>
            <a:picLocks noChangeAspect="1"/>
          </p:cNvPicPr>
          <p:nvPr/>
        </p:nvPicPr>
        <p:blipFill>
          <a:blip r:embed="rId2"/>
          <a:stretch>
            <a:fillRect/>
          </a:stretch>
        </p:blipFill>
        <p:spPr>
          <a:xfrm>
            <a:off x="2267338" y="1296924"/>
            <a:ext cx="7272425" cy="4562384"/>
          </a:xfrm>
          <a:prstGeom prst="rect">
            <a:avLst/>
          </a:prstGeom>
          <a:effectLst>
            <a:outerShdw blurRad="50800" dist="38100" dir="5400000" algn="t" rotWithShape="0">
              <a:prstClr val="black">
                <a:alpha val="40000"/>
              </a:prstClr>
            </a:outerShdw>
          </a:effectLst>
        </p:spPr>
      </p:pic>
      <p:sp>
        <p:nvSpPr>
          <p:cNvPr id="8" name="TextBox 7">
            <a:extLst>
              <a:ext uri="{FF2B5EF4-FFF2-40B4-BE49-F238E27FC236}">
                <a16:creationId xmlns:a16="http://schemas.microsoft.com/office/drawing/2014/main" id="{FDC31419-EF25-0EAD-C3FE-D70035C6F8A3}"/>
              </a:ext>
            </a:extLst>
          </p:cNvPr>
          <p:cNvSpPr txBox="1"/>
          <p:nvPr/>
        </p:nvSpPr>
        <p:spPr>
          <a:xfrm>
            <a:off x="4295866" y="6488668"/>
            <a:ext cx="3215367" cy="369332"/>
          </a:xfrm>
          <a:prstGeom prst="rect">
            <a:avLst/>
          </a:prstGeom>
          <a:noFill/>
        </p:spPr>
        <p:txBody>
          <a:bodyPr wrap="none" rtlCol="0">
            <a:spAutoFit/>
          </a:bodyPr>
          <a:lstStyle/>
          <a:p>
            <a:r>
              <a:rPr lang="en-US" dirty="0"/>
              <a:t>Thanks to Blackfoot for the GIF</a:t>
            </a:r>
          </a:p>
        </p:txBody>
      </p:sp>
      <p:sp>
        <p:nvSpPr>
          <p:cNvPr id="5" name="TextBox 4">
            <a:extLst>
              <a:ext uri="{FF2B5EF4-FFF2-40B4-BE49-F238E27FC236}">
                <a16:creationId xmlns:a16="http://schemas.microsoft.com/office/drawing/2014/main" id="{AF07216D-8AED-5A64-6E28-E429BF233134}"/>
              </a:ext>
            </a:extLst>
          </p:cNvPr>
          <p:cNvSpPr txBox="1"/>
          <p:nvPr/>
        </p:nvSpPr>
        <p:spPr>
          <a:xfrm rot="19747120">
            <a:off x="3633403" y="2708311"/>
            <a:ext cx="4925194" cy="830997"/>
          </a:xfrm>
          <a:prstGeom prst="rect">
            <a:avLst/>
          </a:prstGeom>
          <a:noFill/>
        </p:spPr>
        <p:txBody>
          <a:bodyPr wrap="none" rtlCol="0">
            <a:spAutoFit/>
          </a:bodyPr>
          <a:lstStyle/>
          <a:p>
            <a:r>
              <a:rPr lang="en-US" sz="4800" dirty="0">
                <a:highlight>
                  <a:srgbClr val="FFFF00"/>
                </a:highlight>
              </a:rPr>
              <a:t>What I have heard</a:t>
            </a:r>
          </a:p>
        </p:txBody>
      </p:sp>
    </p:spTree>
    <p:extLst>
      <p:ext uri="{BB962C8B-B14F-4D97-AF65-F5344CB8AC3E}">
        <p14:creationId xmlns:p14="http://schemas.microsoft.com/office/powerpoint/2010/main" val="10442956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C2134-46F3-FEE1-A5D9-E89857E770F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E3FFD4E-052F-FC5E-E16E-B00AD0085874}"/>
              </a:ext>
            </a:extLst>
          </p:cNvPr>
          <p:cNvSpPr txBox="1"/>
          <p:nvPr/>
        </p:nvSpPr>
        <p:spPr>
          <a:xfrm>
            <a:off x="3135425" y="167951"/>
            <a:ext cx="5932201" cy="584775"/>
          </a:xfrm>
          <a:prstGeom prst="rect">
            <a:avLst/>
          </a:prstGeom>
          <a:noFill/>
        </p:spPr>
        <p:txBody>
          <a:bodyPr wrap="none" rtlCol="0">
            <a:spAutoFit/>
          </a:bodyPr>
          <a:lstStyle/>
          <a:p>
            <a:r>
              <a:rPr lang="en-US" sz="3200" dirty="0"/>
              <a:t>Broadcom Licensing Discussion </a:t>
            </a:r>
          </a:p>
        </p:txBody>
      </p:sp>
      <p:sp>
        <p:nvSpPr>
          <p:cNvPr id="7" name="TextBox 6">
            <a:extLst>
              <a:ext uri="{FF2B5EF4-FFF2-40B4-BE49-F238E27FC236}">
                <a16:creationId xmlns:a16="http://schemas.microsoft.com/office/drawing/2014/main" id="{6A3F3010-452C-84BE-4A80-D57D9B130F65}"/>
              </a:ext>
            </a:extLst>
          </p:cNvPr>
          <p:cNvSpPr txBox="1"/>
          <p:nvPr/>
        </p:nvSpPr>
        <p:spPr>
          <a:xfrm>
            <a:off x="3135425" y="1106634"/>
            <a:ext cx="5821963" cy="830997"/>
          </a:xfrm>
          <a:prstGeom prst="rect">
            <a:avLst/>
          </a:prstGeom>
          <a:noFill/>
        </p:spPr>
        <p:txBody>
          <a:bodyPr wrap="square">
            <a:spAutoFit/>
          </a:bodyPr>
          <a:lstStyle/>
          <a:p>
            <a:pPr algn="ctr"/>
            <a:r>
              <a:rPr lang="en-US" sz="2400" dirty="0"/>
              <a:t>Ways to save money if cost is a concern</a:t>
            </a:r>
          </a:p>
          <a:p>
            <a:pPr marL="285750" indent="-285750" algn="ctr">
              <a:buFont typeface="Arial" panose="020B0604020202020204" pitchFamily="34" charset="0"/>
              <a:buChar char="•"/>
            </a:pPr>
            <a:endParaRPr lang="en-US" sz="2400" dirty="0"/>
          </a:p>
        </p:txBody>
      </p:sp>
      <p:sp>
        <p:nvSpPr>
          <p:cNvPr id="8" name="TextBox 7">
            <a:extLst>
              <a:ext uri="{FF2B5EF4-FFF2-40B4-BE49-F238E27FC236}">
                <a16:creationId xmlns:a16="http://schemas.microsoft.com/office/drawing/2014/main" id="{FCDB6099-9128-F026-F3C9-004F18DEFF83}"/>
              </a:ext>
            </a:extLst>
          </p:cNvPr>
          <p:cNvSpPr txBox="1"/>
          <p:nvPr/>
        </p:nvSpPr>
        <p:spPr>
          <a:xfrm>
            <a:off x="1566027" y="3450419"/>
            <a:ext cx="10069245" cy="2585323"/>
          </a:xfrm>
          <a:prstGeom prst="rect">
            <a:avLst/>
          </a:prstGeom>
          <a:noFill/>
        </p:spPr>
        <p:txBody>
          <a:bodyPr wrap="square">
            <a:spAutoFit/>
          </a:bodyPr>
          <a:lstStyle/>
          <a:p>
            <a:pPr lvl="1"/>
            <a:r>
              <a:rPr lang="en-US" dirty="0"/>
              <a:t>Current CPU Utilization Score is 120.  Therefore a workload of 20% would now be at 48%</a:t>
            </a:r>
          </a:p>
          <a:p>
            <a:pPr lvl="1"/>
            <a:endParaRPr lang="en-US" dirty="0"/>
          </a:p>
          <a:p>
            <a:pPr lvl="1"/>
            <a:r>
              <a:rPr lang="en-US" b="1" dirty="0"/>
              <a:t>Why do this?  Your VMware contract will be cut in HALF.</a:t>
            </a:r>
          </a:p>
          <a:p>
            <a:pPr lvl="1"/>
            <a:endParaRPr lang="en-US" dirty="0"/>
          </a:p>
          <a:p>
            <a:pPr lvl="1"/>
            <a:r>
              <a:rPr lang="en-US" b="1" dirty="0"/>
              <a:t>Before you do this:</a:t>
            </a:r>
          </a:p>
          <a:p>
            <a:pPr marL="742950" lvl="1" indent="-285750">
              <a:buFont typeface="Arial" panose="020B0604020202020204" pitchFamily="34" charset="0"/>
              <a:buChar char="•"/>
            </a:pPr>
            <a:r>
              <a:rPr lang="en-US" dirty="0"/>
              <a:t>Contact your vendor to see if it violates your support agreement – possibly order CPU covers</a:t>
            </a:r>
          </a:p>
          <a:p>
            <a:pPr marL="742950" lvl="1" indent="-285750">
              <a:buFont typeface="Arial" panose="020B0604020202020204" pitchFamily="34" charset="0"/>
              <a:buChar char="•"/>
            </a:pPr>
            <a:r>
              <a:rPr lang="en-US" dirty="0"/>
              <a:t>Verify you have enough memory slot capacity to move all memory sticks to one CPU</a:t>
            </a:r>
          </a:p>
          <a:p>
            <a:pPr marL="742950" lvl="1" indent="-285750">
              <a:buFont typeface="Arial" panose="020B0604020202020204" pitchFamily="34" charset="0"/>
              <a:buChar char="•"/>
            </a:pPr>
            <a:r>
              <a:rPr lang="en-US" dirty="0"/>
              <a:t>Verify your compute platform doesn’t have any dependency on your 2</a:t>
            </a:r>
            <a:r>
              <a:rPr lang="en-US" baseline="30000" dirty="0"/>
              <a:t>nd</a:t>
            </a:r>
            <a:r>
              <a:rPr lang="en-US" dirty="0"/>
              <a:t> CPU</a:t>
            </a:r>
          </a:p>
          <a:p>
            <a:pPr marL="1200150" lvl="2" indent="-285750">
              <a:buFont typeface="Arial" panose="020B0604020202020204" pitchFamily="34" charset="0"/>
              <a:buChar char="•"/>
            </a:pPr>
            <a:r>
              <a:rPr lang="en-US" dirty="0"/>
              <a:t>Sometimes a 2</a:t>
            </a:r>
            <a:r>
              <a:rPr lang="en-US" baseline="30000" dirty="0"/>
              <a:t>nd</a:t>
            </a:r>
            <a:r>
              <a:rPr lang="en-US" dirty="0"/>
              <a:t> CPU can increase the amount of PCI-e devices you can install</a:t>
            </a:r>
          </a:p>
        </p:txBody>
      </p:sp>
      <p:sp>
        <p:nvSpPr>
          <p:cNvPr id="2" name="Cube 1">
            <a:extLst>
              <a:ext uri="{FF2B5EF4-FFF2-40B4-BE49-F238E27FC236}">
                <a16:creationId xmlns:a16="http://schemas.microsoft.com/office/drawing/2014/main" id="{FB85F93D-6097-62FB-D36E-211115DF548A}"/>
              </a:ext>
            </a:extLst>
          </p:cNvPr>
          <p:cNvSpPr/>
          <p:nvPr/>
        </p:nvSpPr>
        <p:spPr>
          <a:xfrm>
            <a:off x="1707502" y="2006082"/>
            <a:ext cx="578498" cy="1224210"/>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be 10">
            <a:extLst>
              <a:ext uri="{FF2B5EF4-FFF2-40B4-BE49-F238E27FC236}">
                <a16:creationId xmlns:a16="http://schemas.microsoft.com/office/drawing/2014/main" id="{B742642E-CD62-712D-2CD4-EA24E9E660F2}"/>
              </a:ext>
            </a:extLst>
          </p:cNvPr>
          <p:cNvSpPr/>
          <p:nvPr/>
        </p:nvSpPr>
        <p:spPr>
          <a:xfrm>
            <a:off x="2373086" y="2006082"/>
            <a:ext cx="578498" cy="1224210"/>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be 11">
            <a:extLst>
              <a:ext uri="{FF2B5EF4-FFF2-40B4-BE49-F238E27FC236}">
                <a16:creationId xmlns:a16="http://schemas.microsoft.com/office/drawing/2014/main" id="{D8BB314F-638C-A073-8332-3A0CCFC3CC95}"/>
              </a:ext>
            </a:extLst>
          </p:cNvPr>
          <p:cNvSpPr/>
          <p:nvPr/>
        </p:nvSpPr>
        <p:spPr>
          <a:xfrm>
            <a:off x="3038670" y="2006082"/>
            <a:ext cx="578498" cy="1224210"/>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ube 12">
            <a:extLst>
              <a:ext uri="{FF2B5EF4-FFF2-40B4-BE49-F238E27FC236}">
                <a16:creationId xmlns:a16="http://schemas.microsoft.com/office/drawing/2014/main" id="{F51C9CFF-2E1B-642E-3DC7-83E704059A5C}"/>
              </a:ext>
            </a:extLst>
          </p:cNvPr>
          <p:cNvSpPr/>
          <p:nvPr/>
        </p:nvSpPr>
        <p:spPr>
          <a:xfrm>
            <a:off x="3691814" y="2006082"/>
            <a:ext cx="578498" cy="1224210"/>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be 13">
            <a:extLst>
              <a:ext uri="{FF2B5EF4-FFF2-40B4-BE49-F238E27FC236}">
                <a16:creationId xmlns:a16="http://schemas.microsoft.com/office/drawing/2014/main" id="{BB3E7955-0F01-463E-E394-8E1BED4AE863}"/>
              </a:ext>
            </a:extLst>
          </p:cNvPr>
          <p:cNvSpPr/>
          <p:nvPr/>
        </p:nvSpPr>
        <p:spPr>
          <a:xfrm>
            <a:off x="4357398" y="2006082"/>
            <a:ext cx="578498" cy="1224210"/>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be 14">
            <a:extLst>
              <a:ext uri="{FF2B5EF4-FFF2-40B4-BE49-F238E27FC236}">
                <a16:creationId xmlns:a16="http://schemas.microsoft.com/office/drawing/2014/main" id="{E78C7849-9DB3-B5C6-CE20-4E4F818AADD6}"/>
              </a:ext>
            </a:extLst>
          </p:cNvPr>
          <p:cNvSpPr/>
          <p:nvPr/>
        </p:nvSpPr>
        <p:spPr>
          <a:xfrm>
            <a:off x="5022982" y="2006082"/>
            <a:ext cx="578498" cy="1224210"/>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92C72B1-AC90-0E3F-2D5C-601038EE4909}"/>
              </a:ext>
            </a:extLst>
          </p:cNvPr>
          <p:cNvSpPr txBox="1"/>
          <p:nvPr/>
        </p:nvSpPr>
        <p:spPr>
          <a:xfrm>
            <a:off x="5906277" y="2259832"/>
            <a:ext cx="5015604" cy="646331"/>
          </a:xfrm>
          <a:prstGeom prst="rect">
            <a:avLst/>
          </a:prstGeom>
          <a:noFill/>
        </p:spPr>
        <p:txBody>
          <a:bodyPr wrap="none" rtlCol="0">
            <a:spAutoFit/>
          </a:bodyPr>
          <a:lstStyle/>
          <a:p>
            <a:r>
              <a:rPr lang="en-US" dirty="0"/>
              <a:t>Current Capacity = 100% * 6 hosts – Score of 600</a:t>
            </a:r>
          </a:p>
          <a:p>
            <a:r>
              <a:rPr lang="en-US" dirty="0"/>
              <a:t>Worst Case Cap. = 50% * 5 hosts – Score of 250</a:t>
            </a:r>
          </a:p>
        </p:txBody>
      </p:sp>
    </p:spTree>
    <p:extLst>
      <p:ext uri="{BB962C8B-B14F-4D97-AF65-F5344CB8AC3E}">
        <p14:creationId xmlns:p14="http://schemas.microsoft.com/office/powerpoint/2010/main" val="33744671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94E113-FD8A-8B58-4C45-9C9029DCDE2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1DCC397-2208-F796-4FEE-53182E0DA4ED}"/>
              </a:ext>
            </a:extLst>
          </p:cNvPr>
          <p:cNvSpPr txBox="1"/>
          <p:nvPr/>
        </p:nvSpPr>
        <p:spPr>
          <a:xfrm>
            <a:off x="3135425" y="167951"/>
            <a:ext cx="5932201" cy="584775"/>
          </a:xfrm>
          <a:prstGeom prst="rect">
            <a:avLst/>
          </a:prstGeom>
          <a:noFill/>
        </p:spPr>
        <p:txBody>
          <a:bodyPr wrap="none" rtlCol="0">
            <a:spAutoFit/>
          </a:bodyPr>
          <a:lstStyle/>
          <a:p>
            <a:r>
              <a:rPr lang="en-US" sz="3200" dirty="0"/>
              <a:t>Broadcom Licensing Discussion </a:t>
            </a:r>
          </a:p>
        </p:txBody>
      </p:sp>
      <p:sp>
        <p:nvSpPr>
          <p:cNvPr id="7" name="TextBox 6">
            <a:extLst>
              <a:ext uri="{FF2B5EF4-FFF2-40B4-BE49-F238E27FC236}">
                <a16:creationId xmlns:a16="http://schemas.microsoft.com/office/drawing/2014/main" id="{70DE9747-C7CD-CFEE-8F2D-35646573FB22}"/>
              </a:ext>
            </a:extLst>
          </p:cNvPr>
          <p:cNvSpPr txBox="1"/>
          <p:nvPr/>
        </p:nvSpPr>
        <p:spPr>
          <a:xfrm>
            <a:off x="3135425" y="1106634"/>
            <a:ext cx="5821963" cy="830997"/>
          </a:xfrm>
          <a:prstGeom prst="rect">
            <a:avLst/>
          </a:prstGeom>
          <a:noFill/>
        </p:spPr>
        <p:txBody>
          <a:bodyPr wrap="square">
            <a:spAutoFit/>
          </a:bodyPr>
          <a:lstStyle/>
          <a:p>
            <a:pPr algn="ctr"/>
            <a:r>
              <a:rPr lang="en-US" sz="2400" dirty="0"/>
              <a:t>Ways to save money if cost is a concern</a:t>
            </a:r>
          </a:p>
          <a:p>
            <a:pPr marL="285750" indent="-285750" algn="ctr">
              <a:buFont typeface="Arial" panose="020B0604020202020204" pitchFamily="34" charset="0"/>
              <a:buChar char="•"/>
            </a:pPr>
            <a:endParaRPr lang="en-US" sz="2400" dirty="0"/>
          </a:p>
        </p:txBody>
      </p:sp>
      <p:sp>
        <p:nvSpPr>
          <p:cNvPr id="8" name="TextBox 7">
            <a:extLst>
              <a:ext uri="{FF2B5EF4-FFF2-40B4-BE49-F238E27FC236}">
                <a16:creationId xmlns:a16="http://schemas.microsoft.com/office/drawing/2014/main" id="{AD9F1D71-6ECD-3943-C9D1-7400C8B4F4D2}"/>
              </a:ext>
            </a:extLst>
          </p:cNvPr>
          <p:cNvSpPr txBox="1"/>
          <p:nvPr/>
        </p:nvSpPr>
        <p:spPr>
          <a:xfrm>
            <a:off x="1510044" y="1937631"/>
            <a:ext cx="10218535" cy="4524315"/>
          </a:xfrm>
          <a:prstGeom prst="rect">
            <a:avLst/>
          </a:prstGeom>
          <a:noFill/>
        </p:spPr>
        <p:txBody>
          <a:bodyPr wrap="square">
            <a:spAutoFit/>
          </a:bodyPr>
          <a:lstStyle/>
          <a:p>
            <a:pPr marL="285750" indent="-285750">
              <a:buFont typeface="Arial" panose="020B0604020202020204" pitchFamily="34" charset="0"/>
              <a:buChar char="•"/>
            </a:pPr>
            <a:r>
              <a:rPr lang="en-US" b="1" dirty="0"/>
              <a:t>Look at your feature set and see if you are actually using those features</a:t>
            </a:r>
          </a:p>
          <a:p>
            <a:pPr lvl="1"/>
            <a:endParaRPr lang="en-US" dirty="0"/>
          </a:p>
          <a:p>
            <a:pPr marL="285750" indent="-285750">
              <a:buFont typeface="Arial" panose="020B0604020202020204" pitchFamily="34" charset="0"/>
              <a:buChar char="•"/>
            </a:pPr>
            <a:r>
              <a:rPr lang="en-US" b="1" dirty="0"/>
              <a:t>Example:</a:t>
            </a:r>
          </a:p>
          <a:p>
            <a:pPr marL="742950" lvl="1" indent="-285750">
              <a:buFont typeface="Arial" panose="020B0604020202020204" pitchFamily="34" charset="0"/>
              <a:buChar char="•"/>
            </a:pPr>
            <a:r>
              <a:rPr lang="en-US" dirty="0"/>
              <a:t>Current vSphere Enterprise Plus Customer</a:t>
            </a:r>
          </a:p>
          <a:p>
            <a:pPr marL="742950" lvl="1" indent="-285750">
              <a:buFont typeface="Arial" panose="020B0604020202020204" pitchFamily="34" charset="0"/>
              <a:buChar char="•"/>
            </a:pPr>
            <a:r>
              <a:rPr lang="en-US" dirty="0"/>
              <a:t>Not using Distributed Switches, Network I/O controls, Host Profiles</a:t>
            </a:r>
          </a:p>
          <a:p>
            <a:pPr marL="742950" lvl="1" indent="-285750">
              <a:buFont typeface="Arial" panose="020B0604020202020204" pitchFamily="34" charset="0"/>
              <a:buChar char="•"/>
            </a:pPr>
            <a:r>
              <a:rPr lang="en-US" dirty="0"/>
              <a:t>Customer uses the Distributed Resource Scheduler (DRS) but the workloads rarely move</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Actions:</a:t>
            </a:r>
          </a:p>
          <a:p>
            <a:pPr marL="742950" lvl="1" indent="-285750">
              <a:buFont typeface="Arial" panose="020B0604020202020204" pitchFamily="34" charset="0"/>
              <a:buChar char="•"/>
            </a:pPr>
            <a:r>
              <a:rPr lang="en-US" dirty="0"/>
              <a:t>Reduce licensing to VVS </a:t>
            </a:r>
          </a:p>
          <a:p>
            <a:pPr marL="742950" lvl="1" indent="-285750">
              <a:buFont typeface="Arial" panose="020B0604020202020204" pitchFamily="34" charset="0"/>
              <a:buChar char="•"/>
            </a:pPr>
            <a:r>
              <a:rPr lang="en-US" dirty="0"/>
              <a:t>Create </a:t>
            </a:r>
            <a:r>
              <a:rPr lang="en-US" dirty="0" err="1"/>
              <a:t>PowerCLI</a:t>
            </a:r>
            <a:r>
              <a:rPr lang="en-US" dirty="0"/>
              <a:t> scripts for these features made easy by DRS</a:t>
            </a:r>
          </a:p>
          <a:p>
            <a:pPr marL="1200150" lvl="2" indent="-285750">
              <a:buFont typeface="Arial" panose="020B0604020202020204" pitchFamily="34" charset="0"/>
              <a:buChar char="•"/>
            </a:pPr>
            <a:r>
              <a:rPr lang="en-US" dirty="0"/>
              <a:t>Script host creation of Standard Switches and port groups (for reconfiguring or building hosts)</a:t>
            </a:r>
          </a:p>
          <a:p>
            <a:pPr marL="1200150" lvl="2" indent="-285750">
              <a:buFont typeface="Arial" panose="020B0604020202020204" pitchFamily="34" charset="0"/>
              <a:buChar char="•"/>
            </a:pPr>
            <a:r>
              <a:rPr lang="en-US" dirty="0"/>
              <a:t>Create scheduled tasks to check whether or not application servers are running on the same </a:t>
            </a:r>
            <a:r>
              <a:rPr lang="en-US" dirty="0" err="1"/>
              <a:t>ESXi</a:t>
            </a:r>
            <a:r>
              <a:rPr lang="en-US" dirty="0"/>
              <a:t> host (replaces DRS Anti-Affinity -- useful after maintenance or HA events)</a:t>
            </a:r>
          </a:p>
          <a:p>
            <a:pPr marL="1200150" lvl="2" indent="-285750">
              <a:buFont typeface="Arial" panose="020B0604020202020204" pitchFamily="34" charset="0"/>
              <a:buChar char="•"/>
            </a:pPr>
            <a:r>
              <a:rPr lang="en-US" dirty="0"/>
              <a:t>Script the </a:t>
            </a:r>
            <a:r>
              <a:rPr lang="en-US" dirty="0" err="1"/>
              <a:t>VMotion</a:t>
            </a:r>
            <a:r>
              <a:rPr lang="en-US" dirty="0"/>
              <a:t> of VM’s for maintenance operations</a:t>
            </a:r>
          </a:p>
          <a:p>
            <a:pPr marL="1200150" lvl="2" indent="-285750">
              <a:buFont typeface="Arial" panose="020B0604020202020204" pitchFamily="34" charset="0"/>
              <a:buChar char="•"/>
            </a:pPr>
            <a:endParaRPr lang="en-US" dirty="0"/>
          </a:p>
        </p:txBody>
      </p:sp>
    </p:spTree>
    <p:extLst>
      <p:ext uri="{BB962C8B-B14F-4D97-AF65-F5344CB8AC3E}">
        <p14:creationId xmlns:p14="http://schemas.microsoft.com/office/powerpoint/2010/main" val="2491232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F689B-091B-3223-F513-91F8D12C211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662C705-67A7-D5F1-96DE-0802BDB84585}"/>
              </a:ext>
            </a:extLst>
          </p:cNvPr>
          <p:cNvSpPr txBox="1"/>
          <p:nvPr/>
        </p:nvSpPr>
        <p:spPr>
          <a:xfrm>
            <a:off x="3135425" y="167951"/>
            <a:ext cx="5932201" cy="584775"/>
          </a:xfrm>
          <a:prstGeom prst="rect">
            <a:avLst/>
          </a:prstGeom>
          <a:noFill/>
        </p:spPr>
        <p:txBody>
          <a:bodyPr wrap="none" rtlCol="0">
            <a:spAutoFit/>
          </a:bodyPr>
          <a:lstStyle/>
          <a:p>
            <a:r>
              <a:rPr lang="en-US" sz="3200" dirty="0"/>
              <a:t>Broadcom Licensing Discussion </a:t>
            </a:r>
          </a:p>
        </p:txBody>
      </p:sp>
      <p:sp>
        <p:nvSpPr>
          <p:cNvPr id="7" name="TextBox 6">
            <a:extLst>
              <a:ext uri="{FF2B5EF4-FFF2-40B4-BE49-F238E27FC236}">
                <a16:creationId xmlns:a16="http://schemas.microsoft.com/office/drawing/2014/main" id="{948A89F4-9235-C915-055E-B10C7926AD9A}"/>
              </a:ext>
            </a:extLst>
          </p:cNvPr>
          <p:cNvSpPr txBox="1"/>
          <p:nvPr/>
        </p:nvSpPr>
        <p:spPr>
          <a:xfrm>
            <a:off x="3135425" y="1106634"/>
            <a:ext cx="5821963" cy="830997"/>
          </a:xfrm>
          <a:prstGeom prst="rect">
            <a:avLst/>
          </a:prstGeom>
          <a:noFill/>
        </p:spPr>
        <p:txBody>
          <a:bodyPr wrap="square">
            <a:spAutoFit/>
          </a:bodyPr>
          <a:lstStyle/>
          <a:p>
            <a:pPr algn="ctr"/>
            <a:r>
              <a:rPr lang="en-US" sz="2400" dirty="0"/>
              <a:t>Use </a:t>
            </a:r>
            <a:r>
              <a:rPr lang="en-US" sz="2400" dirty="0" err="1"/>
              <a:t>PowerCLI</a:t>
            </a:r>
            <a:r>
              <a:rPr lang="en-US" sz="2400" dirty="0"/>
              <a:t> for Maintenance Operations</a:t>
            </a:r>
          </a:p>
          <a:p>
            <a:pPr marL="285750" indent="-285750" algn="ctr">
              <a:buFont typeface="Arial" panose="020B0604020202020204" pitchFamily="34" charset="0"/>
              <a:buChar char="•"/>
            </a:pPr>
            <a:endParaRPr lang="en-US" sz="2400" dirty="0"/>
          </a:p>
        </p:txBody>
      </p:sp>
      <p:sp>
        <p:nvSpPr>
          <p:cNvPr id="2" name="Cube 1">
            <a:extLst>
              <a:ext uri="{FF2B5EF4-FFF2-40B4-BE49-F238E27FC236}">
                <a16:creationId xmlns:a16="http://schemas.microsoft.com/office/drawing/2014/main" id="{FAFC458B-7CCA-CF52-F3C7-47C908931D51}"/>
              </a:ext>
            </a:extLst>
          </p:cNvPr>
          <p:cNvSpPr/>
          <p:nvPr/>
        </p:nvSpPr>
        <p:spPr>
          <a:xfrm>
            <a:off x="1707502" y="2006082"/>
            <a:ext cx="578498" cy="1224210"/>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be 10">
            <a:extLst>
              <a:ext uri="{FF2B5EF4-FFF2-40B4-BE49-F238E27FC236}">
                <a16:creationId xmlns:a16="http://schemas.microsoft.com/office/drawing/2014/main" id="{D8390C28-5B4D-7405-D781-4704DD26BC1A}"/>
              </a:ext>
            </a:extLst>
          </p:cNvPr>
          <p:cNvSpPr/>
          <p:nvPr/>
        </p:nvSpPr>
        <p:spPr>
          <a:xfrm>
            <a:off x="3259495" y="2006082"/>
            <a:ext cx="578498" cy="1224210"/>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be 11">
            <a:extLst>
              <a:ext uri="{FF2B5EF4-FFF2-40B4-BE49-F238E27FC236}">
                <a16:creationId xmlns:a16="http://schemas.microsoft.com/office/drawing/2014/main" id="{EE62A8B3-EC34-0E89-E0DB-3078DCCBF1DA}"/>
              </a:ext>
            </a:extLst>
          </p:cNvPr>
          <p:cNvSpPr/>
          <p:nvPr/>
        </p:nvSpPr>
        <p:spPr>
          <a:xfrm>
            <a:off x="4942116" y="2006082"/>
            <a:ext cx="578498" cy="1224210"/>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ube 12">
            <a:extLst>
              <a:ext uri="{FF2B5EF4-FFF2-40B4-BE49-F238E27FC236}">
                <a16:creationId xmlns:a16="http://schemas.microsoft.com/office/drawing/2014/main" id="{29160EA6-252F-BE41-0AFD-6A470BCA1844}"/>
              </a:ext>
            </a:extLst>
          </p:cNvPr>
          <p:cNvSpPr/>
          <p:nvPr/>
        </p:nvSpPr>
        <p:spPr>
          <a:xfrm>
            <a:off x="6671390" y="2006082"/>
            <a:ext cx="578498" cy="1224210"/>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be 13">
            <a:extLst>
              <a:ext uri="{FF2B5EF4-FFF2-40B4-BE49-F238E27FC236}">
                <a16:creationId xmlns:a16="http://schemas.microsoft.com/office/drawing/2014/main" id="{B841160C-2A5A-3D19-8FB1-37E5EA68FDB2}"/>
              </a:ext>
            </a:extLst>
          </p:cNvPr>
          <p:cNvSpPr/>
          <p:nvPr/>
        </p:nvSpPr>
        <p:spPr>
          <a:xfrm>
            <a:off x="8378890" y="2006082"/>
            <a:ext cx="578498" cy="1224210"/>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be 14">
            <a:extLst>
              <a:ext uri="{FF2B5EF4-FFF2-40B4-BE49-F238E27FC236}">
                <a16:creationId xmlns:a16="http://schemas.microsoft.com/office/drawing/2014/main" id="{6DCD6770-2715-E6DE-FB31-5B239B410B69}"/>
              </a:ext>
            </a:extLst>
          </p:cNvPr>
          <p:cNvSpPr/>
          <p:nvPr/>
        </p:nvSpPr>
        <p:spPr>
          <a:xfrm>
            <a:off x="9999307" y="2006082"/>
            <a:ext cx="578498" cy="1224210"/>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623AEE2-C6D8-90E1-3049-1B0CE319F437}"/>
              </a:ext>
            </a:extLst>
          </p:cNvPr>
          <p:cNvSpPr txBox="1"/>
          <p:nvPr/>
        </p:nvSpPr>
        <p:spPr>
          <a:xfrm>
            <a:off x="1581284" y="3172408"/>
            <a:ext cx="830933" cy="369332"/>
          </a:xfrm>
          <a:prstGeom prst="rect">
            <a:avLst/>
          </a:prstGeom>
          <a:noFill/>
        </p:spPr>
        <p:txBody>
          <a:bodyPr wrap="none" rtlCol="0">
            <a:spAutoFit/>
          </a:bodyPr>
          <a:lstStyle/>
          <a:p>
            <a:r>
              <a:rPr lang="en-US" dirty="0"/>
              <a:t>Host 1</a:t>
            </a:r>
          </a:p>
        </p:txBody>
      </p:sp>
      <p:sp>
        <p:nvSpPr>
          <p:cNvPr id="5" name="TextBox 4">
            <a:extLst>
              <a:ext uri="{FF2B5EF4-FFF2-40B4-BE49-F238E27FC236}">
                <a16:creationId xmlns:a16="http://schemas.microsoft.com/office/drawing/2014/main" id="{31157C6B-70B0-F28D-528F-A14E84723E64}"/>
              </a:ext>
            </a:extLst>
          </p:cNvPr>
          <p:cNvSpPr txBox="1"/>
          <p:nvPr/>
        </p:nvSpPr>
        <p:spPr>
          <a:xfrm>
            <a:off x="3135425" y="3179793"/>
            <a:ext cx="830933" cy="369332"/>
          </a:xfrm>
          <a:prstGeom prst="rect">
            <a:avLst/>
          </a:prstGeom>
          <a:noFill/>
        </p:spPr>
        <p:txBody>
          <a:bodyPr wrap="none" rtlCol="0">
            <a:spAutoFit/>
          </a:bodyPr>
          <a:lstStyle/>
          <a:p>
            <a:r>
              <a:rPr lang="en-US" dirty="0"/>
              <a:t>Host 2</a:t>
            </a:r>
          </a:p>
        </p:txBody>
      </p:sp>
      <p:sp>
        <p:nvSpPr>
          <p:cNvPr id="6" name="TextBox 5">
            <a:extLst>
              <a:ext uri="{FF2B5EF4-FFF2-40B4-BE49-F238E27FC236}">
                <a16:creationId xmlns:a16="http://schemas.microsoft.com/office/drawing/2014/main" id="{E63AF8E7-9AC5-7926-E387-D86262B5ACBD}"/>
              </a:ext>
            </a:extLst>
          </p:cNvPr>
          <p:cNvSpPr txBox="1"/>
          <p:nvPr/>
        </p:nvSpPr>
        <p:spPr>
          <a:xfrm>
            <a:off x="4815898" y="3217115"/>
            <a:ext cx="830933" cy="369332"/>
          </a:xfrm>
          <a:prstGeom prst="rect">
            <a:avLst/>
          </a:prstGeom>
          <a:noFill/>
        </p:spPr>
        <p:txBody>
          <a:bodyPr wrap="none" rtlCol="0">
            <a:spAutoFit/>
          </a:bodyPr>
          <a:lstStyle/>
          <a:p>
            <a:r>
              <a:rPr lang="en-US" dirty="0"/>
              <a:t>Host 3</a:t>
            </a:r>
          </a:p>
        </p:txBody>
      </p:sp>
      <p:sp>
        <p:nvSpPr>
          <p:cNvPr id="9" name="TextBox 8">
            <a:extLst>
              <a:ext uri="{FF2B5EF4-FFF2-40B4-BE49-F238E27FC236}">
                <a16:creationId xmlns:a16="http://schemas.microsoft.com/office/drawing/2014/main" id="{BBD423ED-D675-7432-B163-A86D4E7CA9B7}"/>
              </a:ext>
            </a:extLst>
          </p:cNvPr>
          <p:cNvSpPr txBox="1"/>
          <p:nvPr/>
        </p:nvSpPr>
        <p:spPr>
          <a:xfrm>
            <a:off x="6518990" y="3217115"/>
            <a:ext cx="830933" cy="369332"/>
          </a:xfrm>
          <a:prstGeom prst="rect">
            <a:avLst/>
          </a:prstGeom>
          <a:noFill/>
        </p:spPr>
        <p:txBody>
          <a:bodyPr wrap="none" rtlCol="0">
            <a:spAutoFit/>
          </a:bodyPr>
          <a:lstStyle/>
          <a:p>
            <a:r>
              <a:rPr lang="en-US" dirty="0"/>
              <a:t>Host 4</a:t>
            </a:r>
          </a:p>
        </p:txBody>
      </p:sp>
      <p:sp>
        <p:nvSpPr>
          <p:cNvPr id="10" name="TextBox 9">
            <a:extLst>
              <a:ext uri="{FF2B5EF4-FFF2-40B4-BE49-F238E27FC236}">
                <a16:creationId xmlns:a16="http://schemas.microsoft.com/office/drawing/2014/main" id="{5118FD03-E649-F9A8-973C-349F568118B1}"/>
              </a:ext>
            </a:extLst>
          </p:cNvPr>
          <p:cNvSpPr txBox="1"/>
          <p:nvPr/>
        </p:nvSpPr>
        <p:spPr>
          <a:xfrm>
            <a:off x="8222082" y="3172408"/>
            <a:ext cx="830933" cy="369332"/>
          </a:xfrm>
          <a:prstGeom prst="rect">
            <a:avLst/>
          </a:prstGeom>
          <a:noFill/>
        </p:spPr>
        <p:txBody>
          <a:bodyPr wrap="none" rtlCol="0">
            <a:spAutoFit/>
          </a:bodyPr>
          <a:lstStyle/>
          <a:p>
            <a:r>
              <a:rPr lang="en-US" dirty="0"/>
              <a:t>Host 5</a:t>
            </a:r>
          </a:p>
        </p:txBody>
      </p:sp>
      <p:sp>
        <p:nvSpPr>
          <p:cNvPr id="17" name="TextBox 16">
            <a:extLst>
              <a:ext uri="{FF2B5EF4-FFF2-40B4-BE49-F238E27FC236}">
                <a16:creationId xmlns:a16="http://schemas.microsoft.com/office/drawing/2014/main" id="{C8E0AD9C-0D43-385F-D4A5-9E72804974DE}"/>
              </a:ext>
            </a:extLst>
          </p:cNvPr>
          <p:cNvSpPr txBox="1"/>
          <p:nvPr/>
        </p:nvSpPr>
        <p:spPr>
          <a:xfrm>
            <a:off x="9862123" y="3179793"/>
            <a:ext cx="830933" cy="369332"/>
          </a:xfrm>
          <a:prstGeom prst="rect">
            <a:avLst/>
          </a:prstGeom>
          <a:noFill/>
        </p:spPr>
        <p:txBody>
          <a:bodyPr wrap="none" rtlCol="0">
            <a:spAutoFit/>
          </a:bodyPr>
          <a:lstStyle/>
          <a:p>
            <a:r>
              <a:rPr lang="en-US" dirty="0"/>
              <a:t>Host 6</a:t>
            </a:r>
          </a:p>
        </p:txBody>
      </p:sp>
      <p:sp>
        <p:nvSpPr>
          <p:cNvPr id="18" name="TextBox 17">
            <a:extLst>
              <a:ext uri="{FF2B5EF4-FFF2-40B4-BE49-F238E27FC236}">
                <a16:creationId xmlns:a16="http://schemas.microsoft.com/office/drawing/2014/main" id="{79BE5082-4C49-64D0-45B4-E10623D01A67}"/>
              </a:ext>
            </a:extLst>
          </p:cNvPr>
          <p:cNvSpPr txBox="1"/>
          <p:nvPr/>
        </p:nvSpPr>
        <p:spPr>
          <a:xfrm>
            <a:off x="2772927" y="4012162"/>
            <a:ext cx="6796541" cy="2031325"/>
          </a:xfrm>
          <a:prstGeom prst="rect">
            <a:avLst/>
          </a:prstGeom>
          <a:noFill/>
        </p:spPr>
        <p:txBody>
          <a:bodyPr wrap="none" rtlCol="0">
            <a:spAutoFit/>
          </a:bodyPr>
          <a:lstStyle/>
          <a:p>
            <a:pPr marL="342900" indent="-342900">
              <a:buAutoNum type="arabicPeriod"/>
            </a:pPr>
            <a:r>
              <a:rPr lang="en-US" dirty="0"/>
              <a:t>Move 1/5</a:t>
            </a:r>
            <a:r>
              <a:rPr lang="en-US" baseline="30000" dirty="0"/>
              <a:t>th</a:t>
            </a:r>
            <a:r>
              <a:rPr lang="en-US" dirty="0"/>
              <a:t> of all VM’s on Host 1 to Hosts 2-6 – Patch and reboot</a:t>
            </a:r>
          </a:p>
          <a:p>
            <a:pPr marL="342900" indent="-342900">
              <a:buAutoNum type="arabicPeriod"/>
            </a:pPr>
            <a:r>
              <a:rPr lang="en-US" dirty="0"/>
              <a:t>Move all VM’s from Host 2 to Host 1 – Patch and reboot</a:t>
            </a:r>
          </a:p>
          <a:p>
            <a:pPr marL="342900" indent="-342900">
              <a:buAutoNum type="arabicPeriod"/>
            </a:pPr>
            <a:r>
              <a:rPr lang="en-US" dirty="0"/>
              <a:t>Move all VM’s from Host 3 to Host 2 – Patch and reboot</a:t>
            </a:r>
          </a:p>
          <a:p>
            <a:pPr marL="342900" indent="-342900">
              <a:buAutoNum type="arabicPeriod"/>
            </a:pPr>
            <a:r>
              <a:rPr lang="en-US" dirty="0"/>
              <a:t>Move all VM’s from Host 4 to Host 3 – Patch and reboot</a:t>
            </a:r>
          </a:p>
          <a:p>
            <a:pPr marL="342900" indent="-342900">
              <a:buAutoNum type="arabicPeriod"/>
            </a:pPr>
            <a:r>
              <a:rPr lang="en-US" dirty="0"/>
              <a:t>Move all VM’s from Host 5 to Host 4 – Patch and reboot</a:t>
            </a:r>
          </a:p>
          <a:p>
            <a:pPr marL="342900" indent="-342900">
              <a:buAutoNum type="arabicPeriod"/>
            </a:pPr>
            <a:r>
              <a:rPr lang="en-US" dirty="0"/>
              <a:t>Move all VM’s from Host 6 to Host 5 – Patch and reboot</a:t>
            </a:r>
          </a:p>
          <a:p>
            <a:pPr marL="342900" indent="-342900">
              <a:buAutoNum type="arabicPeriod"/>
            </a:pPr>
            <a:r>
              <a:rPr lang="en-US" dirty="0"/>
              <a:t>Move the same VM’s that were moved in step 1 to Host 6</a:t>
            </a:r>
          </a:p>
        </p:txBody>
      </p:sp>
    </p:spTree>
    <p:extLst>
      <p:ext uri="{BB962C8B-B14F-4D97-AF65-F5344CB8AC3E}">
        <p14:creationId xmlns:p14="http://schemas.microsoft.com/office/powerpoint/2010/main" val="24749550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931062-75CD-9DD7-CEFC-A839302A3BF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5AE7F1C-6844-3FBC-9F93-8009174FC9E3}"/>
              </a:ext>
            </a:extLst>
          </p:cNvPr>
          <p:cNvSpPr txBox="1"/>
          <p:nvPr/>
        </p:nvSpPr>
        <p:spPr>
          <a:xfrm>
            <a:off x="3135425" y="167951"/>
            <a:ext cx="5932201" cy="584775"/>
          </a:xfrm>
          <a:prstGeom prst="rect">
            <a:avLst/>
          </a:prstGeom>
          <a:noFill/>
        </p:spPr>
        <p:txBody>
          <a:bodyPr wrap="none" rtlCol="0">
            <a:spAutoFit/>
          </a:bodyPr>
          <a:lstStyle/>
          <a:p>
            <a:r>
              <a:rPr lang="en-US" sz="3200" dirty="0"/>
              <a:t>Broadcom Licensing Discussion </a:t>
            </a:r>
          </a:p>
        </p:txBody>
      </p:sp>
      <p:sp>
        <p:nvSpPr>
          <p:cNvPr id="7" name="TextBox 6">
            <a:extLst>
              <a:ext uri="{FF2B5EF4-FFF2-40B4-BE49-F238E27FC236}">
                <a16:creationId xmlns:a16="http://schemas.microsoft.com/office/drawing/2014/main" id="{6284E72E-86FB-C0F8-E3E9-1612E77E2A49}"/>
              </a:ext>
            </a:extLst>
          </p:cNvPr>
          <p:cNvSpPr txBox="1"/>
          <p:nvPr/>
        </p:nvSpPr>
        <p:spPr>
          <a:xfrm>
            <a:off x="3135425" y="1106634"/>
            <a:ext cx="5821963" cy="830997"/>
          </a:xfrm>
          <a:prstGeom prst="rect">
            <a:avLst/>
          </a:prstGeom>
          <a:noFill/>
        </p:spPr>
        <p:txBody>
          <a:bodyPr wrap="square">
            <a:spAutoFit/>
          </a:bodyPr>
          <a:lstStyle/>
          <a:p>
            <a:pPr algn="ctr"/>
            <a:r>
              <a:rPr lang="en-US" sz="2400" dirty="0"/>
              <a:t>Ways to save money if cost is a concern</a:t>
            </a:r>
          </a:p>
          <a:p>
            <a:pPr marL="285750" indent="-285750" algn="ctr">
              <a:buFont typeface="Arial" panose="020B0604020202020204" pitchFamily="34" charset="0"/>
              <a:buChar char="•"/>
            </a:pPr>
            <a:endParaRPr lang="en-US" sz="2400" dirty="0"/>
          </a:p>
        </p:txBody>
      </p:sp>
      <p:sp>
        <p:nvSpPr>
          <p:cNvPr id="8" name="TextBox 7">
            <a:extLst>
              <a:ext uri="{FF2B5EF4-FFF2-40B4-BE49-F238E27FC236}">
                <a16:creationId xmlns:a16="http://schemas.microsoft.com/office/drawing/2014/main" id="{BC054435-98B7-7C40-A8FC-C3CB74B7DA44}"/>
              </a:ext>
            </a:extLst>
          </p:cNvPr>
          <p:cNvSpPr txBox="1"/>
          <p:nvPr/>
        </p:nvSpPr>
        <p:spPr>
          <a:xfrm>
            <a:off x="1052844" y="1747883"/>
            <a:ext cx="10218535" cy="5078313"/>
          </a:xfrm>
          <a:prstGeom prst="rect">
            <a:avLst/>
          </a:prstGeom>
          <a:noFill/>
        </p:spPr>
        <p:txBody>
          <a:bodyPr wrap="square">
            <a:spAutoFit/>
          </a:bodyPr>
          <a:lstStyle/>
          <a:p>
            <a:pPr marL="285750" indent="-285750">
              <a:buFont typeface="Arial" panose="020B0604020202020204" pitchFamily="34" charset="0"/>
              <a:buChar char="•"/>
            </a:pPr>
            <a:r>
              <a:rPr lang="en-US" b="1" dirty="0"/>
              <a:t>Work with other teams to make sure old licensing rules still apply</a:t>
            </a:r>
          </a:p>
          <a:p>
            <a:pPr lvl="1"/>
            <a:endParaRPr lang="en-US" dirty="0"/>
          </a:p>
          <a:p>
            <a:pPr marL="285750" indent="-285750">
              <a:buFont typeface="Arial" panose="020B0604020202020204" pitchFamily="34" charset="0"/>
              <a:buChar char="•"/>
            </a:pPr>
            <a:r>
              <a:rPr lang="en-US" b="1" dirty="0"/>
              <a:t>Example:</a:t>
            </a:r>
          </a:p>
          <a:p>
            <a:pPr marL="742950" lvl="1" indent="-285750">
              <a:buFont typeface="Arial" panose="020B0604020202020204" pitchFamily="34" charset="0"/>
              <a:buChar char="•"/>
            </a:pPr>
            <a:r>
              <a:rPr lang="en-US" dirty="0"/>
              <a:t>A legacy software licensing rule for an application required a different strategy for physical host core count</a:t>
            </a:r>
          </a:p>
          <a:p>
            <a:pPr marL="742950" lvl="1" indent="-285750">
              <a:buFont typeface="Arial" panose="020B0604020202020204" pitchFamily="34" charset="0"/>
              <a:buChar char="•"/>
            </a:pPr>
            <a:r>
              <a:rPr lang="en-US" dirty="0"/>
              <a:t>Vendor required customer to license all physical cores on a host even though it was virtualized</a:t>
            </a:r>
          </a:p>
          <a:p>
            <a:pPr marL="742950" lvl="1" indent="-285750">
              <a:buFont typeface="Arial" panose="020B0604020202020204" pitchFamily="34" charset="0"/>
              <a:buChar char="•"/>
            </a:pPr>
            <a:r>
              <a:rPr lang="en-US" dirty="0"/>
              <a:t>Customer purchased four hosts with a single quad-core CPU to reduce physical core count</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Problem:</a:t>
            </a:r>
          </a:p>
          <a:p>
            <a:pPr marL="742950" lvl="1" indent="-285750">
              <a:buFont typeface="Arial" panose="020B0604020202020204" pitchFamily="34" charset="0"/>
              <a:buChar char="•"/>
            </a:pPr>
            <a:r>
              <a:rPr lang="en-US" dirty="0"/>
              <a:t>Broadcom’s new subscription-based licensing approach includes a minimum of 16 cores per socket</a:t>
            </a:r>
          </a:p>
          <a:p>
            <a:pPr marL="742950" lvl="1" indent="-285750">
              <a:buFont typeface="Arial" panose="020B0604020202020204" pitchFamily="34" charset="0"/>
              <a:buChar char="•"/>
            </a:pPr>
            <a:r>
              <a:rPr lang="en-US" dirty="0"/>
              <a:t>Customer would be required to pay for 64 cores of vSphere despite having only 16 cores total</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Actions:</a:t>
            </a:r>
          </a:p>
          <a:p>
            <a:pPr marL="742950" lvl="1" indent="-285750">
              <a:buFont typeface="Arial" panose="020B0604020202020204" pitchFamily="34" charset="0"/>
              <a:buChar char="•"/>
            </a:pPr>
            <a:r>
              <a:rPr lang="en-US" dirty="0"/>
              <a:t>After talking with software vendor, they no longer license physical cores, only virtual cores</a:t>
            </a:r>
          </a:p>
          <a:p>
            <a:pPr marL="742950" lvl="1" indent="-285750">
              <a:buFont typeface="Arial" panose="020B0604020202020204" pitchFamily="34" charset="0"/>
              <a:buChar char="•"/>
            </a:pPr>
            <a:r>
              <a:rPr lang="en-US" dirty="0"/>
              <a:t>Vendor approves customer to move software to their normal production cluster </a:t>
            </a:r>
          </a:p>
          <a:p>
            <a:pPr marL="742950" lvl="1" indent="-285750">
              <a:buFont typeface="Arial" panose="020B0604020202020204" pitchFamily="34" charset="0"/>
              <a:buChar char="•"/>
            </a:pPr>
            <a:r>
              <a:rPr lang="en-US" dirty="0"/>
              <a:t>Customer was able to move the RAM from the dedicated cluster to their primary cluster</a:t>
            </a:r>
          </a:p>
          <a:p>
            <a:pPr marL="1200150" lvl="2" indent="-285750">
              <a:buFont typeface="Arial" panose="020B0604020202020204" pitchFamily="34" charset="0"/>
              <a:buChar char="•"/>
            </a:pPr>
            <a:endParaRPr lang="en-US" dirty="0"/>
          </a:p>
        </p:txBody>
      </p:sp>
    </p:spTree>
    <p:extLst>
      <p:ext uri="{BB962C8B-B14F-4D97-AF65-F5344CB8AC3E}">
        <p14:creationId xmlns:p14="http://schemas.microsoft.com/office/powerpoint/2010/main" val="29536109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3FF55D-5E84-257D-10D9-98425F2F741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257EA8D-FA5A-67F5-1B86-EEA7226ABE88}"/>
              </a:ext>
            </a:extLst>
          </p:cNvPr>
          <p:cNvSpPr txBox="1"/>
          <p:nvPr/>
        </p:nvSpPr>
        <p:spPr>
          <a:xfrm>
            <a:off x="3135425" y="167951"/>
            <a:ext cx="5932201" cy="584775"/>
          </a:xfrm>
          <a:prstGeom prst="rect">
            <a:avLst/>
          </a:prstGeom>
          <a:noFill/>
        </p:spPr>
        <p:txBody>
          <a:bodyPr wrap="none" rtlCol="0">
            <a:spAutoFit/>
          </a:bodyPr>
          <a:lstStyle/>
          <a:p>
            <a:r>
              <a:rPr lang="en-US" sz="3200" dirty="0"/>
              <a:t>Broadcom Licensing Discussion </a:t>
            </a:r>
          </a:p>
        </p:txBody>
      </p:sp>
      <p:sp>
        <p:nvSpPr>
          <p:cNvPr id="7" name="TextBox 6">
            <a:extLst>
              <a:ext uri="{FF2B5EF4-FFF2-40B4-BE49-F238E27FC236}">
                <a16:creationId xmlns:a16="http://schemas.microsoft.com/office/drawing/2014/main" id="{CAE98A8B-2610-3F96-77BF-A6D71C0FF614}"/>
              </a:ext>
            </a:extLst>
          </p:cNvPr>
          <p:cNvSpPr txBox="1"/>
          <p:nvPr/>
        </p:nvSpPr>
        <p:spPr>
          <a:xfrm>
            <a:off x="3135425" y="1106634"/>
            <a:ext cx="5821963" cy="830997"/>
          </a:xfrm>
          <a:prstGeom prst="rect">
            <a:avLst/>
          </a:prstGeom>
          <a:noFill/>
        </p:spPr>
        <p:txBody>
          <a:bodyPr wrap="square">
            <a:spAutoFit/>
          </a:bodyPr>
          <a:lstStyle/>
          <a:p>
            <a:pPr algn="ctr"/>
            <a:r>
              <a:rPr lang="en-US" sz="2400" dirty="0"/>
              <a:t>Ways to save money if cost is a concern</a:t>
            </a:r>
          </a:p>
          <a:p>
            <a:pPr marL="285750" indent="-285750" algn="ctr">
              <a:buFont typeface="Arial" panose="020B0604020202020204" pitchFamily="34" charset="0"/>
              <a:buChar char="•"/>
            </a:pPr>
            <a:endParaRPr lang="en-US" sz="2400" dirty="0"/>
          </a:p>
        </p:txBody>
      </p:sp>
      <p:sp>
        <p:nvSpPr>
          <p:cNvPr id="8" name="TextBox 7">
            <a:extLst>
              <a:ext uri="{FF2B5EF4-FFF2-40B4-BE49-F238E27FC236}">
                <a16:creationId xmlns:a16="http://schemas.microsoft.com/office/drawing/2014/main" id="{5D9163D9-45F8-6842-1186-78609DFDEB3C}"/>
              </a:ext>
            </a:extLst>
          </p:cNvPr>
          <p:cNvSpPr txBox="1"/>
          <p:nvPr/>
        </p:nvSpPr>
        <p:spPr>
          <a:xfrm>
            <a:off x="1062175" y="1953156"/>
            <a:ext cx="10218535" cy="3693319"/>
          </a:xfrm>
          <a:prstGeom prst="rect">
            <a:avLst/>
          </a:prstGeom>
          <a:noFill/>
        </p:spPr>
        <p:txBody>
          <a:bodyPr wrap="square">
            <a:spAutoFit/>
          </a:bodyPr>
          <a:lstStyle/>
          <a:p>
            <a:pPr marL="285750" indent="-285750">
              <a:buFont typeface="Arial" panose="020B0604020202020204" pitchFamily="34" charset="0"/>
              <a:buChar char="•"/>
            </a:pPr>
            <a:r>
              <a:rPr lang="en-US" b="1" dirty="0"/>
              <a:t>Change compute purchasing strategy to account for CPU footprint</a:t>
            </a:r>
          </a:p>
          <a:p>
            <a:pPr lvl="1"/>
            <a:endParaRPr lang="en-US" dirty="0"/>
          </a:p>
          <a:p>
            <a:pPr marL="285750" indent="-285750">
              <a:buFont typeface="Arial" panose="020B0604020202020204" pitchFamily="34" charset="0"/>
              <a:buChar char="•"/>
            </a:pPr>
            <a:r>
              <a:rPr lang="en-US" b="1" dirty="0"/>
              <a:t>Example:</a:t>
            </a:r>
          </a:p>
          <a:p>
            <a:pPr marL="742950" lvl="1" indent="-285750">
              <a:buFont typeface="Arial" panose="020B0604020202020204" pitchFamily="34" charset="0"/>
              <a:buChar char="•"/>
            </a:pPr>
            <a:r>
              <a:rPr lang="en-US" dirty="0"/>
              <a:t>Customer is memory-bound and not CPU-bound in most environments</a:t>
            </a:r>
          </a:p>
          <a:p>
            <a:pPr marL="742950" lvl="1" indent="-285750">
              <a:buFont typeface="Arial" panose="020B0604020202020204" pitchFamily="34" charset="0"/>
              <a:buChar char="•"/>
            </a:pPr>
            <a:r>
              <a:rPr lang="en-US" dirty="0"/>
              <a:t>Customer has a few appliances where the vendor requires 32-cores on the VM</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Actions:</a:t>
            </a:r>
            <a:endParaRPr lang="en-US" dirty="0"/>
          </a:p>
          <a:p>
            <a:pPr marL="742950" lvl="1" indent="-285750">
              <a:buFont typeface="Arial" panose="020B0604020202020204" pitchFamily="34" charset="0"/>
              <a:buChar char="•"/>
            </a:pPr>
            <a:r>
              <a:rPr lang="en-US" dirty="0"/>
              <a:t>Create dedicated 2-3 host clusters for non-conforming workloads</a:t>
            </a:r>
          </a:p>
          <a:p>
            <a:pPr marL="1200150" lvl="2" indent="-285750">
              <a:buFont typeface="Arial" panose="020B0604020202020204" pitchFamily="34" charset="0"/>
              <a:buChar char="•"/>
            </a:pPr>
            <a:r>
              <a:rPr lang="en-US" dirty="0"/>
              <a:t>Hosts in this cluster would have more CPU and less RAM</a:t>
            </a:r>
          </a:p>
          <a:p>
            <a:pPr marL="742950" lvl="1" indent="-285750">
              <a:buFont typeface="Arial" panose="020B0604020202020204" pitchFamily="34" charset="0"/>
              <a:buChar char="•"/>
            </a:pPr>
            <a:r>
              <a:rPr lang="en-US" dirty="0"/>
              <a:t>Production clusters would standardize on dual-16 core CPU’s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Savings:</a:t>
            </a:r>
          </a:p>
          <a:p>
            <a:pPr marL="742950" lvl="1" indent="-285750">
              <a:buFont typeface="Arial" panose="020B0604020202020204" pitchFamily="34" charset="0"/>
              <a:buChar char="•"/>
            </a:pPr>
            <a:r>
              <a:rPr lang="en-US" dirty="0"/>
              <a:t>Customer will save 50% in vSphere licensing over their current dual 32 core CPU hosts</a:t>
            </a:r>
          </a:p>
        </p:txBody>
      </p:sp>
    </p:spTree>
    <p:extLst>
      <p:ext uri="{BB962C8B-B14F-4D97-AF65-F5344CB8AC3E}">
        <p14:creationId xmlns:p14="http://schemas.microsoft.com/office/powerpoint/2010/main" val="17525746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1AFC32-34E6-E411-DCEE-AE395691598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11DF4DD-EF86-4642-6329-3122BB395E68}"/>
              </a:ext>
            </a:extLst>
          </p:cNvPr>
          <p:cNvSpPr txBox="1"/>
          <p:nvPr/>
        </p:nvSpPr>
        <p:spPr>
          <a:xfrm>
            <a:off x="3135425" y="167951"/>
            <a:ext cx="5932201" cy="584775"/>
          </a:xfrm>
          <a:prstGeom prst="rect">
            <a:avLst/>
          </a:prstGeom>
          <a:noFill/>
        </p:spPr>
        <p:txBody>
          <a:bodyPr wrap="none" rtlCol="0">
            <a:spAutoFit/>
          </a:bodyPr>
          <a:lstStyle/>
          <a:p>
            <a:r>
              <a:rPr lang="en-US" sz="3200" dirty="0"/>
              <a:t>Broadcom Licensing Discussion </a:t>
            </a:r>
          </a:p>
        </p:txBody>
      </p:sp>
      <p:pic>
        <p:nvPicPr>
          <p:cNvPr id="3" name="Picture 2" descr="A cartoon character leaning on a question mark&#10;&#10;Description automatically generated">
            <a:extLst>
              <a:ext uri="{FF2B5EF4-FFF2-40B4-BE49-F238E27FC236}">
                <a16:creationId xmlns:a16="http://schemas.microsoft.com/office/drawing/2014/main" id="{2BD64BFC-FE94-DAAC-1D49-EFD758005A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8514" y="1538023"/>
            <a:ext cx="4124901" cy="3781953"/>
          </a:xfrm>
          <a:prstGeom prst="rect">
            <a:avLst/>
          </a:prstGeom>
        </p:spPr>
      </p:pic>
      <p:sp>
        <p:nvSpPr>
          <p:cNvPr id="5" name="TextBox 4">
            <a:extLst>
              <a:ext uri="{FF2B5EF4-FFF2-40B4-BE49-F238E27FC236}">
                <a16:creationId xmlns:a16="http://schemas.microsoft.com/office/drawing/2014/main" id="{D5973FB0-8904-1DD6-9D82-06BD04AAE66F}"/>
              </a:ext>
            </a:extLst>
          </p:cNvPr>
          <p:cNvSpPr txBox="1"/>
          <p:nvPr/>
        </p:nvSpPr>
        <p:spPr>
          <a:xfrm>
            <a:off x="5046420" y="3086843"/>
            <a:ext cx="6976525" cy="1077218"/>
          </a:xfrm>
          <a:prstGeom prst="rect">
            <a:avLst/>
          </a:prstGeom>
          <a:noFill/>
        </p:spPr>
        <p:txBody>
          <a:bodyPr wrap="none" rtlCol="0">
            <a:spAutoFit/>
          </a:bodyPr>
          <a:lstStyle/>
          <a:p>
            <a:r>
              <a:rPr lang="en-US" sz="6400" dirty="0"/>
              <a:t>Questions anyone?</a:t>
            </a:r>
          </a:p>
        </p:txBody>
      </p:sp>
    </p:spTree>
    <p:extLst>
      <p:ext uri="{BB962C8B-B14F-4D97-AF65-F5344CB8AC3E}">
        <p14:creationId xmlns:p14="http://schemas.microsoft.com/office/powerpoint/2010/main" val="3372613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26C40E-A915-3927-DEF2-915A32996C5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340A6C6-D188-FEEB-43BD-C1693AD36451}"/>
              </a:ext>
            </a:extLst>
          </p:cNvPr>
          <p:cNvSpPr txBox="1"/>
          <p:nvPr/>
        </p:nvSpPr>
        <p:spPr>
          <a:xfrm>
            <a:off x="3042119" y="382555"/>
            <a:ext cx="6107762" cy="584775"/>
          </a:xfrm>
          <a:prstGeom prst="rect">
            <a:avLst/>
          </a:prstGeom>
          <a:noFill/>
        </p:spPr>
        <p:txBody>
          <a:bodyPr wrap="none" rtlCol="0">
            <a:spAutoFit/>
          </a:bodyPr>
          <a:lstStyle/>
          <a:p>
            <a:r>
              <a:rPr lang="en-US" sz="3200" dirty="0"/>
              <a:t>Broadcom Licensing Information </a:t>
            </a:r>
          </a:p>
        </p:txBody>
      </p:sp>
      <p:pic>
        <p:nvPicPr>
          <p:cNvPr id="7" name="Picture 6">
            <a:extLst>
              <a:ext uri="{FF2B5EF4-FFF2-40B4-BE49-F238E27FC236}">
                <a16:creationId xmlns:a16="http://schemas.microsoft.com/office/drawing/2014/main" id="{3092FB76-65E5-44E4-A3C7-8AAC506C1114}"/>
              </a:ext>
            </a:extLst>
          </p:cNvPr>
          <p:cNvPicPr>
            <a:picLocks noChangeAspect="1"/>
          </p:cNvPicPr>
          <p:nvPr/>
        </p:nvPicPr>
        <p:blipFill>
          <a:blip r:embed="rId2"/>
          <a:stretch>
            <a:fillRect/>
          </a:stretch>
        </p:blipFill>
        <p:spPr>
          <a:xfrm>
            <a:off x="2267338" y="1296924"/>
            <a:ext cx="7272425" cy="4562384"/>
          </a:xfrm>
          <a:prstGeom prst="rect">
            <a:avLst/>
          </a:prstGeom>
          <a:effectLst>
            <a:outerShdw blurRad="50800" dist="38100" dir="5400000" algn="t" rotWithShape="0">
              <a:prstClr val="black">
                <a:alpha val="40000"/>
              </a:prstClr>
            </a:outerShdw>
          </a:effectLst>
        </p:spPr>
      </p:pic>
      <p:sp>
        <p:nvSpPr>
          <p:cNvPr id="8" name="TextBox 7">
            <a:extLst>
              <a:ext uri="{FF2B5EF4-FFF2-40B4-BE49-F238E27FC236}">
                <a16:creationId xmlns:a16="http://schemas.microsoft.com/office/drawing/2014/main" id="{7AD0EA7C-5B40-2C30-8E32-2E68AD418737}"/>
              </a:ext>
            </a:extLst>
          </p:cNvPr>
          <p:cNvSpPr txBox="1"/>
          <p:nvPr/>
        </p:nvSpPr>
        <p:spPr>
          <a:xfrm>
            <a:off x="4295866" y="6488668"/>
            <a:ext cx="3215367" cy="369332"/>
          </a:xfrm>
          <a:prstGeom prst="rect">
            <a:avLst/>
          </a:prstGeom>
          <a:noFill/>
        </p:spPr>
        <p:txBody>
          <a:bodyPr wrap="none" rtlCol="0">
            <a:spAutoFit/>
          </a:bodyPr>
          <a:lstStyle/>
          <a:p>
            <a:r>
              <a:rPr lang="en-US" dirty="0"/>
              <a:t>Thanks to Blackfoot for the GIF</a:t>
            </a:r>
          </a:p>
        </p:txBody>
      </p:sp>
      <p:sp>
        <p:nvSpPr>
          <p:cNvPr id="5" name="TextBox 4">
            <a:extLst>
              <a:ext uri="{FF2B5EF4-FFF2-40B4-BE49-F238E27FC236}">
                <a16:creationId xmlns:a16="http://schemas.microsoft.com/office/drawing/2014/main" id="{B4687EAF-3512-6BFB-AFD0-C9B832446415}"/>
              </a:ext>
            </a:extLst>
          </p:cNvPr>
          <p:cNvSpPr txBox="1"/>
          <p:nvPr/>
        </p:nvSpPr>
        <p:spPr>
          <a:xfrm rot="19747120">
            <a:off x="3633403" y="2708311"/>
            <a:ext cx="4925194" cy="830997"/>
          </a:xfrm>
          <a:prstGeom prst="rect">
            <a:avLst/>
          </a:prstGeom>
          <a:noFill/>
        </p:spPr>
        <p:txBody>
          <a:bodyPr wrap="none" rtlCol="0">
            <a:spAutoFit/>
          </a:bodyPr>
          <a:lstStyle/>
          <a:p>
            <a:r>
              <a:rPr lang="en-US" sz="4800" dirty="0">
                <a:highlight>
                  <a:srgbClr val="FFFF00"/>
                </a:highlight>
              </a:rPr>
              <a:t>What I have heard</a:t>
            </a:r>
          </a:p>
        </p:txBody>
      </p:sp>
      <p:sp>
        <p:nvSpPr>
          <p:cNvPr id="2" name="TextBox 1">
            <a:extLst>
              <a:ext uri="{FF2B5EF4-FFF2-40B4-BE49-F238E27FC236}">
                <a16:creationId xmlns:a16="http://schemas.microsoft.com/office/drawing/2014/main" id="{41FF943D-A6E5-78A0-5861-DF5D3DCC5E0E}"/>
              </a:ext>
            </a:extLst>
          </p:cNvPr>
          <p:cNvSpPr txBox="1"/>
          <p:nvPr/>
        </p:nvSpPr>
        <p:spPr>
          <a:xfrm rot="2316480">
            <a:off x="1914153" y="3162617"/>
            <a:ext cx="8702254" cy="830997"/>
          </a:xfrm>
          <a:prstGeom prst="rect">
            <a:avLst/>
          </a:prstGeom>
          <a:noFill/>
        </p:spPr>
        <p:txBody>
          <a:bodyPr wrap="none" rtlCol="0">
            <a:spAutoFit/>
          </a:bodyPr>
          <a:lstStyle/>
          <a:p>
            <a:r>
              <a:rPr lang="en-US" sz="4800" dirty="0">
                <a:highlight>
                  <a:srgbClr val="00FF00"/>
                </a:highlight>
              </a:rPr>
              <a:t>Thanks to my team at Broadcom</a:t>
            </a:r>
          </a:p>
        </p:txBody>
      </p:sp>
    </p:spTree>
    <p:extLst>
      <p:ext uri="{BB962C8B-B14F-4D97-AF65-F5344CB8AC3E}">
        <p14:creationId xmlns:p14="http://schemas.microsoft.com/office/powerpoint/2010/main" val="2450471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4C1246-C40D-8216-EF9A-6DEEC0522C1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6A42C75-9FB1-ADC5-086A-04968E10A050}"/>
              </a:ext>
            </a:extLst>
          </p:cNvPr>
          <p:cNvSpPr txBox="1"/>
          <p:nvPr/>
        </p:nvSpPr>
        <p:spPr>
          <a:xfrm>
            <a:off x="3042119" y="382555"/>
            <a:ext cx="6107762" cy="584775"/>
          </a:xfrm>
          <a:prstGeom prst="rect">
            <a:avLst/>
          </a:prstGeom>
          <a:noFill/>
        </p:spPr>
        <p:txBody>
          <a:bodyPr wrap="none" rtlCol="0">
            <a:spAutoFit/>
          </a:bodyPr>
          <a:lstStyle/>
          <a:p>
            <a:r>
              <a:rPr lang="en-US" sz="3200" dirty="0"/>
              <a:t>Broadcom Licensing Information </a:t>
            </a:r>
          </a:p>
        </p:txBody>
      </p:sp>
      <p:pic>
        <p:nvPicPr>
          <p:cNvPr id="7" name="Picture 6">
            <a:extLst>
              <a:ext uri="{FF2B5EF4-FFF2-40B4-BE49-F238E27FC236}">
                <a16:creationId xmlns:a16="http://schemas.microsoft.com/office/drawing/2014/main" id="{E4074AD9-A330-6B26-A7D6-25ACF8532E5D}"/>
              </a:ext>
            </a:extLst>
          </p:cNvPr>
          <p:cNvPicPr>
            <a:picLocks noChangeAspect="1"/>
          </p:cNvPicPr>
          <p:nvPr/>
        </p:nvPicPr>
        <p:blipFill>
          <a:blip r:embed="rId2"/>
          <a:stretch>
            <a:fillRect/>
          </a:stretch>
        </p:blipFill>
        <p:spPr>
          <a:xfrm>
            <a:off x="2267338" y="1296924"/>
            <a:ext cx="7272425" cy="4562384"/>
          </a:xfrm>
          <a:prstGeom prst="rect">
            <a:avLst/>
          </a:prstGeom>
          <a:effectLst>
            <a:outerShdw blurRad="50800" dist="38100" dir="5400000" algn="t" rotWithShape="0">
              <a:prstClr val="black">
                <a:alpha val="40000"/>
              </a:prstClr>
            </a:outerShdw>
          </a:effectLst>
        </p:spPr>
      </p:pic>
      <p:sp>
        <p:nvSpPr>
          <p:cNvPr id="8" name="TextBox 7">
            <a:extLst>
              <a:ext uri="{FF2B5EF4-FFF2-40B4-BE49-F238E27FC236}">
                <a16:creationId xmlns:a16="http://schemas.microsoft.com/office/drawing/2014/main" id="{86060F55-4480-8768-CABA-C1124BD2E3F1}"/>
              </a:ext>
            </a:extLst>
          </p:cNvPr>
          <p:cNvSpPr txBox="1"/>
          <p:nvPr/>
        </p:nvSpPr>
        <p:spPr>
          <a:xfrm>
            <a:off x="4295866" y="6488668"/>
            <a:ext cx="3215367" cy="369332"/>
          </a:xfrm>
          <a:prstGeom prst="rect">
            <a:avLst/>
          </a:prstGeom>
          <a:noFill/>
        </p:spPr>
        <p:txBody>
          <a:bodyPr wrap="none" rtlCol="0">
            <a:spAutoFit/>
          </a:bodyPr>
          <a:lstStyle/>
          <a:p>
            <a:r>
              <a:rPr lang="en-US" dirty="0"/>
              <a:t>Thanks to Blackfoot for the GIF</a:t>
            </a:r>
          </a:p>
        </p:txBody>
      </p:sp>
      <p:sp>
        <p:nvSpPr>
          <p:cNvPr id="5" name="TextBox 4">
            <a:extLst>
              <a:ext uri="{FF2B5EF4-FFF2-40B4-BE49-F238E27FC236}">
                <a16:creationId xmlns:a16="http://schemas.microsoft.com/office/drawing/2014/main" id="{2A9B099A-0D0F-1965-5784-936AB0BC2EE6}"/>
              </a:ext>
            </a:extLst>
          </p:cNvPr>
          <p:cNvSpPr txBox="1"/>
          <p:nvPr/>
        </p:nvSpPr>
        <p:spPr>
          <a:xfrm rot="19747120">
            <a:off x="3633403" y="2708311"/>
            <a:ext cx="4925194" cy="830997"/>
          </a:xfrm>
          <a:prstGeom prst="rect">
            <a:avLst/>
          </a:prstGeom>
          <a:noFill/>
        </p:spPr>
        <p:txBody>
          <a:bodyPr wrap="none" rtlCol="0">
            <a:spAutoFit/>
          </a:bodyPr>
          <a:lstStyle/>
          <a:p>
            <a:r>
              <a:rPr lang="en-US" sz="4800" dirty="0">
                <a:highlight>
                  <a:srgbClr val="FFFF00"/>
                </a:highlight>
              </a:rPr>
              <a:t>What I have heard</a:t>
            </a:r>
          </a:p>
        </p:txBody>
      </p:sp>
      <p:sp>
        <p:nvSpPr>
          <p:cNvPr id="2" name="TextBox 1">
            <a:extLst>
              <a:ext uri="{FF2B5EF4-FFF2-40B4-BE49-F238E27FC236}">
                <a16:creationId xmlns:a16="http://schemas.microsoft.com/office/drawing/2014/main" id="{6FB566CC-F033-290F-5B88-92BC5A7D3E5B}"/>
              </a:ext>
            </a:extLst>
          </p:cNvPr>
          <p:cNvSpPr txBox="1"/>
          <p:nvPr/>
        </p:nvSpPr>
        <p:spPr>
          <a:xfrm rot="2316480">
            <a:off x="1914153" y="3162617"/>
            <a:ext cx="8702254" cy="830997"/>
          </a:xfrm>
          <a:prstGeom prst="rect">
            <a:avLst/>
          </a:prstGeom>
          <a:noFill/>
        </p:spPr>
        <p:txBody>
          <a:bodyPr wrap="none" rtlCol="0">
            <a:spAutoFit/>
          </a:bodyPr>
          <a:lstStyle/>
          <a:p>
            <a:r>
              <a:rPr lang="en-US" sz="4800" dirty="0">
                <a:highlight>
                  <a:srgbClr val="00FF00"/>
                </a:highlight>
              </a:rPr>
              <a:t>Thanks to my team at Broadcom</a:t>
            </a:r>
          </a:p>
        </p:txBody>
      </p:sp>
      <p:sp>
        <p:nvSpPr>
          <p:cNvPr id="3" name="TextBox 2">
            <a:extLst>
              <a:ext uri="{FF2B5EF4-FFF2-40B4-BE49-F238E27FC236}">
                <a16:creationId xmlns:a16="http://schemas.microsoft.com/office/drawing/2014/main" id="{20AFDB32-8ADC-4C28-45AA-2ED252BF1190}"/>
              </a:ext>
            </a:extLst>
          </p:cNvPr>
          <p:cNvSpPr txBox="1"/>
          <p:nvPr/>
        </p:nvSpPr>
        <p:spPr>
          <a:xfrm rot="524042">
            <a:off x="509664" y="3647321"/>
            <a:ext cx="10107767" cy="707886"/>
          </a:xfrm>
          <a:prstGeom prst="rect">
            <a:avLst/>
          </a:prstGeom>
          <a:noFill/>
        </p:spPr>
        <p:txBody>
          <a:bodyPr wrap="none" rtlCol="0">
            <a:spAutoFit/>
          </a:bodyPr>
          <a:lstStyle/>
          <a:p>
            <a:r>
              <a:rPr lang="en-US" sz="4000" dirty="0">
                <a:highlight>
                  <a:srgbClr val="FF0000"/>
                </a:highlight>
              </a:rPr>
              <a:t>Additional thanks to my “THREE LETTER” VAR</a:t>
            </a:r>
          </a:p>
        </p:txBody>
      </p:sp>
    </p:spTree>
    <p:extLst>
      <p:ext uri="{BB962C8B-B14F-4D97-AF65-F5344CB8AC3E}">
        <p14:creationId xmlns:p14="http://schemas.microsoft.com/office/powerpoint/2010/main" val="494171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C3EBB-2942-043A-08F2-F2C7B73F24C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A264A94-3F40-D635-C1DB-C05E930B3567}"/>
              </a:ext>
            </a:extLst>
          </p:cNvPr>
          <p:cNvSpPr txBox="1"/>
          <p:nvPr/>
        </p:nvSpPr>
        <p:spPr>
          <a:xfrm>
            <a:off x="3042119" y="382555"/>
            <a:ext cx="6107762" cy="584775"/>
          </a:xfrm>
          <a:prstGeom prst="rect">
            <a:avLst/>
          </a:prstGeom>
          <a:noFill/>
        </p:spPr>
        <p:txBody>
          <a:bodyPr wrap="none" rtlCol="0">
            <a:spAutoFit/>
          </a:bodyPr>
          <a:lstStyle/>
          <a:p>
            <a:r>
              <a:rPr lang="en-US" sz="3200" dirty="0"/>
              <a:t>Broadcom Licensing Information </a:t>
            </a:r>
          </a:p>
        </p:txBody>
      </p:sp>
      <p:pic>
        <p:nvPicPr>
          <p:cNvPr id="7" name="Picture 6">
            <a:extLst>
              <a:ext uri="{FF2B5EF4-FFF2-40B4-BE49-F238E27FC236}">
                <a16:creationId xmlns:a16="http://schemas.microsoft.com/office/drawing/2014/main" id="{DA4BA9D3-F798-A47F-9783-DE62ADB9C558}"/>
              </a:ext>
            </a:extLst>
          </p:cNvPr>
          <p:cNvPicPr>
            <a:picLocks noChangeAspect="1"/>
          </p:cNvPicPr>
          <p:nvPr/>
        </p:nvPicPr>
        <p:blipFill>
          <a:blip r:embed="rId2"/>
          <a:stretch>
            <a:fillRect/>
          </a:stretch>
        </p:blipFill>
        <p:spPr>
          <a:xfrm>
            <a:off x="2267338" y="1296924"/>
            <a:ext cx="7272425" cy="4562384"/>
          </a:xfrm>
          <a:prstGeom prst="rect">
            <a:avLst/>
          </a:prstGeom>
          <a:effectLst>
            <a:outerShdw blurRad="50800" dist="38100" dir="5400000" algn="t" rotWithShape="0">
              <a:prstClr val="black">
                <a:alpha val="40000"/>
              </a:prstClr>
            </a:outerShdw>
          </a:effectLst>
        </p:spPr>
      </p:pic>
      <p:sp>
        <p:nvSpPr>
          <p:cNvPr id="8" name="TextBox 7">
            <a:extLst>
              <a:ext uri="{FF2B5EF4-FFF2-40B4-BE49-F238E27FC236}">
                <a16:creationId xmlns:a16="http://schemas.microsoft.com/office/drawing/2014/main" id="{57BACF4B-9A94-8F02-5D8D-11CDBB69AAD6}"/>
              </a:ext>
            </a:extLst>
          </p:cNvPr>
          <p:cNvSpPr txBox="1"/>
          <p:nvPr/>
        </p:nvSpPr>
        <p:spPr>
          <a:xfrm>
            <a:off x="4295866" y="6488668"/>
            <a:ext cx="3215367" cy="369332"/>
          </a:xfrm>
          <a:prstGeom prst="rect">
            <a:avLst/>
          </a:prstGeom>
          <a:noFill/>
        </p:spPr>
        <p:txBody>
          <a:bodyPr wrap="none" rtlCol="0">
            <a:spAutoFit/>
          </a:bodyPr>
          <a:lstStyle/>
          <a:p>
            <a:r>
              <a:rPr lang="en-US" dirty="0"/>
              <a:t>Thanks to Blackfoot for the GIF</a:t>
            </a:r>
          </a:p>
        </p:txBody>
      </p:sp>
      <p:sp>
        <p:nvSpPr>
          <p:cNvPr id="5" name="TextBox 4">
            <a:extLst>
              <a:ext uri="{FF2B5EF4-FFF2-40B4-BE49-F238E27FC236}">
                <a16:creationId xmlns:a16="http://schemas.microsoft.com/office/drawing/2014/main" id="{B2964403-CE05-8A7A-67E9-05DAD391BEC9}"/>
              </a:ext>
            </a:extLst>
          </p:cNvPr>
          <p:cNvSpPr txBox="1"/>
          <p:nvPr/>
        </p:nvSpPr>
        <p:spPr>
          <a:xfrm rot="19747120">
            <a:off x="3633403" y="2708311"/>
            <a:ext cx="4925194" cy="830997"/>
          </a:xfrm>
          <a:prstGeom prst="rect">
            <a:avLst/>
          </a:prstGeom>
          <a:noFill/>
        </p:spPr>
        <p:txBody>
          <a:bodyPr wrap="none" rtlCol="0">
            <a:spAutoFit/>
          </a:bodyPr>
          <a:lstStyle/>
          <a:p>
            <a:r>
              <a:rPr lang="en-US" sz="4800" dirty="0">
                <a:highlight>
                  <a:srgbClr val="FFFF00"/>
                </a:highlight>
              </a:rPr>
              <a:t>What I have heard</a:t>
            </a:r>
          </a:p>
        </p:txBody>
      </p:sp>
      <p:sp>
        <p:nvSpPr>
          <p:cNvPr id="2" name="TextBox 1">
            <a:extLst>
              <a:ext uri="{FF2B5EF4-FFF2-40B4-BE49-F238E27FC236}">
                <a16:creationId xmlns:a16="http://schemas.microsoft.com/office/drawing/2014/main" id="{A3FDDB06-1080-0FB4-EA53-516D34DCA16A}"/>
              </a:ext>
            </a:extLst>
          </p:cNvPr>
          <p:cNvSpPr txBox="1"/>
          <p:nvPr/>
        </p:nvSpPr>
        <p:spPr>
          <a:xfrm rot="2316480">
            <a:off x="1914153" y="3162617"/>
            <a:ext cx="8702254" cy="830997"/>
          </a:xfrm>
          <a:prstGeom prst="rect">
            <a:avLst/>
          </a:prstGeom>
          <a:noFill/>
        </p:spPr>
        <p:txBody>
          <a:bodyPr wrap="none" rtlCol="0">
            <a:spAutoFit/>
          </a:bodyPr>
          <a:lstStyle/>
          <a:p>
            <a:r>
              <a:rPr lang="en-US" sz="4800" dirty="0">
                <a:highlight>
                  <a:srgbClr val="00FF00"/>
                </a:highlight>
              </a:rPr>
              <a:t>Thanks to my team at Broadcom</a:t>
            </a:r>
          </a:p>
        </p:txBody>
      </p:sp>
      <p:sp>
        <p:nvSpPr>
          <p:cNvPr id="3" name="TextBox 2">
            <a:extLst>
              <a:ext uri="{FF2B5EF4-FFF2-40B4-BE49-F238E27FC236}">
                <a16:creationId xmlns:a16="http://schemas.microsoft.com/office/drawing/2014/main" id="{8AFD67F7-1BD9-90EE-DDBD-4DCE4194E22F}"/>
              </a:ext>
            </a:extLst>
          </p:cNvPr>
          <p:cNvSpPr txBox="1"/>
          <p:nvPr/>
        </p:nvSpPr>
        <p:spPr>
          <a:xfrm rot="524042">
            <a:off x="509664" y="3647321"/>
            <a:ext cx="10107767" cy="707886"/>
          </a:xfrm>
          <a:prstGeom prst="rect">
            <a:avLst/>
          </a:prstGeom>
          <a:noFill/>
        </p:spPr>
        <p:txBody>
          <a:bodyPr wrap="none" rtlCol="0">
            <a:spAutoFit/>
          </a:bodyPr>
          <a:lstStyle/>
          <a:p>
            <a:r>
              <a:rPr lang="en-US" sz="4000" dirty="0">
                <a:highlight>
                  <a:srgbClr val="FF0000"/>
                </a:highlight>
              </a:rPr>
              <a:t>Additional thanks to my “THREE LETTER” VAR</a:t>
            </a:r>
          </a:p>
        </p:txBody>
      </p:sp>
      <p:sp>
        <p:nvSpPr>
          <p:cNvPr id="6" name="TextBox 5">
            <a:extLst>
              <a:ext uri="{FF2B5EF4-FFF2-40B4-BE49-F238E27FC236}">
                <a16:creationId xmlns:a16="http://schemas.microsoft.com/office/drawing/2014/main" id="{84D29036-070A-AF20-F6FA-049762D64D45}"/>
              </a:ext>
            </a:extLst>
          </p:cNvPr>
          <p:cNvSpPr txBox="1"/>
          <p:nvPr/>
        </p:nvSpPr>
        <p:spPr>
          <a:xfrm rot="20967302">
            <a:off x="3379653" y="2174514"/>
            <a:ext cx="5047792" cy="1569660"/>
          </a:xfrm>
          <a:prstGeom prst="rect">
            <a:avLst/>
          </a:prstGeom>
          <a:noFill/>
        </p:spPr>
        <p:txBody>
          <a:bodyPr wrap="none" rtlCol="0">
            <a:spAutoFit/>
          </a:bodyPr>
          <a:lstStyle/>
          <a:p>
            <a:r>
              <a:rPr lang="en-US" sz="4800" dirty="0">
                <a:solidFill>
                  <a:schemeClr val="bg1"/>
                </a:solidFill>
                <a:highlight>
                  <a:srgbClr val="800000"/>
                </a:highlight>
              </a:rPr>
              <a:t>This information is</a:t>
            </a:r>
          </a:p>
          <a:p>
            <a:r>
              <a:rPr lang="en-US" sz="4800" dirty="0">
                <a:solidFill>
                  <a:schemeClr val="bg1"/>
                </a:solidFill>
                <a:highlight>
                  <a:srgbClr val="800000"/>
                </a:highlight>
              </a:rPr>
              <a:t>Subject to change</a:t>
            </a:r>
          </a:p>
        </p:txBody>
      </p:sp>
    </p:spTree>
    <p:extLst>
      <p:ext uri="{BB962C8B-B14F-4D97-AF65-F5344CB8AC3E}">
        <p14:creationId xmlns:p14="http://schemas.microsoft.com/office/powerpoint/2010/main" val="4247124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D0D4D0-773F-112A-422C-5F0D124F752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8DDCD1D-2A34-8AFD-DCCE-31B0C275C999}"/>
              </a:ext>
            </a:extLst>
          </p:cNvPr>
          <p:cNvSpPr txBox="1"/>
          <p:nvPr/>
        </p:nvSpPr>
        <p:spPr>
          <a:xfrm>
            <a:off x="3042119" y="382555"/>
            <a:ext cx="6107762" cy="584775"/>
          </a:xfrm>
          <a:prstGeom prst="rect">
            <a:avLst/>
          </a:prstGeom>
          <a:noFill/>
        </p:spPr>
        <p:txBody>
          <a:bodyPr wrap="none" rtlCol="0">
            <a:spAutoFit/>
          </a:bodyPr>
          <a:lstStyle/>
          <a:p>
            <a:r>
              <a:rPr lang="en-US" sz="3200" dirty="0"/>
              <a:t>Broadcom Licensing Information </a:t>
            </a:r>
          </a:p>
        </p:txBody>
      </p:sp>
      <p:sp>
        <p:nvSpPr>
          <p:cNvPr id="2" name="TextBox 1">
            <a:extLst>
              <a:ext uri="{FF2B5EF4-FFF2-40B4-BE49-F238E27FC236}">
                <a16:creationId xmlns:a16="http://schemas.microsoft.com/office/drawing/2014/main" id="{3AC4B3E7-CB95-EBEF-831D-1A699DF55889}"/>
              </a:ext>
            </a:extLst>
          </p:cNvPr>
          <p:cNvSpPr txBox="1"/>
          <p:nvPr/>
        </p:nvSpPr>
        <p:spPr>
          <a:xfrm>
            <a:off x="2453951" y="1352938"/>
            <a:ext cx="6497741" cy="5632311"/>
          </a:xfrm>
          <a:prstGeom prst="rect">
            <a:avLst/>
          </a:prstGeom>
          <a:noFill/>
        </p:spPr>
        <p:txBody>
          <a:bodyPr wrap="none" rtlCol="0">
            <a:spAutoFit/>
          </a:bodyPr>
          <a:lstStyle/>
          <a:p>
            <a:r>
              <a:rPr lang="en-US" b="1" dirty="0"/>
              <a:t>Items to consider: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 would like this to be interactive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 am not a Broadcom employee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Discussions around </a:t>
            </a:r>
          </a:p>
          <a:p>
            <a:pPr marL="742950" lvl="1" indent="-285750">
              <a:buFont typeface="Arial" panose="020B0604020202020204" pitchFamily="34" charset="0"/>
              <a:buChar char="•"/>
            </a:pPr>
            <a:r>
              <a:rPr lang="en-US" dirty="0"/>
              <a:t>VCF (VMware Cloud Foundation)</a:t>
            </a:r>
          </a:p>
          <a:p>
            <a:pPr marL="742950" lvl="1" indent="-285750">
              <a:buFont typeface="Arial" panose="020B0604020202020204" pitchFamily="34" charset="0"/>
              <a:buChar char="•"/>
            </a:pPr>
            <a:r>
              <a:rPr lang="en-US" dirty="0"/>
              <a:t>VVF (VMware vSphere Foundation)</a:t>
            </a:r>
          </a:p>
          <a:p>
            <a:pPr marL="742950" lvl="1" indent="-285750">
              <a:buFont typeface="Arial" panose="020B0604020202020204" pitchFamily="34" charset="0"/>
              <a:buChar char="•"/>
            </a:pPr>
            <a:r>
              <a:rPr lang="en-US" dirty="0"/>
              <a:t>VVS (VMware vSphere Standard)</a:t>
            </a:r>
          </a:p>
          <a:p>
            <a:pPr marL="742950" lvl="1" indent="-285750">
              <a:buFont typeface="Arial" panose="020B0604020202020204" pitchFamily="34" charset="0"/>
              <a:buChar char="•"/>
            </a:pPr>
            <a:r>
              <a:rPr lang="en-US" dirty="0"/>
              <a:t>VVEP (VMware vSphere Essentials Plus)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Perpetual vs. Subscription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Current Subscription Model vs. vSphere+ Subscription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Impact to VMware Horizon customers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124976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1305</TotalTime>
  <Words>3773</Words>
  <Application>Microsoft Office PowerPoint</Application>
  <PresentationFormat>Widescreen</PresentationFormat>
  <Paragraphs>565</Paragraphs>
  <Slides>55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Aptos</vt:lpstr>
      <vt:lpstr>Aptos Display</vt:lpstr>
      <vt:lpstr>Arial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Heldstab</dc:creator>
  <cp:lastModifiedBy>Matt Heldstab</cp:lastModifiedBy>
  <cp:revision>1</cp:revision>
  <dcterms:created xsi:type="dcterms:W3CDTF">2024-02-19T20:18:49Z</dcterms:created>
  <dcterms:modified xsi:type="dcterms:W3CDTF">2024-02-21T16:33:52Z</dcterms:modified>
</cp:coreProperties>
</file>