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18288000" cy="10287000"/>
  <p:notesSz cx="6858000" cy="9144000"/>
  <p:embeddedFontLst>
    <p:embeddedFont>
      <p:font typeface="Loubag" panose="02020A03060303060403" pitchFamily="18" charset="77"/>
      <p:regular r:id="rId10"/>
      <p:bold r:id="rId11"/>
    </p:embeddedFont>
    <p:embeddedFont>
      <p:font typeface="Loubag Semi-Bold" panose="02020A03060303060403" pitchFamily="18" charset="77"/>
      <p:regular r:id="rId10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5D"/>
    <a:srgbClr val="DA72A3"/>
    <a:srgbClr val="838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61633" autoAdjust="0"/>
  </p:normalViewPr>
  <p:slideViewPr>
    <p:cSldViewPr>
      <p:cViewPr varScale="1">
        <p:scale>
          <a:sx n="50" d="100"/>
          <a:sy n="50" d="100"/>
        </p:scale>
        <p:origin x="25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35A38-23F7-F14F-A191-4C049FF26435}" type="doc">
      <dgm:prSet loTypeId="urn:microsoft.com/office/officeart/2005/8/layout/hList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E778BC1-5E63-F544-95B9-F7001905F239}">
      <dgm:prSet custT="1"/>
      <dgm:spPr>
        <a:solidFill>
          <a:srgbClr val="FF9F5D"/>
        </a:solidFill>
        <a:ln cap="rnd">
          <a:solidFill>
            <a:srgbClr val="FF9F5D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>
          <a:softEdge rad="0"/>
        </a:effectLst>
      </dgm:spPr>
      <dgm:t>
        <a:bodyPr/>
        <a:lstStyle/>
        <a:p>
          <a:r>
            <a:rPr lang="en-US" sz="6600" dirty="0">
              <a:solidFill>
                <a:srgbClr val="000000"/>
              </a:solidFill>
              <a:latin typeface="Loubag Semi-Bold"/>
            </a:rPr>
            <a:t>The multilevel-BART method did not improve on the current implementation</a:t>
          </a:r>
          <a:endParaRPr lang="nl-NL" sz="6600" dirty="0"/>
        </a:p>
      </dgm:t>
    </dgm:pt>
    <dgm:pt modelId="{192EA2E9-C410-854D-BABA-D167DCEF94ED}" type="parTrans" cxnId="{88BEEEA9-0625-2F49-B4EB-B061D40DE3DA}">
      <dgm:prSet/>
      <dgm:spPr/>
      <dgm:t>
        <a:bodyPr/>
        <a:lstStyle/>
        <a:p>
          <a:endParaRPr lang="nl-NL"/>
        </a:p>
      </dgm:t>
    </dgm:pt>
    <dgm:pt modelId="{602CFB55-00A7-BC4A-898B-A6D7A65A451E}" type="sibTrans" cxnId="{88BEEEA9-0625-2F49-B4EB-B061D40DE3DA}">
      <dgm:prSet/>
      <dgm:spPr/>
      <dgm:t>
        <a:bodyPr/>
        <a:lstStyle/>
        <a:p>
          <a:endParaRPr lang="nl-NL"/>
        </a:p>
      </dgm:t>
    </dgm:pt>
    <dgm:pt modelId="{9E2C6DE9-1AAE-9E40-8681-B01222E4EC95}" type="pres">
      <dgm:prSet presAssocID="{F1E35A38-23F7-F14F-A191-4C049FF26435}" presName="Name0" presStyleCnt="0">
        <dgm:presLayoutVars>
          <dgm:dir/>
          <dgm:resizeHandles val="exact"/>
        </dgm:presLayoutVars>
      </dgm:prSet>
      <dgm:spPr/>
    </dgm:pt>
    <dgm:pt modelId="{FC77387E-B0D7-994D-8D8B-230E8DDF25B0}" type="pres">
      <dgm:prSet presAssocID="{BE778BC1-5E63-F544-95B9-F7001905F239}" presName="node" presStyleLbl="node1" presStyleIdx="0" presStyleCnt="1" custScaleX="91637" custScaleY="86374">
        <dgm:presLayoutVars>
          <dgm:bulletEnabled val="1"/>
        </dgm:presLayoutVars>
      </dgm:prSet>
      <dgm:spPr/>
    </dgm:pt>
  </dgm:ptLst>
  <dgm:cxnLst>
    <dgm:cxn modelId="{88BEEEA9-0625-2F49-B4EB-B061D40DE3DA}" srcId="{F1E35A38-23F7-F14F-A191-4C049FF26435}" destId="{BE778BC1-5E63-F544-95B9-F7001905F239}" srcOrd="0" destOrd="0" parTransId="{192EA2E9-C410-854D-BABA-D167DCEF94ED}" sibTransId="{602CFB55-00A7-BC4A-898B-A6D7A65A451E}"/>
    <dgm:cxn modelId="{DAF6E2B9-22B3-024B-B556-ECC6C63B45D0}" type="presOf" srcId="{F1E35A38-23F7-F14F-A191-4C049FF26435}" destId="{9E2C6DE9-1AAE-9E40-8681-B01222E4EC95}" srcOrd="0" destOrd="0" presId="urn:microsoft.com/office/officeart/2005/8/layout/hList6"/>
    <dgm:cxn modelId="{8A3564CC-1B03-5D4B-ACE6-D96B3CE459E2}" type="presOf" srcId="{BE778BC1-5E63-F544-95B9-F7001905F239}" destId="{FC77387E-B0D7-994D-8D8B-230E8DDF25B0}" srcOrd="0" destOrd="0" presId="urn:microsoft.com/office/officeart/2005/8/layout/hList6"/>
    <dgm:cxn modelId="{1A062C1A-076C-C547-8B8E-9F4947063AB2}" type="presParOf" srcId="{9E2C6DE9-1AAE-9E40-8681-B01222E4EC95}" destId="{FC77387E-B0D7-994D-8D8B-230E8DDF25B0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95E9A-3FB4-D64A-9372-E444ABADDA7C}" type="doc">
      <dgm:prSet loTypeId="urn:microsoft.com/office/officeart/2008/layout/VerticalCurvedList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A64514E-8A41-8040-8C77-03A50E508A11}">
      <dgm:prSet custT="1"/>
      <dgm:spPr>
        <a:noFill/>
      </dgm:spPr>
      <dgm:t>
        <a:bodyPr/>
        <a:lstStyle/>
        <a:p>
          <a:r>
            <a:rPr lang="en-US" sz="6000" dirty="0">
              <a:ln>
                <a:noFill/>
              </a:ln>
              <a:solidFill>
                <a:schemeClr val="tx1"/>
              </a:solidFill>
              <a:latin typeface="Loubag"/>
            </a:rPr>
            <a:t>Limited</a:t>
          </a:r>
          <a:r>
            <a:rPr lang="en-US" sz="6000" dirty="0">
              <a:solidFill>
                <a:schemeClr val="tx1"/>
              </a:solidFill>
              <a:latin typeface="Loubag"/>
            </a:rPr>
            <a:t> number of design factors</a:t>
          </a:r>
        </a:p>
      </dgm:t>
    </dgm:pt>
    <dgm:pt modelId="{9557A4B1-23F5-5448-9E1F-008724AF19B7}" type="parTrans" cxnId="{12DBD718-41BA-A643-A367-209A71648F38}">
      <dgm:prSet/>
      <dgm:spPr/>
      <dgm:t>
        <a:bodyPr/>
        <a:lstStyle/>
        <a:p>
          <a:endParaRPr lang="nl-NL"/>
        </a:p>
      </dgm:t>
    </dgm:pt>
    <dgm:pt modelId="{859F7E52-D31A-844D-B5EC-FF71094AB9E4}" type="sibTrans" cxnId="{12DBD718-41BA-A643-A367-209A71648F38}">
      <dgm:prSet/>
      <dgm:spPr/>
      <dgm:t>
        <a:bodyPr/>
        <a:lstStyle/>
        <a:p>
          <a:endParaRPr lang="nl-NL"/>
        </a:p>
      </dgm:t>
    </dgm:pt>
    <dgm:pt modelId="{F5C92D53-022E-4D48-ADCD-7B10193EE506}">
      <dgm:prSet custT="1"/>
      <dgm:spPr>
        <a:noFill/>
      </dgm:spPr>
      <dgm:t>
        <a:bodyPr/>
        <a:lstStyle/>
        <a:p>
          <a:r>
            <a:rPr lang="en-US" sz="6000" dirty="0">
              <a:solidFill>
                <a:schemeClr val="tx1"/>
              </a:solidFill>
              <a:latin typeface="Loubag"/>
            </a:rPr>
            <a:t>Amount of repetitions</a:t>
          </a:r>
        </a:p>
      </dgm:t>
    </dgm:pt>
    <dgm:pt modelId="{83EF80FA-BA77-4646-AB88-E1C07F38A81F}" type="parTrans" cxnId="{B93A4DAB-2996-EC40-A0FF-15FBB8F2B711}">
      <dgm:prSet/>
      <dgm:spPr/>
      <dgm:t>
        <a:bodyPr/>
        <a:lstStyle/>
        <a:p>
          <a:endParaRPr lang="nl-NL"/>
        </a:p>
      </dgm:t>
    </dgm:pt>
    <dgm:pt modelId="{8B9EB9F8-BDDF-9E4D-BFA0-9CD7702CBDC1}" type="sibTrans" cxnId="{B93A4DAB-2996-EC40-A0FF-15FBB8F2B711}">
      <dgm:prSet/>
      <dgm:spPr>
        <a:ln w="127000">
          <a:solidFill>
            <a:srgbClr val="DA72A3"/>
          </a:solidFill>
        </a:ln>
      </dgm:spPr>
      <dgm:t>
        <a:bodyPr/>
        <a:lstStyle/>
        <a:p>
          <a:endParaRPr lang="nl-NL"/>
        </a:p>
      </dgm:t>
    </dgm:pt>
    <dgm:pt modelId="{DCDCC038-9B6E-DF43-B09B-5D39FEC93ED7}">
      <dgm:prSet custT="1"/>
      <dgm:spPr>
        <a:noFill/>
      </dgm:spPr>
      <dgm:t>
        <a:bodyPr/>
        <a:lstStyle/>
        <a:p>
          <a:r>
            <a:rPr lang="en-US" sz="6000" dirty="0">
              <a:solidFill>
                <a:schemeClr val="tx1"/>
              </a:solidFill>
              <a:latin typeface="Loubag"/>
            </a:rPr>
            <a:t>MAR mechanism</a:t>
          </a:r>
        </a:p>
      </dgm:t>
    </dgm:pt>
    <dgm:pt modelId="{9604E971-48FD-6841-94E3-A41B7F409E8C}" type="parTrans" cxnId="{119194E4-74DD-D449-82CD-2A359CBB39B0}">
      <dgm:prSet/>
      <dgm:spPr/>
      <dgm:t>
        <a:bodyPr/>
        <a:lstStyle/>
        <a:p>
          <a:endParaRPr lang="nl-NL"/>
        </a:p>
      </dgm:t>
    </dgm:pt>
    <dgm:pt modelId="{66EFE450-B74D-104A-A2A5-AC12245833F7}" type="sibTrans" cxnId="{119194E4-74DD-D449-82CD-2A359CBB39B0}">
      <dgm:prSet/>
      <dgm:spPr/>
      <dgm:t>
        <a:bodyPr/>
        <a:lstStyle/>
        <a:p>
          <a:endParaRPr lang="nl-NL"/>
        </a:p>
      </dgm:t>
    </dgm:pt>
    <dgm:pt modelId="{F49FEB72-3176-F444-9444-3C7A5737CFD6}" type="pres">
      <dgm:prSet presAssocID="{B5495E9A-3FB4-D64A-9372-E444ABADDA7C}" presName="Name0" presStyleCnt="0">
        <dgm:presLayoutVars>
          <dgm:chMax val="7"/>
          <dgm:chPref val="7"/>
          <dgm:dir/>
        </dgm:presLayoutVars>
      </dgm:prSet>
      <dgm:spPr/>
    </dgm:pt>
    <dgm:pt modelId="{4FED6854-28C7-AC46-869A-6099CCF5033A}" type="pres">
      <dgm:prSet presAssocID="{B5495E9A-3FB4-D64A-9372-E444ABADDA7C}" presName="Name1" presStyleCnt="0"/>
      <dgm:spPr/>
    </dgm:pt>
    <dgm:pt modelId="{C2DCA6FE-F823-4A40-8555-70A2CE5F90DB}" type="pres">
      <dgm:prSet presAssocID="{B5495E9A-3FB4-D64A-9372-E444ABADDA7C}" presName="cycle" presStyleCnt="0"/>
      <dgm:spPr/>
    </dgm:pt>
    <dgm:pt modelId="{F0A7F9B6-2641-AD47-AA6E-8F188FFA33B8}" type="pres">
      <dgm:prSet presAssocID="{B5495E9A-3FB4-D64A-9372-E444ABADDA7C}" presName="srcNode" presStyleLbl="node1" presStyleIdx="0" presStyleCnt="3"/>
      <dgm:spPr/>
    </dgm:pt>
    <dgm:pt modelId="{B88FF94F-05E4-EA4B-A661-5E51A64F2FF9}" type="pres">
      <dgm:prSet presAssocID="{B5495E9A-3FB4-D64A-9372-E444ABADDA7C}" presName="conn" presStyleLbl="parChTrans1D2" presStyleIdx="0" presStyleCnt="1"/>
      <dgm:spPr/>
    </dgm:pt>
    <dgm:pt modelId="{81AA620A-AC88-144B-9B28-AAE505946235}" type="pres">
      <dgm:prSet presAssocID="{B5495E9A-3FB4-D64A-9372-E444ABADDA7C}" presName="extraNode" presStyleLbl="node1" presStyleIdx="0" presStyleCnt="3"/>
      <dgm:spPr/>
    </dgm:pt>
    <dgm:pt modelId="{436D1055-2051-714A-BB7B-B625320A028D}" type="pres">
      <dgm:prSet presAssocID="{B5495E9A-3FB4-D64A-9372-E444ABADDA7C}" presName="dstNode" presStyleLbl="node1" presStyleIdx="0" presStyleCnt="3"/>
      <dgm:spPr/>
    </dgm:pt>
    <dgm:pt modelId="{302215FC-95A5-7343-AD18-B9326924D7F5}" type="pres">
      <dgm:prSet presAssocID="{F5C92D53-022E-4D48-ADCD-7B10193EE506}" presName="text_1" presStyleLbl="node1" presStyleIdx="0" presStyleCnt="3">
        <dgm:presLayoutVars>
          <dgm:bulletEnabled val="1"/>
        </dgm:presLayoutVars>
      </dgm:prSet>
      <dgm:spPr/>
    </dgm:pt>
    <dgm:pt modelId="{C799EE5F-135A-7041-A4F1-6EC9BF0F7214}" type="pres">
      <dgm:prSet presAssocID="{F5C92D53-022E-4D48-ADCD-7B10193EE506}" presName="accent_1" presStyleCnt="0"/>
      <dgm:spPr/>
    </dgm:pt>
    <dgm:pt modelId="{4682B903-7CB4-5541-8677-235470E6B2BC}" type="pres">
      <dgm:prSet presAssocID="{F5C92D53-022E-4D48-ADCD-7B10193EE506}" presName="accentRepeatNode" presStyleLbl="solidFgAcc1" presStyleIdx="0" presStyleCnt="3" custScaleX="82645" custScaleY="82645"/>
      <dgm:spPr>
        <a:solidFill>
          <a:srgbClr val="FF9F5D"/>
        </a:solidFill>
        <a:ln>
          <a:solidFill>
            <a:srgbClr val="FF9F5D"/>
          </a:solidFill>
        </a:ln>
      </dgm:spPr>
    </dgm:pt>
    <dgm:pt modelId="{455310C2-D6BC-4142-BB65-62D10344BC33}" type="pres">
      <dgm:prSet presAssocID="{DCDCC038-9B6E-DF43-B09B-5D39FEC93ED7}" presName="text_2" presStyleLbl="node1" presStyleIdx="1" presStyleCnt="3">
        <dgm:presLayoutVars>
          <dgm:bulletEnabled val="1"/>
        </dgm:presLayoutVars>
      </dgm:prSet>
      <dgm:spPr/>
    </dgm:pt>
    <dgm:pt modelId="{6663F38B-B2F3-434A-961A-8ADCA521194B}" type="pres">
      <dgm:prSet presAssocID="{DCDCC038-9B6E-DF43-B09B-5D39FEC93ED7}" presName="accent_2" presStyleCnt="0"/>
      <dgm:spPr/>
    </dgm:pt>
    <dgm:pt modelId="{8B086875-C592-1842-8E8B-B3A1171F6CAD}" type="pres">
      <dgm:prSet presAssocID="{DCDCC038-9B6E-DF43-B09B-5D39FEC93ED7}" presName="accentRepeatNode" presStyleLbl="solidFgAcc1" presStyleIdx="1" presStyleCnt="3" custScaleX="82645" custScaleY="82645"/>
      <dgm:spPr>
        <a:solidFill>
          <a:srgbClr val="FF9F5D"/>
        </a:solidFill>
        <a:ln>
          <a:solidFill>
            <a:srgbClr val="FF9F5D"/>
          </a:solidFill>
        </a:ln>
      </dgm:spPr>
    </dgm:pt>
    <dgm:pt modelId="{25AFD1F1-9B23-2746-B275-B63171B372A5}" type="pres">
      <dgm:prSet presAssocID="{EA64514E-8A41-8040-8C77-03A50E508A11}" presName="text_3" presStyleLbl="node1" presStyleIdx="2" presStyleCnt="3">
        <dgm:presLayoutVars>
          <dgm:bulletEnabled val="1"/>
        </dgm:presLayoutVars>
      </dgm:prSet>
      <dgm:spPr/>
    </dgm:pt>
    <dgm:pt modelId="{5F702111-57EF-644D-A9B2-05B903D92CDC}" type="pres">
      <dgm:prSet presAssocID="{EA64514E-8A41-8040-8C77-03A50E508A11}" presName="accent_3" presStyleCnt="0"/>
      <dgm:spPr/>
    </dgm:pt>
    <dgm:pt modelId="{C6E76BF0-2270-C745-8019-F6069606627F}" type="pres">
      <dgm:prSet presAssocID="{EA64514E-8A41-8040-8C77-03A50E508A11}" presName="accentRepeatNode" presStyleLbl="solidFgAcc1" presStyleIdx="2" presStyleCnt="3" custScaleX="82645" custScaleY="82645"/>
      <dgm:spPr>
        <a:solidFill>
          <a:srgbClr val="FF9F5D"/>
        </a:solidFill>
        <a:ln>
          <a:solidFill>
            <a:srgbClr val="FF9F5D"/>
          </a:solidFill>
        </a:ln>
      </dgm:spPr>
    </dgm:pt>
  </dgm:ptLst>
  <dgm:cxnLst>
    <dgm:cxn modelId="{22C42201-AB09-5B4A-B7AA-3B7D57988F1F}" type="presOf" srcId="{DCDCC038-9B6E-DF43-B09B-5D39FEC93ED7}" destId="{455310C2-D6BC-4142-BB65-62D10344BC33}" srcOrd="0" destOrd="0" presId="urn:microsoft.com/office/officeart/2008/layout/VerticalCurvedList"/>
    <dgm:cxn modelId="{12DBD718-41BA-A643-A367-209A71648F38}" srcId="{B5495E9A-3FB4-D64A-9372-E444ABADDA7C}" destId="{EA64514E-8A41-8040-8C77-03A50E508A11}" srcOrd="2" destOrd="0" parTransId="{9557A4B1-23F5-5448-9E1F-008724AF19B7}" sibTransId="{859F7E52-D31A-844D-B5EC-FF71094AB9E4}"/>
    <dgm:cxn modelId="{988A1B41-9141-EC46-AAB2-B4C9CDC11B6D}" type="presOf" srcId="{F5C92D53-022E-4D48-ADCD-7B10193EE506}" destId="{302215FC-95A5-7343-AD18-B9326924D7F5}" srcOrd="0" destOrd="0" presId="urn:microsoft.com/office/officeart/2008/layout/VerticalCurvedList"/>
    <dgm:cxn modelId="{E1AD6743-0108-C84D-943B-1C2EAC6E9656}" type="presOf" srcId="{EA64514E-8A41-8040-8C77-03A50E508A11}" destId="{25AFD1F1-9B23-2746-B275-B63171B372A5}" srcOrd="0" destOrd="0" presId="urn:microsoft.com/office/officeart/2008/layout/VerticalCurvedList"/>
    <dgm:cxn modelId="{B93A4DAB-2996-EC40-A0FF-15FBB8F2B711}" srcId="{B5495E9A-3FB4-D64A-9372-E444ABADDA7C}" destId="{F5C92D53-022E-4D48-ADCD-7B10193EE506}" srcOrd="0" destOrd="0" parTransId="{83EF80FA-BA77-4646-AB88-E1C07F38A81F}" sibTransId="{8B9EB9F8-BDDF-9E4D-BFA0-9CD7702CBDC1}"/>
    <dgm:cxn modelId="{2976ECBE-E68C-A44C-BEB5-1B2A012C3714}" type="presOf" srcId="{8B9EB9F8-BDDF-9E4D-BFA0-9CD7702CBDC1}" destId="{B88FF94F-05E4-EA4B-A661-5E51A64F2FF9}" srcOrd="0" destOrd="0" presId="urn:microsoft.com/office/officeart/2008/layout/VerticalCurvedList"/>
    <dgm:cxn modelId="{FA04B7D0-630B-CB42-9825-C1B545159028}" type="presOf" srcId="{B5495E9A-3FB4-D64A-9372-E444ABADDA7C}" destId="{F49FEB72-3176-F444-9444-3C7A5737CFD6}" srcOrd="0" destOrd="0" presId="urn:microsoft.com/office/officeart/2008/layout/VerticalCurvedList"/>
    <dgm:cxn modelId="{119194E4-74DD-D449-82CD-2A359CBB39B0}" srcId="{B5495E9A-3FB4-D64A-9372-E444ABADDA7C}" destId="{DCDCC038-9B6E-DF43-B09B-5D39FEC93ED7}" srcOrd="1" destOrd="0" parTransId="{9604E971-48FD-6841-94E3-A41B7F409E8C}" sibTransId="{66EFE450-B74D-104A-A2A5-AC12245833F7}"/>
    <dgm:cxn modelId="{CB635876-1424-B543-887B-2A2FE8F1013D}" type="presParOf" srcId="{F49FEB72-3176-F444-9444-3C7A5737CFD6}" destId="{4FED6854-28C7-AC46-869A-6099CCF5033A}" srcOrd="0" destOrd="0" presId="urn:microsoft.com/office/officeart/2008/layout/VerticalCurvedList"/>
    <dgm:cxn modelId="{A307AA0D-EC02-3241-850C-848DC010D2F9}" type="presParOf" srcId="{4FED6854-28C7-AC46-869A-6099CCF5033A}" destId="{C2DCA6FE-F823-4A40-8555-70A2CE5F90DB}" srcOrd="0" destOrd="0" presId="urn:microsoft.com/office/officeart/2008/layout/VerticalCurvedList"/>
    <dgm:cxn modelId="{913F23DF-B93D-E143-811B-A3FB27BED929}" type="presParOf" srcId="{C2DCA6FE-F823-4A40-8555-70A2CE5F90DB}" destId="{F0A7F9B6-2641-AD47-AA6E-8F188FFA33B8}" srcOrd="0" destOrd="0" presId="urn:microsoft.com/office/officeart/2008/layout/VerticalCurvedList"/>
    <dgm:cxn modelId="{0B55B971-9A8F-B547-92BD-7BE92094CAB5}" type="presParOf" srcId="{C2DCA6FE-F823-4A40-8555-70A2CE5F90DB}" destId="{B88FF94F-05E4-EA4B-A661-5E51A64F2FF9}" srcOrd="1" destOrd="0" presId="urn:microsoft.com/office/officeart/2008/layout/VerticalCurvedList"/>
    <dgm:cxn modelId="{A95E64C8-C7E6-084E-B18E-3254C30BE5A3}" type="presParOf" srcId="{C2DCA6FE-F823-4A40-8555-70A2CE5F90DB}" destId="{81AA620A-AC88-144B-9B28-AAE505946235}" srcOrd="2" destOrd="0" presId="urn:microsoft.com/office/officeart/2008/layout/VerticalCurvedList"/>
    <dgm:cxn modelId="{5F100D19-7CB7-DD44-B7EA-578912A524B5}" type="presParOf" srcId="{C2DCA6FE-F823-4A40-8555-70A2CE5F90DB}" destId="{436D1055-2051-714A-BB7B-B625320A028D}" srcOrd="3" destOrd="0" presId="urn:microsoft.com/office/officeart/2008/layout/VerticalCurvedList"/>
    <dgm:cxn modelId="{6F38FC3E-003C-D545-8BEF-BAD79D05AC50}" type="presParOf" srcId="{4FED6854-28C7-AC46-869A-6099CCF5033A}" destId="{302215FC-95A5-7343-AD18-B9326924D7F5}" srcOrd="1" destOrd="0" presId="urn:microsoft.com/office/officeart/2008/layout/VerticalCurvedList"/>
    <dgm:cxn modelId="{B111E8B0-83B2-9E49-A858-236B98DA5F54}" type="presParOf" srcId="{4FED6854-28C7-AC46-869A-6099CCF5033A}" destId="{C799EE5F-135A-7041-A4F1-6EC9BF0F7214}" srcOrd="2" destOrd="0" presId="urn:microsoft.com/office/officeart/2008/layout/VerticalCurvedList"/>
    <dgm:cxn modelId="{706CE98B-D5F7-CA47-A83F-77454AA12AB8}" type="presParOf" srcId="{C799EE5F-135A-7041-A4F1-6EC9BF0F7214}" destId="{4682B903-7CB4-5541-8677-235470E6B2BC}" srcOrd="0" destOrd="0" presId="urn:microsoft.com/office/officeart/2008/layout/VerticalCurvedList"/>
    <dgm:cxn modelId="{E09E4942-3C1F-C247-9997-21A49F034108}" type="presParOf" srcId="{4FED6854-28C7-AC46-869A-6099CCF5033A}" destId="{455310C2-D6BC-4142-BB65-62D10344BC33}" srcOrd="3" destOrd="0" presId="urn:microsoft.com/office/officeart/2008/layout/VerticalCurvedList"/>
    <dgm:cxn modelId="{E07A965B-526B-D44E-A9E6-BE532A5EBF6F}" type="presParOf" srcId="{4FED6854-28C7-AC46-869A-6099CCF5033A}" destId="{6663F38B-B2F3-434A-961A-8ADCA521194B}" srcOrd="4" destOrd="0" presId="urn:microsoft.com/office/officeart/2008/layout/VerticalCurvedList"/>
    <dgm:cxn modelId="{8EF2A9E7-6EAC-734F-A4EE-187EB45E74E8}" type="presParOf" srcId="{6663F38B-B2F3-434A-961A-8ADCA521194B}" destId="{8B086875-C592-1842-8E8B-B3A1171F6CAD}" srcOrd="0" destOrd="0" presId="urn:microsoft.com/office/officeart/2008/layout/VerticalCurvedList"/>
    <dgm:cxn modelId="{9E793056-EFB4-1F48-9C4C-B7D85A43BF53}" type="presParOf" srcId="{4FED6854-28C7-AC46-869A-6099CCF5033A}" destId="{25AFD1F1-9B23-2746-B275-B63171B372A5}" srcOrd="5" destOrd="0" presId="urn:microsoft.com/office/officeart/2008/layout/VerticalCurvedList"/>
    <dgm:cxn modelId="{A2D0E4FD-236B-0A48-ACA8-CE4FBC0B000B}" type="presParOf" srcId="{4FED6854-28C7-AC46-869A-6099CCF5033A}" destId="{5F702111-57EF-644D-A9B2-05B903D92CDC}" srcOrd="6" destOrd="0" presId="urn:microsoft.com/office/officeart/2008/layout/VerticalCurvedList"/>
    <dgm:cxn modelId="{4EAC73C4-30E2-764A-AE50-F6ABDAF7CB0E}" type="presParOf" srcId="{5F702111-57EF-644D-A9B2-05B903D92CDC}" destId="{C6E76BF0-2270-C745-8019-F606960662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7387E-B0D7-994D-8D8B-230E8DDF25B0}">
      <dsp:nvSpPr>
        <dsp:cNvPr id="0" name=""/>
        <dsp:cNvSpPr/>
      </dsp:nvSpPr>
      <dsp:spPr>
        <a:xfrm rot="16200000">
          <a:off x="5533227" y="-4480568"/>
          <a:ext cx="4828809" cy="14551719"/>
        </a:xfrm>
        <a:prstGeom prst="flowChartManualOperation">
          <a:avLst/>
        </a:prstGeom>
        <a:solidFill>
          <a:srgbClr val="FF9F5D"/>
        </a:solidFill>
        <a:ln w="25400" cap="rnd" cmpd="sng" algn="ctr">
          <a:solidFill>
            <a:srgbClr val="FF9F5D"/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0" tIns="0" rIns="41910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000000"/>
              </a:solidFill>
              <a:latin typeface="Loubag Semi-Bold"/>
            </a:rPr>
            <a:t>The multilevel-BART method did not improve on the current implementation</a:t>
          </a:r>
          <a:endParaRPr lang="nl-NL" sz="6600" kern="1200" dirty="0"/>
        </a:p>
      </dsp:txBody>
      <dsp:txXfrm rot="5400000">
        <a:off x="671772" y="1346649"/>
        <a:ext cx="14551719" cy="2897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FF94F-05E4-EA4B-A661-5E51A64F2FF9}">
      <dsp:nvSpPr>
        <dsp:cNvPr id="0" name=""/>
        <dsp:cNvSpPr/>
      </dsp:nvSpPr>
      <dsp:spPr>
        <a:xfrm>
          <a:off x="-8211138" y="-1254257"/>
          <a:ext cx="9769316" cy="9769316"/>
        </a:xfrm>
        <a:prstGeom prst="blockArc">
          <a:avLst>
            <a:gd name="adj1" fmla="val 18900000"/>
            <a:gd name="adj2" fmla="val 2700000"/>
            <a:gd name="adj3" fmla="val 221"/>
          </a:avLst>
        </a:prstGeom>
        <a:noFill/>
        <a:ln w="127000" cap="flat" cmpd="sng" algn="ctr">
          <a:solidFill>
            <a:srgbClr val="DA72A3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215FC-95A5-7343-AD18-B9326924D7F5}">
      <dsp:nvSpPr>
        <dsp:cNvPr id="0" name=""/>
        <dsp:cNvSpPr/>
      </dsp:nvSpPr>
      <dsp:spPr>
        <a:xfrm>
          <a:off x="1002321" y="726080"/>
          <a:ext cx="12989001" cy="145216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2652" tIns="152400" rIns="152400" bIns="1524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solidFill>
                <a:schemeClr val="tx1"/>
              </a:solidFill>
              <a:latin typeface="Loubag"/>
            </a:rPr>
            <a:t>Amount of repetitions</a:t>
          </a:r>
        </a:p>
      </dsp:txBody>
      <dsp:txXfrm>
        <a:off x="1002321" y="726080"/>
        <a:ext cx="12989001" cy="1452160"/>
      </dsp:txXfrm>
    </dsp:sp>
    <dsp:sp modelId="{4682B903-7CB4-5541-8677-235470E6B2BC}">
      <dsp:nvSpPr>
        <dsp:cNvPr id="0" name=""/>
        <dsp:cNvSpPr/>
      </dsp:nvSpPr>
      <dsp:spPr>
        <a:xfrm>
          <a:off x="252235" y="702074"/>
          <a:ext cx="1500172" cy="1500172"/>
        </a:xfrm>
        <a:prstGeom prst="ellipse">
          <a:avLst/>
        </a:prstGeom>
        <a:solidFill>
          <a:srgbClr val="FF9F5D"/>
        </a:solidFill>
        <a:ln w="9525" cap="flat" cmpd="sng" algn="ctr">
          <a:solidFill>
            <a:srgbClr val="FF9F5D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310C2-D6BC-4142-BB65-62D10344BC33}">
      <dsp:nvSpPr>
        <dsp:cNvPr id="0" name=""/>
        <dsp:cNvSpPr/>
      </dsp:nvSpPr>
      <dsp:spPr>
        <a:xfrm>
          <a:off x="1530181" y="2904320"/>
          <a:ext cx="12461141" cy="145216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2652" tIns="152400" rIns="152400" bIns="1524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solidFill>
                <a:schemeClr val="tx1"/>
              </a:solidFill>
              <a:latin typeface="Loubag"/>
            </a:rPr>
            <a:t>MAR mechanism</a:t>
          </a:r>
        </a:p>
      </dsp:txBody>
      <dsp:txXfrm>
        <a:off x="1530181" y="2904320"/>
        <a:ext cx="12461141" cy="1452160"/>
      </dsp:txXfrm>
    </dsp:sp>
    <dsp:sp modelId="{8B086875-C592-1842-8E8B-B3A1171F6CAD}">
      <dsp:nvSpPr>
        <dsp:cNvPr id="0" name=""/>
        <dsp:cNvSpPr/>
      </dsp:nvSpPr>
      <dsp:spPr>
        <a:xfrm>
          <a:off x="780095" y="2880314"/>
          <a:ext cx="1500172" cy="1500172"/>
        </a:xfrm>
        <a:prstGeom prst="ellipse">
          <a:avLst/>
        </a:prstGeom>
        <a:solidFill>
          <a:srgbClr val="FF9F5D"/>
        </a:solidFill>
        <a:ln w="9525" cap="flat" cmpd="sng" algn="ctr">
          <a:solidFill>
            <a:srgbClr val="FF9F5D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FD1F1-9B23-2746-B275-B63171B372A5}">
      <dsp:nvSpPr>
        <dsp:cNvPr id="0" name=""/>
        <dsp:cNvSpPr/>
      </dsp:nvSpPr>
      <dsp:spPr>
        <a:xfrm>
          <a:off x="1002321" y="5082560"/>
          <a:ext cx="12989001" cy="145216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2652" tIns="152400" rIns="152400" bIns="1524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n>
                <a:noFill/>
              </a:ln>
              <a:solidFill>
                <a:schemeClr val="tx1"/>
              </a:solidFill>
              <a:latin typeface="Loubag"/>
            </a:rPr>
            <a:t>Limited</a:t>
          </a:r>
          <a:r>
            <a:rPr lang="en-US" sz="6000" kern="1200" dirty="0">
              <a:solidFill>
                <a:schemeClr val="tx1"/>
              </a:solidFill>
              <a:latin typeface="Loubag"/>
            </a:rPr>
            <a:t> number of design factors</a:t>
          </a:r>
        </a:p>
      </dsp:txBody>
      <dsp:txXfrm>
        <a:off x="1002321" y="5082560"/>
        <a:ext cx="12989001" cy="1452160"/>
      </dsp:txXfrm>
    </dsp:sp>
    <dsp:sp modelId="{C6E76BF0-2270-C745-8019-F6069606627F}">
      <dsp:nvSpPr>
        <dsp:cNvPr id="0" name=""/>
        <dsp:cNvSpPr/>
      </dsp:nvSpPr>
      <dsp:spPr>
        <a:xfrm>
          <a:off x="252235" y="5058554"/>
          <a:ext cx="1500172" cy="1500172"/>
        </a:xfrm>
        <a:prstGeom prst="ellipse">
          <a:avLst/>
        </a:prstGeom>
        <a:solidFill>
          <a:srgbClr val="FF9F5D"/>
        </a:solidFill>
        <a:ln w="9525" cap="flat" cmpd="sng" algn="ctr">
          <a:solidFill>
            <a:srgbClr val="FF9F5D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Introduce thesis: </a:t>
            </a:r>
          </a:p>
          <a:p>
            <a:r>
              <a:rPr lang="en-US"/>
              <a:t>- Multilevel MICE through BART </a:t>
            </a:r>
          </a:p>
          <a:p>
            <a:r>
              <a:rPr lang="en-US"/>
              <a:t>- BART --&gt; non-parametirc sum-of-regression-trees model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Multilevel multiple imputation: </a:t>
            </a:r>
          </a:p>
          <a:p>
            <a:r>
              <a:rPr lang="en-US" dirty="0"/>
              <a:t>- Need to define imputation models for every variable that contains missing values </a:t>
            </a:r>
          </a:p>
          <a:p>
            <a:endParaRPr lang="en-US" dirty="0"/>
          </a:p>
          <a:p>
            <a:r>
              <a:rPr lang="en-US" dirty="0"/>
              <a:t>Complexity: </a:t>
            </a:r>
          </a:p>
          <a:p>
            <a:r>
              <a:rPr lang="en-US" dirty="0"/>
              <a:t>- hierarchical structure of data  ---&gt; need to account for this in the imputation models </a:t>
            </a:r>
          </a:p>
          <a:p>
            <a:r>
              <a:rPr lang="en-US" dirty="0"/>
              <a:t>- complex imputation models (hard to correctly specify, as well as might not converge)</a:t>
            </a:r>
          </a:p>
          <a:p>
            <a:endParaRPr lang="en-US" dirty="0"/>
          </a:p>
          <a:p>
            <a:r>
              <a:rPr lang="en-US" dirty="0"/>
              <a:t>Congeniality: </a:t>
            </a:r>
          </a:p>
          <a:p>
            <a:r>
              <a:rPr lang="en-US" dirty="0"/>
              <a:t>- the imputation model should be at least as general as the analysis model and preferably all-encompassing </a:t>
            </a:r>
          </a:p>
          <a:p>
            <a:r>
              <a:rPr lang="en-US" dirty="0"/>
              <a:t>---&gt; otherwise not compatible</a:t>
            </a:r>
          </a:p>
          <a:p>
            <a:r>
              <a:rPr lang="en-US" dirty="0"/>
              <a:t>- The substantive model is not determined beforehand and step-wise</a:t>
            </a:r>
          </a:p>
          <a:p>
            <a:endParaRPr lang="en-US" dirty="0"/>
          </a:p>
          <a:p>
            <a:r>
              <a:rPr lang="en-US" dirty="0"/>
              <a:t>SEE IF BART CAN ALLEVIATE THESE COMPLEXITIES BY BEING NON-PARAMETRIC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The current implementation of a multilevel-BART imputation method did not improve on the current implementation of multilevel predictive mean matching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Results</a:t>
            </a:r>
          </a:p>
          <a:p>
            <a:endParaRPr lang="en-US"/>
          </a:p>
          <a:p>
            <a:r>
              <a:rPr lang="en-US"/>
              <a:t>- Only absolute bias</a:t>
            </a:r>
          </a:p>
          <a:p>
            <a:r>
              <a:rPr lang="en-US"/>
              <a:t>- stan4bart = multilevel bart model </a:t>
            </a:r>
          </a:p>
          <a:p>
            <a:r>
              <a:rPr lang="en-US"/>
              <a:t>- 2l.pmm is conventional multilevel imputation</a:t>
            </a:r>
          </a:p>
          <a:p>
            <a:r>
              <a:rPr lang="en-US"/>
              <a:t>- </a:t>
            </a:r>
          </a:p>
          <a:p>
            <a:endParaRPr lang="en-US"/>
          </a:p>
          <a:p>
            <a:r>
              <a:rPr lang="en-US"/>
              <a:t>stan4bart does not outperform 2l.pmm in terms of level-2 effects</a:t>
            </a:r>
          </a:p>
          <a:p>
            <a:r>
              <a:rPr lang="en-US"/>
              <a:t>--&gt; didn't contrain the imputation to be the same within group, thus estimating their variance incorrectly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stan4bart did outperform 2l.pmm in terms of random structure --&gt; random intercept, slopes and residual variance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data generating mechanism:</a:t>
            </a:r>
          </a:p>
          <a:p>
            <a:r>
              <a:rPr lang="en-US"/>
              <a:t>- 7  level-2</a:t>
            </a:r>
          </a:p>
          <a:p>
            <a:r>
              <a:rPr lang="en-US"/>
              <a:t>- 2 level-2 </a:t>
            </a:r>
          </a:p>
          <a:p>
            <a:r>
              <a:rPr lang="en-US"/>
              <a:t>- cross-level interactions </a:t>
            </a:r>
          </a:p>
          <a:p>
            <a:r>
              <a:rPr lang="en-US"/>
              <a:t>- random intercept</a:t>
            </a:r>
          </a:p>
          <a:p>
            <a:r>
              <a:rPr lang="en-US"/>
              <a:t>- 3 random slopes </a:t>
            </a:r>
          </a:p>
          <a:p>
            <a:r>
              <a:rPr lang="en-US"/>
              <a:t>- residual variance </a:t>
            </a:r>
          </a:p>
          <a:p>
            <a:endParaRPr lang="en-US"/>
          </a:p>
          <a:p>
            <a:r>
              <a:rPr lang="en-US"/>
              <a:t>simulation design:  </a:t>
            </a:r>
          </a:p>
          <a:p>
            <a:r>
              <a:rPr lang="en-US"/>
              <a:t>- 30/50 groups </a:t>
            </a:r>
          </a:p>
          <a:p>
            <a:r>
              <a:rPr lang="en-US"/>
              <a:t>- 15/50 groupsize </a:t>
            </a:r>
          </a:p>
          <a:p>
            <a:r>
              <a:rPr lang="en-US"/>
              <a:t>- 0% or 50% missing </a:t>
            </a:r>
          </a:p>
          <a:p>
            <a:r>
              <a:rPr lang="en-US"/>
              <a:t>- MCAR or MAR </a:t>
            </a:r>
          </a:p>
          <a:p>
            <a:r>
              <a:rPr lang="en-US"/>
              <a:t>- .5 ICC </a:t>
            </a:r>
          </a:p>
          <a:p>
            <a:r>
              <a:rPr lang="en-US"/>
              <a:t>- 100 data sets</a:t>
            </a:r>
          </a:p>
          <a:p>
            <a:endParaRPr lang="en-US"/>
          </a:p>
          <a:p>
            <a:r>
              <a:rPr lang="en-US"/>
              <a:t>missing data generation: </a:t>
            </a:r>
          </a:p>
          <a:p>
            <a:r>
              <a:rPr lang="en-US"/>
              <a:t>- 50% --&gt; 50% of people had one to 5 missing values</a:t>
            </a:r>
          </a:p>
          <a:p>
            <a:endParaRPr lang="en-US"/>
          </a:p>
          <a:p>
            <a:r>
              <a:rPr lang="en-US"/>
              <a:t>evaluation: </a:t>
            </a:r>
          </a:p>
          <a:p>
            <a:r>
              <a:rPr lang="en-US"/>
              <a:t>- absolute bias </a:t>
            </a:r>
          </a:p>
          <a:p>
            <a:r>
              <a:rPr lang="en-US"/>
              <a:t>- coverage</a:t>
            </a:r>
          </a:p>
          <a:p>
            <a:r>
              <a:rPr lang="en-US"/>
              <a:t>- confidence interval width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Limitations: </a:t>
            </a:r>
          </a:p>
          <a:p>
            <a:endParaRPr lang="en-US"/>
          </a:p>
          <a:p>
            <a:r>
              <a:rPr lang="en-US"/>
              <a:t>- Amount of repetitions: only 100 data sets --&gt;  95% confidence interval coverage estimates are variable</a:t>
            </a:r>
          </a:p>
          <a:p>
            <a:endParaRPr lang="en-US"/>
          </a:p>
          <a:p>
            <a:r>
              <a:rPr lang="en-US"/>
              <a:t>- listwise deletion seemed to suggest a special case was generated --&gt; methods were not evaluated with a strong MAR mechanism</a:t>
            </a:r>
          </a:p>
          <a:p>
            <a:endParaRPr lang="en-US"/>
          </a:p>
          <a:p>
            <a:r>
              <a:rPr lang="en-US"/>
              <a:t>- ICC was only .5, amount of missingness only 50%, and limited number of groups and their sizes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028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sv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3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2.svg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77543" y="4169858"/>
            <a:ext cx="12639279" cy="9102218"/>
          </a:xfrm>
          <a:custGeom>
            <a:avLst/>
            <a:gdLst/>
            <a:ahLst/>
            <a:cxnLst/>
            <a:rect l="l" t="t" r="r" b="b"/>
            <a:pathLst>
              <a:path w="12639279" h="9102218">
                <a:moveTo>
                  <a:pt x="0" y="0"/>
                </a:moveTo>
                <a:lnTo>
                  <a:pt x="12639280" y="0"/>
                </a:lnTo>
                <a:lnTo>
                  <a:pt x="12639280" y="9102218"/>
                </a:lnTo>
                <a:lnTo>
                  <a:pt x="0" y="91022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3963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-341241">
            <a:off x="-5393544" y="3137648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3"/>
                </a:lnTo>
                <a:lnTo>
                  <a:pt x="0" y="9679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588337">
            <a:off x="-6158083" y="4829611"/>
            <a:ext cx="12184710" cy="8634511"/>
          </a:xfrm>
          <a:custGeom>
            <a:avLst/>
            <a:gdLst/>
            <a:ahLst/>
            <a:cxnLst/>
            <a:rect l="l" t="t" r="r" b="b"/>
            <a:pathLst>
              <a:path w="12184710" h="8634511">
                <a:moveTo>
                  <a:pt x="0" y="0"/>
                </a:moveTo>
                <a:lnTo>
                  <a:pt x="12184710" y="0"/>
                </a:lnTo>
                <a:lnTo>
                  <a:pt x="12184710" y="8634511"/>
                </a:lnTo>
                <a:lnTo>
                  <a:pt x="0" y="86345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30678" r="-3730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Freeform 5"/>
          <p:cNvSpPr/>
          <p:nvPr/>
        </p:nvSpPr>
        <p:spPr>
          <a:xfrm rot="10711948">
            <a:off x="9416629" y="-3351043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80" y="0"/>
                </a:lnTo>
                <a:lnTo>
                  <a:pt x="12639280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6" name="Freeform 6"/>
          <p:cNvSpPr/>
          <p:nvPr/>
        </p:nvSpPr>
        <p:spPr>
          <a:xfrm rot="10711948">
            <a:off x="8885282" y="-4094736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7" name="Freeform 7"/>
          <p:cNvSpPr/>
          <p:nvPr/>
        </p:nvSpPr>
        <p:spPr>
          <a:xfrm rot="10711948">
            <a:off x="9797904" y="-4118116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8" name="TextBox 8"/>
          <p:cNvSpPr txBox="1"/>
          <p:nvPr/>
        </p:nvSpPr>
        <p:spPr>
          <a:xfrm>
            <a:off x="2583316" y="2733714"/>
            <a:ext cx="13381799" cy="4685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14"/>
              </a:lnSpc>
            </a:pPr>
            <a:r>
              <a:rPr lang="en-US" sz="6010">
                <a:solidFill>
                  <a:srgbClr val="000000"/>
                </a:solidFill>
                <a:latin typeface="Loubag Semi-Bold"/>
              </a:rPr>
              <a:t>Multilevel Multivariate Imputation by Chained Equations through Bayesian Additive Regression Trees</a:t>
            </a:r>
          </a:p>
          <a:p>
            <a:pPr algn="ctr">
              <a:lnSpc>
                <a:spcPts val="3234"/>
              </a:lnSpc>
              <a:spcBef>
                <a:spcPct val="0"/>
              </a:spcBef>
            </a:pPr>
            <a:endParaRPr lang="en-US" sz="6010">
              <a:solidFill>
                <a:srgbClr val="000000"/>
              </a:solidFill>
              <a:latin typeface="Loubag Semi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96032" y="1906088"/>
            <a:ext cx="10156368" cy="770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7"/>
              </a:lnSpc>
              <a:spcBef>
                <a:spcPct val="0"/>
              </a:spcBef>
            </a:pPr>
            <a:r>
              <a:rPr lang="en-US" sz="4541">
                <a:solidFill>
                  <a:srgbClr val="000000"/>
                </a:solidFill>
                <a:latin typeface="Loubag"/>
              </a:rPr>
              <a:t>MSc thesis defense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77502" y="7495321"/>
            <a:ext cx="11793426" cy="1261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61"/>
              </a:lnSpc>
            </a:pPr>
            <a:r>
              <a:rPr lang="en-US" sz="4472">
                <a:solidFill>
                  <a:srgbClr val="000000"/>
                </a:solidFill>
                <a:latin typeface="Loubag"/>
              </a:rPr>
              <a:t>Heleen Brüggen</a:t>
            </a:r>
          </a:p>
          <a:p>
            <a:pPr algn="ctr">
              <a:lnSpc>
                <a:spcPts val="3741"/>
              </a:lnSpc>
              <a:spcBef>
                <a:spcPct val="0"/>
              </a:spcBef>
            </a:pPr>
            <a:r>
              <a:rPr lang="en-US" sz="2672">
                <a:solidFill>
                  <a:srgbClr val="000000"/>
                </a:solidFill>
                <a:latin typeface="Loubag"/>
              </a:rPr>
              <a:t>h.bruggen@students.uu.nl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899631">
            <a:off x="8352238" y="2767935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-3986174">
            <a:off x="9207519" y="3332606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30"/>
                </a:lnTo>
                <a:lnTo>
                  <a:pt x="0" y="11283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5739487">
            <a:off x="-5668850" y="-2912503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3"/>
                </a:lnTo>
                <a:lnTo>
                  <a:pt x="0" y="96792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grpSp>
        <p:nvGrpSpPr>
          <p:cNvPr id="5" name="Group 5"/>
          <p:cNvGrpSpPr/>
          <p:nvPr/>
        </p:nvGrpSpPr>
        <p:grpSpPr>
          <a:xfrm>
            <a:off x="4934570" y="934069"/>
            <a:ext cx="8418859" cy="841885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>
              <a:solidFill>
                <a:srgbClr val="FE9F5D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4287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9533"/>
                </a:lnSpc>
                <a:spcBef>
                  <a:spcPct val="0"/>
                </a:spcBef>
              </a:pPr>
              <a:r>
                <a:rPr lang="en-US" sz="6809" dirty="0">
                  <a:solidFill>
                    <a:srgbClr val="000000"/>
                  </a:solidFill>
                  <a:latin typeface="Loubag Semi-Bold"/>
                </a:rPr>
                <a:t>Multilevel multiple imputation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106119" y="1351811"/>
            <a:ext cx="1150626" cy="115062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A72A3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495621" y="1478094"/>
            <a:ext cx="4134569" cy="81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75"/>
              </a:lnSpc>
              <a:spcBef>
                <a:spcPct val="0"/>
              </a:spcBef>
            </a:pPr>
            <a:r>
              <a:rPr lang="en-US" sz="4768" u="sng" strike="noStrike" dirty="0">
                <a:solidFill>
                  <a:srgbClr val="000000"/>
                </a:solidFill>
                <a:latin typeface="Loubag Semi-Bold"/>
              </a:rPr>
              <a:t>Complexity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274056" y="6998144"/>
            <a:ext cx="1150626" cy="115062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A72A3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7126463"/>
            <a:ext cx="4107313" cy="808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75"/>
              </a:lnSpc>
              <a:spcBef>
                <a:spcPct val="0"/>
              </a:spcBef>
            </a:pPr>
            <a:r>
              <a:rPr lang="en-US" sz="4768" u="sng">
                <a:solidFill>
                  <a:srgbClr val="000000"/>
                </a:solidFill>
                <a:latin typeface="Loubag Semi-Bold"/>
              </a:rPr>
              <a:t>Congeniality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5314" y="1888972"/>
            <a:ext cx="14777373" cy="2616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62"/>
              </a:lnSpc>
              <a:spcBef>
                <a:spcPct val="0"/>
              </a:spcBef>
            </a:pPr>
            <a:r>
              <a:rPr lang="en-US" sz="15330" dirty="0">
                <a:solidFill>
                  <a:srgbClr val="000000"/>
                </a:solidFill>
                <a:latin typeface="Loubag Semi-Bold"/>
              </a:rPr>
              <a:t>Conclusion</a:t>
            </a:r>
          </a:p>
        </p:txBody>
      </p:sp>
      <p:sp>
        <p:nvSpPr>
          <p:cNvPr id="3" name="Freeform 3"/>
          <p:cNvSpPr/>
          <p:nvPr/>
        </p:nvSpPr>
        <p:spPr>
          <a:xfrm rot="9777091">
            <a:off x="9188763" y="-5135391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4"/>
                </a:lnTo>
                <a:lnTo>
                  <a:pt x="0" y="9679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1290039">
            <a:off x="-5290940" y="2711047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80" y="0"/>
                </a:lnTo>
                <a:lnTo>
                  <a:pt x="12639280" y="11283430"/>
                </a:lnTo>
                <a:lnTo>
                  <a:pt x="0" y="11283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32763E1-F997-7F83-0033-38738280C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161122"/>
              </p:ext>
            </p:extLst>
          </p:nvPr>
        </p:nvGraphicFramePr>
        <p:xfrm>
          <a:off x="1196367" y="3921706"/>
          <a:ext cx="15895265" cy="559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770323">
            <a:off x="9382943" y="-3473810"/>
            <a:ext cx="12083356" cy="10787141"/>
          </a:xfrm>
          <a:custGeom>
            <a:avLst/>
            <a:gdLst/>
            <a:ahLst/>
            <a:cxnLst/>
            <a:rect l="l" t="t" r="r" b="b"/>
            <a:pathLst>
              <a:path w="12083356" h="10787141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10077093">
            <a:off x="11052404" y="-3238145"/>
            <a:ext cx="12039468" cy="9253524"/>
          </a:xfrm>
          <a:custGeom>
            <a:avLst/>
            <a:gdLst/>
            <a:ahLst/>
            <a:cxnLst/>
            <a:rect l="l" t="t" r="r" b="b"/>
            <a:pathLst>
              <a:path w="12039468" h="9253524">
                <a:moveTo>
                  <a:pt x="0" y="0"/>
                </a:moveTo>
                <a:lnTo>
                  <a:pt x="12039468" y="0"/>
                </a:lnTo>
                <a:lnTo>
                  <a:pt x="12039468" y="9253524"/>
                </a:lnTo>
                <a:lnTo>
                  <a:pt x="0" y="92535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-10232867">
            <a:off x="10571613" y="-3473810"/>
            <a:ext cx="12083356" cy="10787141"/>
          </a:xfrm>
          <a:custGeom>
            <a:avLst/>
            <a:gdLst/>
            <a:ahLst/>
            <a:cxnLst/>
            <a:rect l="l" t="t" r="r" b="b"/>
            <a:pathLst>
              <a:path w="12083356" h="10787141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TextBox 5"/>
          <p:cNvSpPr txBox="1"/>
          <p:nvPr/>
        </p:nvSpPr>
        <p:spPr>
          <a:xfrm>
            <a:off x="285898" y="77679"/>
            <a:ext cx="4835997" cy="131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68"/>
              </a:lnSpc>
              <a:spcBef>
                <a:spcPct val="0"/>
              </a:spcBef>
            </a:pPr>
            <a:r>
              <a:rPr lang="en-US" sz="7692">
                <a:solidFill>
                  <a:srgbClr val="000000"/>
                </a:solidFill>
                <a:latin typeface="Loubag Semi-Bold"/>
              </a:rPr>
              <a:t>Results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85898" y="1388617"/>
            <a:ext cx="11625176" cy="8898383"/>
            <a:chOff x="0" y="0"/>
            <a:chExt cx="15500235" cy="11864510"/>
          </a:xfrm>
        </p:grpSpPr>
        <p:sp>
          <p:nvSpPr>
            <p:cNvPr id="7" name="Freeform 7"/>
            <p:cNvSpPr/>
            <p:nvPr/>
          </p:nvSpPr>
          <p:spPr>
            <a:xfrm>
              <a:off x="0" y="5128367"/>
              <a:ext cx="15500235" cy="6736144"/>
            </a:xfrm>
            <a:custGeom>
              <a:avLst/>
              <a:gdLst/>
              <a:ahLst/>
              <a:cxnLst/>
              <a:rect l="l" t="t" r="r" b="b"/>
              <a:pathLst>
                <a:path w="15500235" h="6736144">
                  <a:moveTo>
                    <a:pt x="0" y="0"/>
                  </a:moveTo>
                  <a:lnTo>
                    <a:pt x="15500235" y="0"/>
                  </a:lnTo>
                  <a:lnTo>
                    <a:pt x="15500235" y="6736143"/>
                  </a:lnTo>
                  <a:lnTo>
                    <a:pt x="0" y="6736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512531"/>
              <a:ext cx="15500235" cy="4103276"/>
            </a:xfrm>
            <a:custGeom>
              <a:avLst/>
              <a:gdLst/>
              <a:ahLst/>
              <a:cxnLst/>
              <a:rect l="l" t="t" r="r" b="b"/>
              <a:pathLst>
                <a:path w="15500235" h="4103276">
                  <a:moveTo>
                    <a:pt x="0" y="0"/>
                  </a:moveTo>
                  <a:lnTo>
                    <a:pt x="15500235" y="0"/>
                  </a:lnTo>
                  <a:lnTo>
                    <a:pt x="15500235" y="4103276"/>
                  </a:lnTo>
                  <a:lnTo>
                    <a:pt x="0" y="4103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b="-47638"/>
              </a:stretch>
            </a:blipFill>
          </p:spPr>
          <p:txBody>
            <a:bodyPr/>
            <a:lstStyle/>
            <a:p>
              <a:endParaRPr lang="nl-N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84030" y="-38100"/>
              <a:ext cx="7719624" cy="550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2"/>
                </a:lnSpc>
                <a:spcBef>
                  <a:spcPct val="0"/>
                </a:spcBef>
              </a:pPr>
              <a:r>
                <a:rPr lang="en-US" sz="2566" u="sng">
                  <a:solidFill>
                    <a:srgbClr val="000000"/>
                  </a:solidFill>
                  <a:latin typeface="Loubag"/>
                </a:rPr>
                <a:t>Level-2 effects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84030" y="4577707"/>
              <a:ext cx="7473658" cy="5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1"/>
                </a:lnSpc>
                <a:spcBef>
                  <a:spcPct val="0"/>
                </a:spcBef>
              </a:pPr>
              <a:r>
                <a:rPr lang="en-US" sz="2565" u="sng" strike="noStrike">
                  <a:solidFill>
                    <a:srgbClr val="000000"/>
                  </a:solidFill>
                  <a:latin typeface="Loubag"/>
                </a:rPr>
                <a:t>Cross-level interactions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770323">
            <a:off x="9382943" y="-3473810"/>
            <a:ext cx="12083356" cy="10787141"/>
          </a:xfrm>
          <a:custGeom>
            <a:avLst/>
            <a:gdLst/>
            <a:ahLst/>
            <a:cxnLst/>
            <a:rect l="l" t="t" r="r" b="b"/>
            <a:pathLst>
              <a:path w="12083356" h="10787141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10077093">
            <a:off x="11052404" y="-3238145"/>
            <a:ext cx="12039468" cy="9253524"/>
          </a:xfrm>
          <a:custGeom>
            <a:avLst/>
            <a:gdLst/>
            <a:ahLst/>
            <a:cxnLst/>
            <a:rect l="l" t="t" r="r" b="b"/>
            <a:pathLst>
              <a:path w="12039468" h="9253524">
                <a:moveTo>
                  <a:pt x="0" y="0"/>
                </a:moveTo>
                <a:lnTo>
                  <a:pt x="12039468" y="0"/>
                </a:lnTo>
                <a:lnTo>
                  <a:pt x="12039468" y="9253524"/>
                </a:lnTo>
                <a:lnTo>
                  <a:pt x="0" y="92535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-10232867">
            <a:off x="10571613" y="-3473810"/>
            <a:ext cx="12083356" cy="10787141"/>
          </a:xfrm>
          <a:custGeom>
            <a:avLst/>
            <a:gdLst/>
            <a:ahLst/>
            <a:cxnLst/>
            <a:rect l="l" t="t" r="r" b="b"/>
            <a:pathLst>
              <a:path w="12083356" h="10787141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TextBox 5"/>
          <p:cNvSpPr txBox="1"/>
          <p:nvPr/>
        </p:nvSpPr>
        <p:spPr>
          <a:xfrm>
            <a:off x="285898" y="77679"/>
            <a:ext cx="4835997" cy="131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68"/>
              </a:lnSpc>
              <a:spcBef>
                <a:spcPct val="0"/>
              </a:spcBef>
            </a:pPr>
            <a:r>
              <a:rPr lang="en-US" sz="7692">
                <a:solidFill>
                  <a:srgbClr val="000000"/>
                </a:solidFill>
                <a:latin typeface="Loubag Semi-Bold"/>
              </a:rPr>
              <a:t>Results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85898" y="1388617"/>
            <a:ext cx="11559196" cy="8945157"/>
            <a:chOff x="0" y="0"/>
            <a:chExt cx="15412261" cy="11926877"/>
          </a:xfrm>
        </p:grpSpPr>
        <p:sp>
          <p:nvSpPr>
            <p:cNvPr id="7" name="Freeform 7"/>
            <p:cNvSpPr/>
            <p:nvPr/>
          </p:nvSpPr>
          <p:spPr>
            <a:xfrm>
              <a:off x="0" y="5903251"/>
              <a:ext cx="15412261" cy="6023625"/>
            </a:xfrm>
            <a:custGeom>
              <a:avLst/>
              <a:gdLst/>
              <a:ahLst/>
              <a:cxnLst/>
              <a:rect l="l" t="t" r="r" b="b"/>
              <a:pathLst>
                <a:path w="15412261" h="6023625">
                  <a:moveTo>
                    <a:pt x="0" y="0"/>
                  </a:moveTo>
                  <a:lnTo>
                    <a:pt x="15412261" y="0"/>
                  </a:lnTo>
                  <a:lnTo>
                    <a:pt x="15412261" y="6023626"/>
                  </a:lnTo>
                  <a:lnTo>
                    <a:pt x="0" y="60236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639288"/>
              <a:ext cx="15412261" cy="4751403"/>
            </a:xfrm>
            <a:custGeom>
              <a:avLst/>
              <a:gdLst/>
              <a:ahLst/>
              <a:cxnLst/>
              <a:rect l="l" t="t" r="r" b="b"/>
              <a:pathLst>
                <a:path w="15412261" h="4751403">
                  <a:moveTo>
                    <a:pt x="0" y="0"/>
                  </a:moveTo>
                  <a:lnTo>
                    <a:pt x="15412261" y="0"/>
                  </a:lnTo>
                  <a:lnTo>
                    <a:pt x="15412261" y="4751404"/>
                  </a:lnTo>
                  <a:lnTo>
                    <a:pt x="0" y="47514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b="-40967"/>
              </a:stretch>
            </a:blipFill>
          </p:spPr>
          <p:txBody>
            <a:bodyPr/>
            <a:lstStyle/>
            <a:p>
              <a:endParaRPr lang="nl-N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84030" y="-38100"/>
              <a:ext cx="7719624" cy="550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2"/>
                </a:lnSpc>
                <a:spcBef>
                  <a:spcPct val="0"/>
                </a:spcBef>
              </a:pPr>
              <a:r>
                <a:rPr lang="en-US" sz="2566" u="sng">
                  <a:solidFill>
                    <a:srgbClr val="000000"/>
                  </a:solidFill>
                  <a:latin typeface="Loubag"/>
                </a:rPr>
                <a:t>Random slopes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84030" y="5352592"/>
              <a:ext cx="9473151" cy="5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1"/>
                </a:lnSpc>
                <a:spcBef>
                  <a:spcPct val="0"/>
                </a:spcBef>
              </a:pPr>
              <a:r>
                <a:rPr lang="en-US" sz="2565" u="sng">
                  <a:solidFill>
                    <a:srgbClr val="000000"/>
                  </a:solidFill>
                  <a:latin typeface="Loubag"/>
                </a:rPr>
                <a:t>Random intercept and residual variance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711948">
            <a:off x="9286414" y="-4502468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1290039">
            <a:off x="-5290940" y="2711047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80" y="0"/>
                </a:lnTo>
                <a:lnTo>
                  <a:pt x="12639280" y="11283430"/>
                </a:lnTo>
                <a:lnTo>
                  <a:pt x="0" y="11283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TextBox 4"/>
          <p:cNvSpPr txBox="1"/>
          <p:nvPr/>
        </p:nvSpPr>
        <p:spPr>
          <a:xfrm>
            <a:off x="2169962" y="1291235"/>
            <a:ext cx="13948076" cy="141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99"/>
              </a:lnSpc>
              <a:spcBef>
                <a:spcPct val="0"/>
              </a:spcBef>
            </a:pPr>
            <a:r>
              <a:rPr lang="en-US" sz="8356">
                <a:solidFill>
                  <a:srgbClr val="000000"/>
                </a:solidFill>
                <a:latin typeface="Loubag Semi-Bold"/>
              </a:rPr>
              <a:t>Method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755756" y="4372974"/>
            <a:ext cx="12776487" cy="3868618"/>
            <a:chOff x="0" y="0"/>
            <a:chExt cx="17035316" cy="5158158"/>
          </a:xfrm>
        </p:grpSpPr>
        <p:grpSp>
          <p:nvGrpSpPr>
            <p:cNvPr id="6" name="Group 6"/>
            <p:cNvGrpSpPr/>
            <p:nvPr/>
          </p:nvGrpSpPr>
          <p:grpSpPr>
            <a:xfrm>
              <a:off x="1183960" y="0"/>
              <a:ext cx="2214736" cy="2214736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9F5D"/>
              </a:solidFill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507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5506896" y="0"/>
              <a:ext cx="2214736" cy="2214736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A72A3"/>
              </a:solidFill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507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9825484" y="0"/>
              <a:ext cx="2214736" cy="2214736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387BA"/>
              </a:solidFill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507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4278403" y="2968701"/>
              <a:ext cx="4671721" cy="1452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Simulation design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153324" y="2968701"/>
              <a:ext cx="3559056" cy="218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415"/>
                </a:lnSpc>
                <a:spcBef>
                  <a:spcPct val="0"/>
                </a:spcBef>
              </a:pPr>
              <a:r>
                <a:rPr lang="en-US" sz="3344" u="none" strike="noStrike">
                  <a:solidFill>
                    <a:srgbClr val="000000"/>
                  </a:solidFill>
                  <a:latin typeface="Loubag"/>
                </a:rPr>
                <a:t>Missing data generation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968701"/>
              <a:ext cx="4582655" cy="218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Data generating mechanism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306294" y="725427"/>
              <a:ext cx="1970067" cy="71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1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5629230" y="725427"/>
              <a:ext cx="1970067" cy="71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2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9947819" y="725427"/>
              <a:ext cx="1970067" cy="71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3</a:t>
              </a:r>
            </a:p>
          </p:txBody>
        </p:sp>
        <p:grpSp>
          <p:nvGrpSpPr>
            <p:cNvPr id="21" name="Group 21"/>
            <p:cNvGrpSpPr/>
            <p:nvPr/>
          </p:nvGrpSpPr>
          <p:grpSpPr>
            <a:xfrm>
              <a:off x="14148420" y="0"/>
              <a:ext cx="2214736" cy="2214736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9F5D"/>
              </a:solidFill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507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13476260" y="2778201"/>
              <a:ext cx="3559056" cy="916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5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Evaluation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4262720" y="725427"/>
              <a:ext cx="1970067" cy="71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4652" y="82106"/>
            <a:ext cx="6496826" cy="137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65"/>
              </a:lnSpc>
              <a:spcBef>
                <a:spcPct val="0"/>
              </a:spcBef>
            </a:pPr>
            <a:r>
              <a:rPr lang="en-US" sz="8046">
                <a:solidFill>
                  <a:srgbClr val="000000"/>
                </a:solidFill>
                <a:latin typeface="Loubag Semi-Bold"/>
              </a:rPr>
              <a:t>Limitations</a:t>
            </a:r>
          </a:p>
        </p:txBody>
      </p:sp>
      <p:sp>
        <p:nvSpPr>
          <p:cNvPr id="3" name="Freeform 3"/>
          <p:cNvSpPr/>
          <p:nvPr/>
        </p:nvSpPr>
        <p:spPr>
          <a:xfrm rot="-306770">
            <a:off x="-4494783" y="2987479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>
            <a:off x="-6012034" y="3683538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4"/>
                </a:lnTo>
                <a:lnTo>
                  <a:pt x="0" y="96792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Freeform 5"/>
          <p:cNvSpPr/>
          <p:nvPr/>
        </p:nvSpPr>
        <p:spPr>
          <a:xfrm rot="1290039">
            <a:off x="-6407685" y="2158141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8BD96EE9-9F0B-9075-89B8-D3B1F4296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857879"/>
              </p:ext>
            </p:extLst>
          </p:nvPr>
        </p:nvGraphicFramePr>
        <p:xfrm>
          <a:off x="4191000" y="1513099"/>
          <a:ext cx="14097000" cy="7260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6148452" y="1387899"/>
            <a:ext cx="770340" cy="81478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6085033" y="7006514"/>
            <a:ext cx="770340" cy="81478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7967931" y="4182551"/>
            <a:ext cx="770340" cy="81478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87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431</Words>
  <Application>Microsoft Macintosh PowerPoint</Application>
  <PresentationFormat>Aangepast</PresentationFormat>
  <Paragraphs>99</Paragraphs>
  <Slides>7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Calibri</vt:lpstr>
      <vt:lpstr>Loubag Semi-Bold</vt:lpstr>
      <vt:lpstr>Loubag</vt:lpstr>
      <vt:lpstr>Arial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Multivariate Imputation by Chained Equations through Bayesian Additive Regression Trees</dc:title>
  <cp:lastModifiedBy>Heleen Brüggen</cp:lastModifiedBy>
  <cp:revision>6</cp:revision>
  <dcterms:created xsi:type="dcterms:W3CDTF">2006-08-16T00:00:00Z</dcterms:created>
  <dcterms:modified xsi:type="dcterms:W3CDTF">2024-05-24T10:18:00Z</dcterms:modified>
  <dc:identifier>DAGFl3KqX5E</dc:identifier>
</cp:coreProperties>
</file>