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9" r:id="rId3"/>
    <p:sldId id="270" r:id="rId4"/>
    <p:sldId id="268" r:id="rId5"/>
    <p:sldId id="266" r:id="rId6"/>
    <p:sldId id="267" r:id="rId7"/>
    <p:sldId id="265" r:id="rId8"/>
    <p:sldId id="275" r:id="rId9"/>
    <p:sldId id="261" r:id="rId10"/>
    <p:sldId id="264" r:id="rId11"/>
    <p:sldId id="262" r:id="rId12"/>
    <p:sldId id="271" r:id="rId13"/>
    <p:sldId id="273" r:id="rId14"/>
    <p:sldId id="274" r:id="rId15"/>
    <p:sldId id="272" r:id="rId16"/>
    <p:sldId id="257" r:id="rId17"/>
    <p:sldId id="260" r:id="rId18"/>
    <p:sldId id="258" r:id="rId19"/>
    <p:sldId id="259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0281" autoAdjust="0"/>
  </p:normalViewPr>
  <p:slideViewPr>
    <p:cSldViewPr snapToGrid="0">
      <p:cViewPr varScale="1">
        <p:scale>
          <a:sx n="103" d="100"/>
          <a:sy n="103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Tabelle1!$E$2:$E$9</c:f>
                <c:numCache>
                  <c:formatCode>General</c:formatCode>
                  <c:ptCount val="8"/>
                  <c:pt idx="0">
                    <c:v>0.221</c:v>
                  </c:pt>
                  <c:pt idx="1">
                    <c:v>0.219</c:v>
                  </c:pt>
                  <c:pt idx="2">
                    <c:v>0.22800000000000001</c:v>
                  </c:pt>
                  <c:pt idx="3">
                    <c:v>0.21299999999999999</c:v>
                  </c:pt>
                  <c:pt idx="4">
                    <c:v>0.249</c:v>
                  </c:pt>
                  <c:pt idx="5">
                    <c:v>0.252</c:v>
                  </c:pt>
                  <c:pt idx="6">
                    <c:v>0.248</c:v>
                  </c:pt>
                  <c:pt idx="7">
                    <c:v>0.23400000000000001</c:v>
                  </c:pt>
                </c:numCache>
              </c:numRef>
            </c:plus>
            <c:minus>
              <c:numRef>
                <c:f>Tabelle1!$E$2:$E$9</c:f>
                <c:numCache>
                  <c:formatCode>General</c:formatCode>
                  <c:ptCount val="8"/>
                  <c:pt idx="0">
                    <c:v>0.221</c:v>
                  </c:pt>
                  <c:pt idx="1">
                    <c:v>0.219</c:v>
                  </c:pt>
                  <c:pt idx="2">
                    <c:v>0.22800000000000001</c:v>
                  </c:pt>
                  <c:pt idx="3">
                    <c:v>0.21299999999999999</c:v>
                  </c:pt>
                  <c:pt idx="4">
                    <c:v>0.249</c:v>
                  </c:pt>
                  <c:pt idx="5">
                    <c:v>0.252</c:v>
                  </c:pt>
                  <c:pt idx="6">
                    <c:v>0.248</c:v>
                  </c:pt>
                  <c:pt idx="7">
                    <c:v>0.23400000000000001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0.47299999999999998</c:v>
                </c:pt>
                <c:pt idx="1">
                  <c:v>0.47</c:v>
                </c:pt>
                <c:pt idx="2">
                  <c:v>0.495</c:v>
                </c:pt>
                <c:pt idx="3">
                  <c:v>0.41099999999999998</c:v>
                </c:pt>
                <c:pt idx="4">
                  <c:v>0.222</c:v>
                </c:pt>
                <c:pt idx="5">
                  <c:v>0.34</c:v>
                </c:pt>
                <c:pt idx="6">
                  <c:v>0.33500000000000002</c:v>
                </c:pt>
                <c:pt idx="7">
                  <c:v>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E-4659-9FBF-CE0BC52391E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Tabelle1!$F$2:$F$9</c:f>
                <c:numCache>
                  <c:formatCode>General</c:formatCode>
                  <c:ptCount val="8"/>
                  <c:pt idx="0">
                    <c:v>0.23499999999999999</c:v>
                  </c:pt>
                  <c:pt idx="1">
                    <c:v>0.219</c:v>
                  </c:pt>
                  <c:pt idx="2">
                    <c:v>0.23300000000000001</c:v>
                  </c:pt>
                  <c:pt idx="3">
                    <c:v>0.215</c:v>
                  </c:pt>
                  <c:pt idx="4">
                    <c:v>0.249</c:v>
                  </c:pt>
                  <c:pt idx="5">
                    <c:v>0.252</c:v>
                  </c:pt>
                  <c:pt idx="6">
                    <c:v>0.248</c:v>
                  </c:pt>
                  <c:pt idx="7">
                    <c:v>0.23200000000000001</c:v>
                  </c:pt>
                </c:numCache>
              </c:numRef>
            </c:plus>
            <c:minus>
              <c:numRef>
                <c:f>Tabelle1!$F$2:$F$9</c:f>
                <c:numCache>
                  <c:formatCode>General</c:formatCode>
                  <c:ptCount val="8"/>
                  <c:pt idx="0">
                    <c:v>0.23499999999999999</c:v>
                  </c:pt>
                  <c:pt idx="1">
                    <c:v>0.219</c:v>
                  </c:pt>
                  <c:pt idx="2">
                    <c:v>0.23300000000000001</c:v>
                  </c:pt>
                  <c:pt idx="3">
                    <c:v>0.215</c:v>
                  </c:pt>
                  <c:pt idx="4">
                    <c:v>0.249</c:v>
                  </c:pt>
                  <c:pt idx="5">
                    <c:v>0.252</c:v>
                  </c:pt>
                  <c:pt idx="6">
                    <c:v>0.248</c:v>
                  </c:pt>
                  <c:pt idx="7">
                    <c:v>0.23200000000000001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0.35</c:v>
                </c:pt>
                <c:pt idx="1">
                  <c:v>0.34399999999999997</c:v>
                </c:pt>
                <c:pt idx="2">
                  <c:v>0.439</c:v>
                </c:pt>
                <c:pt idx="3">
                  <c:v>0.30099999999999999</c:v>
                </c:pt>
                <c:pt idx="4">
                  <c:v>0.222</c:v>
                </c:pt>
                <c:pt idx="5">
                  <c:v>0.34</c:v>
                </c:pt>
                <c:pt idx="6">
                  <c:v>0.33500000000000002</c:v>
                </c:pt>
                <c:pt idx="7">
                  <c:v>1.2999999999999999E-2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E-4659-9FBF-CE0BC5239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6883648"/>
        <c:axId val="331959136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0.29599999999999999</c:v>
                </c:pt>
                <c:pt idx="1">
                  <c:v>0.29599999999999999</c:v>
                </c:pt>
                <c:pt idx="2">
                  <c:v>0.29599999999999999</c:v>
                </c:pt>
                <c:pt idx="3">
                  <c:v>0.29599999999999999</c:v>
                </c:pt>
                <c:pt idx="4">
                  <c:v>0.29599999999999999</c:v>
                </c:pt>
                <c:pt idx="5">
                  <c:v>0.29599999999999999</c:v>
                </c:pt>
                <c:pt idx="6">
                  <c:v>0.29599999999999999</c:v>
                </c:pt>
                <c:pt idx="7">
                  <c:v>0.29599999999999999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AB-4D79-ADB4-CA2CB916D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6883648"/>
        <c:axId val="331959136"/>
      </c:lineChart>
      <c:catAx>
        <c:axId val="416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59136"/>
        <c:crosses val="autoZero"/>
        <c:auto val="1"/>
        <c:lblAlgn val="ctr"/>
        <c:lblOffset val="100"/>
        <c:noMultiLvlLbl val="0"/>
      </c:catAx>
      <c:valAx>
        <c:axId val="3319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68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772379304859621"/>
          <c:y val="0.939269525011031"/>
          <c:w val="0.49192615127654499"/>
          <c:h val="6.07304749889689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Loss - 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Tabelle1!$H$2:$H$9</c:f>
                <c:numCache>
                  <c:formatCode>General</c:formatCode>
                  <c:ptCount val="8"/>
                  <c:pt idx="0">
                    <c:v>7.2359999999999998</c:v>
                  </c:pt>
                  <c:pt idx="1">
                    <c:v>6.5279999999999996</c:v>
                  </c:pt>
                  <c:pt idx="2">
                    <c:v>5.7389999999999999</c:v>
                  </c:pt>
                  <c:pt idx="3">
                    <c:v>7.9390000000000001</c:v>
                  </c:pt>
                  <c:pt idx="4">
                    <c:v>9.4290000000000003</c:v>
                  </c:pt>
                  <c:pt idx="5">
                    <c:v>10.311</c:v>
                  </c:pt>
                  <c:pt idx="6">
                    <c:v>9.391</c:v>
                  </c:pt>
                  <c:pt idx="7">
                    <c:v>13.12</c:v>
                  </c:pt>
                </c:numCache>
              </c:numRef>
            </c:plus>
            <c:minus>
              <c:numRef>
                <c:f>Tabelle1!$H$2:$H$9</c:f>
                <c:numCache>
                  <c:formatCode>General</c:formatCode>
                  <c:ptCount val="8"/>
                  <c:pt idx="0">
                    <c:v>7.2359999999999998</c:v>
                  </c:pt>
                  <c:pt idx="1">
                    <c:v>6.5279999999999996</c:v>
                  </c:pt>
                  <c:pt idx="2">
                    <c:v>5.7389999999999999</c:v>
                  </c:pt>
                  <c:pt idx="3">
                    <c:v>7.9390000000000001</c:v>
                  </c:pt>
                  <c:pt idx="4">
                    <c:v>9.4290000000000003</c:v>
                  </c:pt>
                  <c:pt idx="5">
                    <c:v>10.311</c:v>
                  </c:pt>
                  <c:pt idx="6">
                    <c:v>9.391</c:v>
                  </c:pt>
                  <c:pt idx="7">
                    <c:v>13.12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3.4689999999999999</c:v>
                </c:pt>
                <c:pt idx="1">
                  <c:v>3.78</c:v>
                </c:pt>
                <c:pt idx="2">
                  <c:v>3.097</c:v>
                </c:pt>
                <c:pt idx="3">
                  <c:v>4.8289999999999997</c:v>
                </c:pt>
                <c:pt idx="4">
                  <c:v>5.4009999999999998</c:v>
                </c:pt>
                <c:pt idx="5">
                  <c:v>5.4370000000000003</c:v>
                </c:pt>
                <c:pt idx="6">
                  <c:v>5.3819999999999997</c:v>
                </c:pt>
                <c:pt idx="7">
                  <c:v>9.7620000000000005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E-4659-9FBF-CE0BC52391E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Loss - 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Tabelle1!$I$2:$I$9</c:f>
                <c:numCache>
                  <c:formatCode>General</c:formatCode>
                  <c:ptCount val="8"/>
                  <c:pt idx="0">
                    <c:v>9.109</c:v>
                  </c:pt>
                  <c:pt idx="1">
                    <c:v>9.6620000000000008</c:v>
                  </c:pt>
                  <c:pt idx="2">
                    <c:v>6.8230000000000004</c:v>
                  </c:pt>
                  <c:pt idx="3">
                    <c:v>10.71</c:v>
                  </c:pt>
                  <c:pt idx="4">
                    <c:v>9.4290000000000003</c:v>
                  </c:pt>
                  <c:pt idx="5">
                    <c:v>10.311</c:v>
                  </c:pt>
                  <c:pt idx="6">
                    <c:v>9.391</c:v>
                  </c:pt>
                  <c:pt idx="7">
                    <c:v>13.157999999999999</c:v>
                  </c:pt>
                </c:numCache>
              </c:numRef>
            </c:plus>
            <c:minus>
              <c:numRef>
                <c:f>Tabelle1!$I$2:$I$9</c:f>
                <c:numCache>
                  <c:formatCode>General</c:formatCode>
                  <c:ptCount val="8"/>
                  <c:pt idx="0">
                    <c:v>9.109</c:v>
                  </c:pt>
                  <c:pt idx="1">
                    <c:v>9.6620000000000008</c:v>
                  </c:pt>
                  <c:pt idx="2">
                    <c:v>6.8230000000000004</c:v>
                  </c:pt>
                  <c:pt idx="3">
                    <c:v>10.71</c:v>
                  </c:pt>
                  <c:pt idx="4">
                    <c:v>9.4290000000000003</c:v>
                  </c:pt>
                  <c:pt idx="5">
                    <c:v>10.311</c:v>
                  </c:pt>
                  <c:pt idx="6">
                    <c:v>9.391</c:v>
                  </c:pt>
                  <c:pt idx="7">
                    <c:v>13.157999999999999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4.9210000000000003</c:v>
                </c:pt>
                <c:pt idx="1">
                  <c:v>5.367</c:v>
                </c:pt>
                <c:pt idx="2">
                  <c:v>3.5379999999999998</c:v>
                </c:pt>
                <c:pt idx="3">
                  <c:v>6.7720000000000002</c:v>
                </c:pt>
                <c:pt idx="4">
                  <c:v>5.4009999999999998</c:v>
                </c:pt>
                <c:pt idx="5">
                  <c:v>5.4370000000000003</c:v>
                </c:pt>
                <c:pt idx="6">
                  <c:v>5.3819999999999997</c:v>
                </c:pt>
                <c:pt idx="7">
                  <c:v>9.4860000000000007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E-4659-9FBF-CE0BC52391E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B3L - Full Meta Data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Tabelle1!$J$2:$J$9</c:f>
                <c:numCache>
                  <c:formatCode>General</c:formatCode>
                  <c:ptCount val="8"/>
                  <c:pt idx="0">
                    <c:v>3.008</c:v>
                  </c:pt>
                  <c:pt idx="1">
                    <c:v>4.7510000000000003</c:v>
                  </c:pt>
                  <c:pt idx="2">
                    <c:v>3.1459999999999999</c:v>
                  </c:pt>
                  <c:pt idx="3">
                    <c:v>3.5110000000000001</c:v>
                  </c:pt>
                  <c:pt idx="4">
                    <c:v>8.5310000000000006</c:v>
                  </c:pt>
                  <c:pt idx="5">
                    <c:v>8.3569999999999993</c:v>
                  </c:pt>
                  <c:pt idx="6">
                    <c:v>8.4830000000000005</c:v>
                  </c:pt>
                  <c:pt idx="7">
                    <c:v>8.5909999999999993</c:v>
                  </c:pt>
                </c:numCache>
              </c:numRef>
            </c:plus>
            <c:minus>
              <c:numRef>
                <c:f>Tabelle1!$J$2:$J$9</c:f>
                <c:numCache>
                  <c:formatCode>General</c:formatCode>
                  <c:ptCount val="8"/>
                  <c:pt idx="0">
                    <c:v>3.008</c:v>
                  </c:pt>
                  <c:pt idx="1">
                    <c:v>4.7510000000000003</c:v>
                  </c:pt>
                  <c:pt idx="2">
                    <c:v>3.1459999999999999</c:v>
                  </c:pt>
                  <c:pt idx="3">
                    <c:v>3.5110000000000001</c:v>
                  </c:pt>
                  <c:pt idx="4">
                    <c:v>8.5310000000000006</c:v>
                  </c:pt>
                  <c:pt idx="5">
                    <c:v>8.3569999999999993</c:v>
                  </c:pt>
                  <c:pt idx="6">
                    <c:v>8.4830000000000005</c:v>
                  </c:pt>
                  <c:pt idx="7">
                    <c:v>8.5909999999999993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1.2669999999999999</c:v>
                </c:pt>
                <c:pt idx="1">
                  <c:v>1.508</c:v>
                </c:pt>
                <c:pt idx="2">
                  <c:v>1.3080000000000001</c:v>
                </c:pt>
                <c:pt idx="3">
                  <c:v>1.7589999999999999</c:v>
                </c:pt>
                <c:pt idx="4">
                  <c:v>3.6150000000000002</c:v>
                </c:pt>
                <c:pt idx="5">
                  <c:v>3.294</c:v>
                </c:pt>
                <c:pt idx="6">
                  <c:v>3.5110000000000001</c:v>
                </c:pt>
                <c:pt idx="7">
                  <c:v>4.008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1-4BBE-A953-97388411973B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B3L - Reduced Meta Data2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Tabelle1!$K$2:$K$9</c:f>
                <c:numCache>
                  <c:formatCode>General</c:formatCode>
                  <c:ptCount val="8"/>
                  <c:pt idx="0">
                    <c:v>6.7439999999999998</c:v>
                  </c:pt>
                  <c:pt idx="1">
                    <c:v>5.4660000000000002</c:v>
                  </c:pt>
                  <c:pt idx="2">
                    <c:v>3.7480000000000002</c:v>
                  </c:pt>
                  <c:pt idx="3">
                    <c:v>7.1619999999999999</c:v>
                  </c:pt>
                  <c:pt idx="4">
                    <c:v>8.5310000000000006</c:v>
                  </c:pt>
                  <c:pt idx="5">
                    <c:v>8.3569999999999993</c:v>
                  </c:pt>
                  <c:pt idx="6">
                    <c:v>8.4830000000000005</c:v>
                  </c:pt>
                  <c:pt idx="7">
                    <c:v>8.6690000000000005</c:v>
                  </c:pt>
                </c:numCache>
              </c:numRef>
            </c:plus>
            <c:minus>
              <c:numRef>
                <c:f>Tabelle1!$K$2:$K$9</c:f>
                <c:numCache>
                  <c:formatCode>General</c:formatCode>
                  <c:ptCount val="8"/>
                  <c:pt idx="0">
                    <c:v>6.7439999999999998</c:v>
                  </c:pt>
                  <c:pt idx="1">
                    <c:v>5.4660000000000002</c:v>
                  </c:pt>
                  <c:pt idx="2">
                    <c:v>3.7480000000000002</c:v>
                  </c:pt>
                  <c:pt idx="3">
                    <c:v>7.1619999999999999</c:v>
                  </c:pt>
                  <c:pt idx="4">
                    <c:v>8.5310000000000006</c:v>
                  </c:pt>
                  <c:pt idx="5">
                    <c:v>8.3569999999999993</c:v>
                  </c:pt>
                  <c:pt idx="6">
                    <c:v>8.4830000000000005</c:v>
                  </c:pt>
                  <c:pt idx="7">
                    <c:v>8.6690000000000005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Tabelle1!$E$2:$E$9</c:f>
              <c:numCache>
                <c:formatCode>General</c:formatCode>
                <c:ptCount val="8"/>
                <c:pt idx="0">
                  <c:v>2.2109999999999999</c:v>
                </c:pt>
                <c:pt idx="1">
                  <c:v>2.06</c:v>
                </c:pt>
                <c:pt idx="2">
                  <c:v>1.587</c:v>
                </c:pt>
                <c:pt idx="3">
                  <c:v>3.0129999999999999</c:v>
                </c:pt>
                <c:pt idx="4">
                  <c:v>3.6150000000000002</c:v>
                </c:pt>
                <c:pt idx="5">
                  <c:v>3.294</c:v>
                </c:pt>
                <c:pt idx="6">
                  <c:v>3.5110000000000001</c:v>
                </c:pt>
                <c:pt idx="7">
                  <c:v>4.0960000000000001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31-4BBE-A953-973884119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6883648"/>
        <c:axId val="331959136"/>
      </c:barChart>
      <c:lineChart>
        <c:grouping val="standard"/>
        <c:varyColors val="0"/>
        <c:ser>
          <c:idx val="4"/>
          <c:order val="4"/>
          <c:tx>
            <c:strRef>
              <c:f>Tabelle1!$F$1</c:f>
              <c:strCache>
                <c:ptCount val="1"/>
                <c:pt idx="0">
                  <c:v>Baseline - Loss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Tabelle1!$F$2:$F$9</c:f>
              <c:numCache>
                <c:formatCode>General</c:formatCode>
                <c:ptCount val="8"/>
                <c:pt idx="0">
                  <c:v>4.4800000000000004</c:v>
                </c:pt>
                <c:pt idx="1">
                  <c:v>4.4800000000000004</c:v>
                </c:pt>
                <c:pt idx="2">
                  <c:v>4.4800000000000004</c:v>
                </c:pt>
                <c:pt idx="3">
                  <c:v>4.4800000000000004</c:v>
                </c:pt>
                <c:pt idx="4">
                  <c:v>4.4800000000000004</c:v>
                </c:pt>
                <c:pt idx="5">
                  <c:v>4.4800000000000004</c:v>
                </c:pt>
                <c:pt idx="6">
                  <c:v>4.4800000000000004</c:v>
                </c:pt>
                <c:pt idx="7">
                  <c:v>4.4800000000000004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8D-4DA6-8EDA-353491FCE0E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Baseline - B3L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Tabelle1!$G$2:$G$9</c:f>
              <c:numCache>
                <c:formatCode>General</c:formatCode>
                <c:ptCount val="8"/>
                <c:pt idx="0">
                  <c:v>2.44</c:v>
                </c:pt>
                <c:pt idx="1">
                  <c:v>2.44</c:v>
                </c:pt>
                <c:pt idx="2">
                  <c:v>2.44</c:v>
                </c:pt>
                <c:pt idx="3">
                  <c:v>2.44</c:v>
                </c:pt>
                <c:pt idx="4">
                  <c:v>2.44</c:v>
                </c:pt>
                <c:pt idx="5">
                  <c:v>2.44</c:v>
                </c:pt>
                <c:pt idx="6">
                  <c:v>2.44</c:v>
                </c:pt>
                <c:pt idx="7">
                  <c:v>2.44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8D-4DA6-8EDA-353491FCE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6883648"/>
        <c:axId val="331959136"/>
      </c:lineChart>
      <c:catAx>
        <c:axId val="416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59136"/>
        <c:crosses val="autoZero"/>
        <c:auto val="1"/>
        <c:lblAlgn val="ctr"/>
        <c:lblOffset val="100"/>
        <c:noMultiLvlLbl val="0"/>
      </c:catAx>
      <c:valAx>
        <c:axId val="3319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68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Tabelle1!$E$2:$E$10</c:f>
                <c:numCache>
                  <c:formatCode>General</c:formatCode>
                  <c:ptCount val="9"/>
                  <c:pt idx="0">
                    <c:v>29</c:v>
                  </c:pt>
                  <c:pt idx="1">
                    <c:v>94</c:v>
                  </c:pt>
                  <c:pt idx="2">
                    <c:v>1222</c:v>
                  </c:pt>
                  <c:pt idx="3">
                    <c:v>25</c:v>
                  </c:pt>
                  <c:pt idx="4">
                    <c:v>18</c:v>
                  </c:pt>
                  <c:pt idx="5">
                    <c:v>9</c:v>
                  </c:pt>
                  <c:pt idx="6">
                    <c:v>8</c:v>
                  </c:pt>
                  <c:pt idx="7">
                    <c:v>449</c:v>
                  </c:pt>
                </c:numCache>
              </c:numRef>
            </c:plus>
            <c:minus>
              <c:numRef>
                <c:f>Tabelle1!$E$2:$E$10</c:f>
                <c:numCache>
                  <c:formatCode>General</c:formatCode>
                  <c:ptCount val="9"/>
                  <c:pt idx="0">
                    <c:v>29</c:v>
                  </c:pt>
                  <c:pt idx="1">
                    <c:v>94</c:v>
                  </c:pt>
                  <c:pt idx="2">
                    <c:v>1222</c:v>
                  </c:pt>
                  <c:pt idx="3">
                    <c:v>25</c:v>
                  </c:pt>
                  <c:pt idx="4">
                    <c:v>18</c:v>
                  </c:pt>
                  <c:pt idx="5">
                    <c:v>9</c:v>
                  </c:pt>
                  <c:pt idx="6">
                    <c:v>8</c:v>
                  </c:pt>
                  <c:pt idx="7">
                    <c:v>449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1621</c:v>
                </c:pt>
                <c:pt idx="1">
                  <c:v>3329</c:v>
                </c:pt>
                <c:pt idx="2">
                  <c:v>6917</c:v>
                </c:pt>
                <c:pt idx="3">
                  <c:v>626</c:v>
                </c:pt>
                <c:pt idx="4">
                  <c:v>82</c:v>
                </c:pt>
                <c:pt idx="5">
                  <c:v>84</c:v>
                </c:pt>
                <c:pt idx="6">
                  <c:v>82</c:v>
                </c:pt>
                <c:pt idx="7">
                  <c:v>9096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E-4659-9FBF-CE0BC52391E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Tabelle1!$F$2:$F$10</c:f>
                <c:numCache>
                  <c:formatCode>General</c:formatCode>
                  <c:ptCount val="9"/>
                  <c:pt idx="0">
                    <c:v>10</c:v>
                  </c:pt>
                  <c:pt idx="1">
                    <c:v>148</c:v>
                  </c:pt>
                  <c:pt idx="2">
                    <c:v>479</c:v>
                  </c:pt>
                  <c:pt idx="3">
                    <c:v>32</c:v>
                  </c:pt>
                  <c:pt idx="4">
                    <c:v>7</c:v>
                  </c:pt>
                  <c:pt idx="5">
                    <c:v>8</c:v>
                  </c:pt>
                  <c:pt idx="6">
                    <c:v>7</c:v>
                  </c:pt>
                  <c:pt idx="7">
                    <c:v>169</c:v>
                  </c:pt>
                </c:numCache>
              </c:numRef>
            </c:plus>
            <c:minus>
              <c:numRef>
                <c:f>Tabelle1!$F$2:$F$10</c:f>
                <c:numCache>
                  <c:formatCode>General</c:formatCode>
                  <c:ptCount val="9"/>
                  <c:pt idx="0">
                    <c:v>10</c:v>
                  </c:pt>
                  <c:pt idx="1">
                    <c:v>148</c:v>
                  </c:pt>
                  <c:pt idx="2">
                    <c:v>479</c:v>
                  </c:pt>
                  <c:pt idx="3">
                    <c:v>32</c:v>
                  </c:pt>
                  <c:pt idx="4">
                    <c:v>7</c:v>
                  </c:pt>
                  <c:pt idx="5">
                    <c:v>8</c:v>
                  </c:pt>
                  <c:pt idx="6">
                    <c:v>7</c:v>
                  </c:pt>
                  <c:pt idx="7">
                    <c:v>169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446</c:v>
                </c:pt>
                <c:pt idx="1">
                  <c:v>2282</c:v>
                </c:pt>
                <c:pt idx="2">
                  <c:v>6419</c:v>
                </c:pt>
                <c:pt idx="3">
                  <c:v>509</c:v>
                </c:pt>
                <c:pt idx="4">
                  <c:v>77</c:v>
                </c:pt>
                <c:pt idx="5">
                  <c:v>79</c:v>
                </c:pt>
                <c:pt idx="6">
                  <c:v>77</c:v>
                </c:pt>
                <c:pt idx="7">
                  <c:v>7253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E-4659-9FBF-CE0BC5239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6883648"/>
        <c:axId val="331959136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230</c:v>
                </c:pt>
                <c:pt idx="1">
                  <c:v>230</c:v>
                </c:pt>
                <c:pt idx="2">
                  <c:v>230</c:v>
                </c:pt>
                <c:pt idx="3">
                  <c:v>230</c:v>
                </c:pt>
                <c:pt idx="4">
                  <c:v>230</c:v>
                </c:pt>
                <c:pt idx="5">
                  <c:v>230</c:v>
                </c:pt>
                <c:pt idx="6">
                  <c:v>230</c:v>
                </c:pt>
                <c:pt idx="7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13-477C-A1AA-F44744A71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6883648"/>
        <c:axId val="331959136"/>
      </c:lineChart>
      <c:catAx>
        <c:axId val="416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59136"/>
        <c:crosses val="autoZero"/>
        <c:auto val="1"/>
        <c:lblAlgn val="ctr"/>
        <c:lblOffset val="100"/>
        <c:noMultiLvlLbl val="0"/>
      </c:catAx>
      <c:valAx>
        <c:axId val="3319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68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Tabelle1!$E$2:$E$10</c:f>
                <c:numCache>
                  <c:formatCode>General</c:formatCode>
                  <c:ptCount val="9"/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1</c:v>
                  </c:pt>
                  <c:pt idx="4">
                    <c:v>8</c:v>
                  </c:pt>
                  <c:pt idx="5">
                    <c:v>3</c:v>
                  </c:pt>
                  <c:pt idx="6">
                    <c:v>2</c:v>
                  </c:pt>
                  <c:pt idx="7">
                    <c:v>2</c:v>
                  </c:pt>
                </c:numCache>
              </c:numRef>
            </c:plus>
            <c:minus>
              <c:numRef>
                <c:f>Tabelle1!$E$2:$E$10</c:f>
                <c:numCache>
                  <c:formatCode>General</c:formatCode>
                  <c:ptCount val="9"/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1</c:v>
                  </c:pt>
                  <c:pt idx="4">
                    <c:v>8</c:v>
                  </c:pt>
                  <c:pt idx="5">
                    <c:v>3</c:v>
                  </c:pt>
                  <c:pt idx="6">
                    <c:v>2</c:v>
                  </c:pt>
                  <c:pt idx="7">
                    <c:v>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E-4659-9FBF-CE0BC52391E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Tabelle1!$F$2:$F$10</c:f>
                <c:numCache>
                  <c:formatCode>General</c:formatCode>
                  <c:ptCount val="9"/>
                  <c:pt idx="0">
                    <c:v>0</c:v>
                  </c:pt>
                  <c:pt idx="1">
                    <c:v>1</c:v>
                  </c:pt>
                  <c:pt idx="2">
                    <c:v>6</c:v>
                  </c:pt>
                  <c:pt idx="3">
                    <c:v>1</c:v>
                  </c:pt>
                  <c:pt idx="4">
                    <c:v>7</c:v>
                  </c:pt>
                  <c:pt idx="5">
                    <c:v>3</c:v>
                  </c:pt>
                  <c:pt idx="6">
                    <c:v>3</c:v>
                  </c:pt>
                  <c:pt idx="7">
                    <c:v>2</c:v>
                  </c:pt>
                </c:numCache>
              </c:numRef>
            </c:plus>
            <c:minus>
              <c:numRef>
                <c:f>Tabelle1!$F$2:$F$10</c:f>
                <c:numCache>
                  <c:formatCode>General</c:formatCode>
                  <c:ptCount val="9"/>
                  <c:pt idx="0">
                    <c:v>0</c:v>
                  </c:pt>
                  <c:pt idx="1">
                    <c:v>1</c:v>
                  </c:pt>
                  <c:pt idx="2">
                    <c:v>6</c:v>
                  </c:pt>
                  <c:pt idx="3">
                    <c:v>1</c:v>
                  </c:pt>
                  <c:pt idx="4">
                    <c:v>7</c:v>
                  </c:pt>
                  <c:pt idx="5">
                    <c:v>3</c:v>
                  </c:pt>
                  <c:pt idx="6">
                    <c:v>3</c:v>
                  </c:pt>
                  <c:pt idx="7">
                    <c:v>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4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E-4659-9FBF-CE0BC5239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6883648"/>
        <c:axId val="331959136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7-40C9-93F1-B0720785F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6883648"/>
        <c:axId val="331959136"/>
      </c:lineChart>
      <c:catAx>
        <c:axId val="416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59136"/>
        <c:crosses val="autoZero"/>
        <c:auto val="1"/>
        <c:lblAlgn val="ctr"/>
        <c:lblOffset val="100"/>
        <c:noMultiLvlLbl val="0"/>
      </c:catAx>
      <c:valAx>
        <c:axId val="3319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68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9659588006053E-2"/>
          <c:y val="2.1105096669546141E-2"/>
          <c:w val="0.91239034041199396"/>
          <c:h val="0.750539994655364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Tabelle1!$D$2:$D$5</c:f>
                <c:numCache>
                  <c:formatCode>General</c:formatCode>
                  <c:ptCount val="4"/>
                  <c:pt idx="0">
                    <c:v>18.407</c:v>
                  </c:pt>
                  <c:pt idx="1">
                    <c:v>8.4380000000000006</c:v>
                  </c:pt>
                  <c:pt idx="2">
                    <c:v>3.8730000000000002</c:v>
                  </c:pt>
                  <c:pt idx="3">
                    <c:v>4.2270000000000003</c:v>
                  </c:pt>
                </c:numCache>
              </c:numRef>
            </c:plus>
            <c:minus>
              <c:numRef>
                <c:f>Tabelle1!$D$2:$D$5</c:f>
                <c:numCache>
                  <c:formatCode>General</c:formatCode>
                  <c:ptCount val="4"/>
                  <c:pt idx="0">
                    <c:v>18.407</c:v>
                  </c:pt>
                  <c:pt idx="1">
                    <c:v>8.4380000000000006</c:v>
                  </c:pt>
                  <c:pt idx="2">
                    <c:v>3.8730000000000002</c:v>
                  </c:pt>
                  <c:pt idx="3">
                    <c:v>4.2270000000000003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Tabelle1!$A$2:$A$5</c:f>
              <c:strCache>
                <c:ptCount val="4"/>
                <c:pt idx="0">
                  <c:v>LinearRegression*</c:v>
                </c:pt>
                <c:pt idx="1">
                  <c:v>M5P*</c:v>
                </c:pt>
                <c:pt idx="2">
                  <c:v>RandomForest</c:v>
                </c:pt>
                <c:pt idx="3">
                  <c:v>REPTree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9.2810000000000006</c:v>
                </c:pt>
                <c:pt idx="1">
                  <c:v>8.1270000000000007</c:v>
                </c:pt>
                <c:pt idx="2" formatCode="#,##0">
                  <c:v>6.625</c:v>
                </c:pt>
                <c:pt idx="3">
                  <c:v>7.6159999999999997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D5-4058-9DED-4C180B4DAA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Tabelle1!$E$2:$E$5</c:f>
                <c:numCache>
                  <c:formatCode>General</c:formatCode>
                  <c:ptCount val="4"/>
                  <c:pt idx="0">
                    <c:v>10.298999999999999</c:v>
                  </c:pt>
                  <c:pt idx="1">
                    <c:v>27.433</c:v>
                  </c:pt>
                  <c:pt idx="2">
                    <c:v>7.4290000000000003</c:v>
                  </c:pt>
                  <c:pt idx="3">
                    <c:v>8.8149999999999995</c:v>
                  </c:pt>
                </c:numCache>
              </c:numRef>
            </c:plus>
            <c:minus>
              <c:numRef>
                <c:f>Tabelle1!$E$2:$E$5</c:f>
                <c:numCache>
                  <c:formatCode>General</c:formatCode>
                  <c:ptCount val="4"/>
                  <c:pt idx="0">
                    <c:v>10.298999999999999</c:v>
                  </c:pt>
                  <c:pt idx="1">
                    <c:v>27.433</c:v>
                  </c:pt>
                  <c:pt idx="2">
                    <c:v>7.4290000000000003</c:v>
                  </c:pt>
                  <c:pt idx="3">
                    <c:v>8.8149999999999995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Tabelle1!$A$2:$A$5</c:f>
              <c:strCache>
                <c:ptCount val="4"/>
                <c:pt idx="0">
                  <c:v>LinearRegression*</c:v>
                </c:pt>
                <c:pt idx="1">
                  <c:v>M5P*</c:v>
                </c:pt>
                <c:pt idx="2">
                  <c:v>RandomForest</c:v>
                </c:pt>
                <c:pt idx="3">
                  <c:v>REPTree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14.351000000000001</c:v>
                </c:pt>
                <c:pt idx="1">
                  <c:v>15.444000000000001</c:v>
                </c:pt>
                <c:pt idx="2">
                  <c:v>10.692</c:v>
                </c:pt>
                <c:pt idx="3">
                  <c:v>13.492000000000001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D5-4058-9DED-4C180B4DA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134592"/>
        <c:axId val="331948336"/>
      </c:barChart>
      <c:catAx>
        <c:axId val="42113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48336"/>
        <c:crosses val="autoZero"/>
        <c:auto val="1"/>
        <c:lblAlgn val="ctr"/>
        <c:lblOffset val="100"/>
        <c:noMultiLvlLbl val="0"/>
      </c:catAx>
      <c:valAx>
        <c:axId val="33194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113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B5105-D278-41FD-8EB1-484CE9CF3C8C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06A9F-7A82-4669-98F0-5996B7E69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2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but </a:t>
            </a:r>
            <a:r>
              <a:rPr lang="de-DE" dirty="0" err="1"/>
              <a:t>experts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-&gt;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so </a:t>
            </a:r>
            <a:r>
              <a:rPr lang="de-DE" dirty="0" err="1"/>
              <a:t>low</a:t>
            </a:r>
            <a:r>
              <a:rPr lang="de-DE" dirty="0"/>
              <a:t> (0.5% in 2015)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6A9F-7A82-4669-98F0-5996B7E698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22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Here: </a:t>
            </a:r>
            <a:r>
              <a:rPr lang="de-DE" dirty="0" err="1"/>
              <a:t>Prediction</a:t>
            </a:r>
            <a:r>
              <a:rPr lang="de-DE" dirty="0"/>
              <a:t> – Ranker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(After </a:t>
            </a:r>
            <a:r>
              <a:rPr lang="de-DE" dirty="0" err="1"/>
              <a:t>pre-processing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6A9F-7A82-4669-98F0-5996B7E6980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73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Ideal: 1. </a:t>
            </a:r>
            <a:r>
              <a:rPr lang="de-DE" dirty="0" err="1"/>
              <a:t>algo</a:t>
            </a:r>
            <a:r>
              <a:rPr lang="de-DE" dirty="0"/>
              <a:t> in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, last </a:t>
            </a:r>
            <a:r>
              <a:rPr lang="de-DE" dirty="0" err="1"/>
              <a:t>worst</a:t>
            </a:r>
            <a:r>
              <a:rPr lang="de-DE" dirty="0"/>
              <a:t>,  etc. </a:t>
            </a:r>
            <a:r>
              <a:rPr lang="de-DE" dirty="0" err="1"/>
              <a:t>Likely</a:t>
            </a:r>
            <a:r>
              <a:rPr lang="de-DE" dirty="0"/>
              <a:t> not </a:t>
            </a:r>
            <a:r>
              <a:rPr lang="de-DE" dirty="0" err="1"/>
              <a:t>bc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.</a:t>
            </a:r>
          </a:p>
          <a:p>
            <a:r>
              <a:rPr lang="de-DE" dirty="0" err="1"/>
              <a:t>Eval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-&gt;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returned</a:t>
            </a:r>
            <a:r>
              <a:rPr lang="de-DE" dirty="0"/>
              <a:t> </a:t>
            </a:r>
            <a:r>
              <a:rPr lang="de-DE" dirty="0" err="1"/>
              <a:t>rankings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acc</a:t>
            </a:r>
            <a:r>
              <a:rPr lang="de-DE" dirty="0"/>
              <a:t>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perf.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have</a:t>
            </a:r>
            <a:r>
              <a:rPr lang="de-DE" dirty="0"/>
              <a:t> ranker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after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): </a:t>
            </a:r>
            <a:r>
              <a:rPr lang="de-DE" dirty="0" err="1"/>
              <a:t>oracle</a:t>
            </a:r>
            <a:r>
              <a:rPr lang="de-D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rankings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classif</a:t>
            </a:r>
            <a:r>
              <a:rPr lang="de-DE" dirty="0"/>
              <a:t> </a:t>
            </a:r>
            <a:r>
              <a:rPr lang="de-DE" dirty="0" err="1"/>
              <a:t>perfs</a:t>
            </a:r>
            <a:r>
              <a:rPr lang="de-DE" dirty="0"/>
              <a:t> on a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perf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,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like </a:t>
            </a:r>
            <a:r>
              <a:rPr lang="de-DE" dirty="0" err="1"/>
              <a:t>error</a:t>
            </a:r>
            <a:r>
              <a:rPr lang="de-DE" dirty="0"/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?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(Tau)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ranking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same,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6A9F-7A82-4669-98F0-5996B7E6980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70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Kendall‘s</a:t>
            </a:r>
            <a:r>
              <a:rPr lang="de-DE" dirty="0"/>
              <a:t> Tau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-1 </a:t>
            </a:r>
            <a:r>
              <a:rPr lang="de-DE" dirty="0" err="1"/>
              <a:t>to</a:t>
            </a:r>
            <a:r>
              <a:rPr lang="de-DE" dirty="0"/>
              <a:t> 1, (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meaning</a:t>
            </a:r>
            <a:r>
              <a:rPr lang="de-DE" dirty="0"/>
              <a:t>) -&gt;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alternatives </a:t>
            </a:r>
            <a:r>
              <a:rPr lang="de-DE" dirty="0" err="1"/>
              <a:t>here</a:t>
            </a:r>
            <a:r>
              <a:rPr lang="de-DE" dirty="0"/>
              <a:t>, 4 </a:t>
            </a:r>
            <a:r>
              <a:rPr lang="de-DE" dirty="0" err="1"/>
              <a:t>regression</a:t>
            </a:r>
            <a:r>
              <a:rPr lang="de-DE" dirty="0"/>
              <a:t> and 4 </a:t>
            </a:r>
            <a:r>
              <a:rPr lang="de-DE" dirty="0" err="1"/>
              <a:t>preference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6A9F-7A82-4669-98F0-5996B7E6980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5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-&gt;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6A9F-7A82-4669-98F0-5996B7E6980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56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Light </a:t>
            </a:r>
            <a:r>
              <a:rPr lang="de-DE" dirty="0" err="1"/>
              <a:t>landmarkers</a:t>
            </a:r>
            <a:r>
              <a:rPr lang="de-DE" dirty="0"/>
              <a:t>: </a:t>
            </a:r>
            <a:r>
              <a:rPr lang="de-DE" dirty="0" err="1"/>
              <a:t>DecisionStump</a:t>
            </a:r>
            <a:r>
              <a:rPr lang="de-DE" dirty="0"/>
              <a:t>, RandomTreeDepth2, REPTreeDepth2, J48.0001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6A9F-7A82-4669-98F0-5996B7E6980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9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83986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2717889"/>
            <a:ext cx="10058400" cy="859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264293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2835529-CCC2-4B49-BED4-0063F0A5C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4085553"/>
            <a:ext cx="10115203" cy="176349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5364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00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15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2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2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41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16.03.2018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0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0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1" y="6459785"/>
            <a:ext cx="1457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/>
              <a:t>16.03.2018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Ranking of Classification Algorithms in AutoML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1886" y="6459785"/>
            <a:ext cx="660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99E0849B-44F5-481F-9FE3-3415824C0184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027DB-8C49-4842-9E48-2CA866098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Ranking </a:t>
            </a:r>
            <a:r>
              <a:rPr lang="de-DE" dirty="0" err="1"/>
              <a:t>of</a:t>
            </a:r>
            <a:r>
              <a:rPr lang="de-DE" dirty="0"/>
              <a:t> Classification </a:t>
            </a:r>
            <a:r>
              <a:rPr lang="de-DE" dirty="0" err="1"/>
              <a:t>Algorithms</a:t>
            </a:r>
            <a:r>
              <a:rPr lang="de-DE" dirty="0"/>
              <a:t> in AutoML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F3CD5E-3127-40B9-A3F6-6A4A1154E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Regression-</a:t>
            </a:r>
            <a:r>
              <a:rPr lang="de-DE" dirty="0" err="1"/>
              <a:t>Based</a:t>
            </a:r>
            <a:r>
              <a:rPr lang="de-DE" dirty="0"/>
              <a:t> Ranking and Preference Models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8A645BC2-55F6-4FE3-8A7D-63CE9843DE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4085553"/>
            <a:ext cx="10115203" cy="1763491"/>
          </a:xfrm>
        </p:spPr>
        <p:txBody>
          <a:bodyPr/>
          <a:lstStyle/>
          <a:p>
            <a:r>
              <a:rPr lang="en-GB" dirty="0"/>
              <a:t>Bachelor Thesis Presentation by Helena Graf	</a:t>
            </a:r>
          </a:p>
          <a:p>
            <a:r>
              <a:rPr lang="en-GB" dirty="0"/>
              <a:t>Supervisors:</a:t>
            </a:r>
            <a:br>
              <a:rPr lang="en-GB" dirty="0"/>
            </a:br>
            <a:r>
              <a:rPr lang="en-GB" dirty="0" err="1"/>
              <a:t>Prof.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Eyke Hüllermeier</a:t>
            </a:r>
            <a:br>
              <a:rPr lang="en-GB" dirty="0"/>
            </a:br>
            <a:r>
              <a:rPr lang="en-GB" dirty="0" err="1"/>
              <a:t>Prof.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Axel-</a:t>
            </a:r>
            <a:r>
              <a:rPr lang="en-GB" dirty="0" err="1"/>
              <a:t>Cyrille</a:t>
            </a:r>
            <a:r>
              <a:rPr lang="en-GB" dirty="0"/>
              <a:t> </a:t>
            </a:r>
            <a:r>
              <a:rPr lang="en-GB" dirty="0" err="1"/>
              <a:t>Ngonga</a:t>
            </a:r>
            <a:r>
              <a:rPr lang="en-GB" dirty="0"/>
              <a:t> </a:t>
            </a:r>
            <a:r>
              <a:rPr lang="en-GB" dirty="0" err="1"/>
              <a:t>Ngomo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95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E56D4-DA91-41D7-BD56-CE840050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Loss and B3L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724BF-F7F8-4D06-BE35-A9ABAEFB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/ lose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Need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expresses</a:t>
            </a:r>
            <a:r>
              <a:rPr lang="de-DE" dirty="0"/>
              <a:t> </a:t>
            </a:r>
            <a:r>
              <a:rPr lang="de-DE" dirty="0" err="1"/>
              <a:t>this</a:t>
            </a:r>
            <a:endParaRPr lang="de-DE" dirty="0"/>
          </a:p>
          <a:p>
            <a:r>
              <a:rPr lang="de-DE" b="1" dirty="0"/>
              <a:t>Loss</a:t>
            </a:r>
            <a:r>
              <a:rPr lang="de-DE" dirty="0"/>
              <a:t>: Absolute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recommended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</a:p>
          <a:p>
            <a:r>
              <a:rPr lang="de-DE" b="1" dirty="0"/>
              <a:t>B3L</a:t>
            </a:r>
            <a:r>
              <a:rPr lang="de-DE" dirty="0"/>
              <a:t>: Absolute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recommended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 (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20295-FA6C-4C1C-9ED2-E31D6EC4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10FB1-5EAA-4629-8D68-C96918BB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A7FAFB-3A0D-4156-93B2-9D8DBC0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C0649-D2B2-486B-83B8-A32D71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Loss and B3L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FCA77D8-3766-45F2-ABB2-529F2D09C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66369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3F72C-9DD4-43ED-BF9C-DBE12E1E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2E99A-3AD4-48F9-914D-6BC6F078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F945B-D8E0-4F0A-BD4B-2DF5A0F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11</a:t>
            </a:fld>
            <a:endParaRPr lang="de-DE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41984292-CA3D-4CEF-B0C3-46EFA56B2429}"/>
              </a:ext>
            </a:extLst>
          </p:cNvPr>
          <p:cNvSpPr/>
          <p:nvPr/>
        </p:nvSpPr>
        <p:spPr>
          <a:xfrm rot="10800000">
            <a:off x="559595" y="2765072"/>
            <a:ext cx="533400" cy="666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5EB937F4-35AD-47D6-A692-09DA0888A28B}"/>
              </a:ext>
            </a:extLst>
          </p:cNvPr>
          <p:cNvSpPr/>
          <p:nvPr/>
        </p:nvSpPr>
        <p:spPr>
          <a:xfrm>
            <a:off x="563563" y="3431822"/>
            <a:ext cx="533400" cy="66675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BD8D7B7-C200-4D68-A3DC-F6A716C2B867}"/>
              </a:ext>
            </a:extLst>
          </p:cNvPr>
          <p:cNvCxnSpPr>
            <a:cxnSpLocks/>
          </p:cNvCxnSpPr>
          <p:nvPr/>
        </p:nvCxnSpPr>
        <p:spPr>
          <a:xfrm flipV="1">
            <a:off x="6296025" y="1846264"/>
            <a:ext cx="0" cy="25828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AA936A8-9192-4DB3-859F-203419E202A4}"/>
              </a:ext>
            </a:extLst>
          </p:cNvPr>
          <p:cNvSpPr txBox="1"/>
          <p:nvPr/>
        </p:nvSpPr>
        <p:spPr>
          <a:xfrm>
            <a:off x="2655184" y="367295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993A0C-0C71-422D-AD84-AE2D942F0912}"/>
              </a:ext>
            </a:extLst>
          </p:cNvPr>
          <p:cNvSpPr txBox="1"/>
          <p:nvPr/>
        </p:nvSpPr>
        <p:spPr>
          <a:xfrm>
            <a:off x="7703620" y="367295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Preference-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C0649-D2B2-486B-83B8-A32D71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Ranker </a:t>
            </a:r>
            <a:r>
              <a:rPr lang="de-DE" dirty="0" err="1"/>
              <a:t>Build</a:t>
            </a:r>
            <a:r>
              <a:rPr lang="de-DE" dirty="0"/>
              <a:t> Times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FCA77D8-3766-45F2-ABB2-529F2D09C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81135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3F72C-9DD4-43ED-BF9C-DBE12E1E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2E99A-3AD4-48F9-914D-6BC6F078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F945B-D8E0-4F0A-BD4B-2DF5A0F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12</a:t>
            </a:fld>
            <a:endParaRPr lang="de-DE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552CD04-F950-48D0-BAED-F36B36D631D2}"/>
              </a:ext>
            </a:extLst>
          </p:cNvPr>
          <p:cNvSpPr/>
          <p:nvPr/>
        </p:nvSpPr>
        <p:spPr>
          <a:xfrm rot="10800000">
            <a:off x="563563" y="3622322"/>
            <a:ext cx="533400" cy="666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3C1EDCD5-DD23-4634-8860-2E9369F29D7F}"/>
              </a:ext>
            </a:extLst>
          </p:cNvPr>
          <p:cNvSpPr/>
          <p:nvPr/>
        </p:nvSpPr>
        <p:spPr>
          <a:xfrm>
            <a:off x="563563" y="4289072"/>
            <a:ext cx="533400" cy="66675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BD7D9E8-B0B1-4E4F-854C-E406AECD7E22}"/>
              </a:ext>
            </a:extLst>
          </p:cNvPr>
          <p:cNvCxnSpPr>
            <a:cxnSpLocks/>
          </p:cNvCxnSpPr>
          <p:nvPr/>
        </p:nvCxnSpPr>
        <p:spPr>
          <a:xfrm flipV="1">
            <a:off x="6296025" y="1846265"/>
            <a:ext cx="0" cy="24428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19C91C6-3E67-4785-9814-E36D6AE39E2D}"/>
              </a:ext>
            </a:extLst>
          </p:cNvPr>
          <p:cNvSpPr txBox="1"/>
          <p:nvPr/>
        </p:nvSpPr>
        <p:spPr>
          <a:xfrm>
            <a:off x="2554515" y="2143491"/>
            <a:ext cx="208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286C13-3A87-4ABD-84DE-8691F14861C7}"/>
              </a:ext>
            </a:extLst>
          </p:cNvPr>
          <p:cNvSpPr txBox="1"/>
          <p:nvPr/>
        </p:nvSpPr>
        <p:spPr>
          <a:xfrm>
            <a:off x="7602951" y="2143491"/>
            <a:ext cx="204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Preference-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5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C0649-D2B2-486B-83B8-A32D71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Ranker </a:t>
            </a:r>
            <a:r>
              <a:rPr lang="de-DE" dirty="0" err="1"/>
              <a:t>Prediction</a:t>
            </a:r>
            <a:r>
              <a:rPr lang="de-DE" dirty="0"/>
              <a:t> Times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FCA77D8-3766-45F2-ABB2-529F2D09C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675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3F72C-9DD4-43ED-BF9C-DBE12E1E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2E99A-3AD4-48F9-914D-6BC6F078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F945B-D8E0-4F0A-BD4B-2DF5A0F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13</a:t>
            </a:fld>
            <a:endParaRPr lang="de-DE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A5CA9704-7927-4E7F-97FC-CA1B94FEDC27}"/>
              </a:ext>
            </a:extLst>
          </p:cNvPr>
          <p:cNvSpPr/>
          <p:nvPr/>
        </p:nvSpPr>
        <p:spPr>
          <a:xfrm rot="10800000">
            <a:off x="559595" y="3127022"/>
            <a:ext cx="533400" cy="666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B37D965C-DF9E-479A-8E83-92C96799DC8B}"/>
              </a:ext>
            </a:extLst>
          </p:cNvPr>
          <p:cNvSpPr/>
          <p:nvPr/>
        </p:nvSpPr>
        <p:spPr>
          <a:xfrm>
            <a:off x="563563" y="3793772"/>
            <a:ext cx="533400" cy="66675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F76EE33-6B68-4000-A03D-E06DDE9333A2}"/>
              </a:ext>
            </a:extLst>
          </p:cNvPr>
          <p:cNvCxnSpPr>
            <a:cxnSpLocks/>
          </p:cNvCxnSpPr>
          <p:nvPr/>
        </p:nvCxnSpPr>
        <p:spPr>
          <a:xfrm flipV="1">
            <a:off x="6296025" y="1846265"/>
            <a:ext cx="0" cy="24428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8132CEE-4533-4239-B352-EDE8A966603B}"/>
              </a:ext>
            </a:extLst>
          </p:cNvPr>
          <p:cNvSpPr txBox="1"/>
          <p:nvPr/>
        </p:nvSpPr>
        <p:spPr>
          <a:xfrm>
            <a:off x="2554515" y="2143491"/>
            <a:ext cx="208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5F7CE04-A25C-43E2-BBBC-2CBD4FF6F1A4}"/>
              </a:ext>
            </a:extLst>
          </p:cNvPr>
          <p:cNvSpPr txBox="1"/>
          <p:nvPr/>
        </p:nvSpPr>
        <p:spPr>
          <a:xfrm>
            <a:off x="7602951" y="2143491"/>
            <a:ext cx="204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Preference-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2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4074E-8AFA-4E1E-9F47-5D9ADC73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</a:t>
            </a:r>
            <a:br>
              <a:rPr lang="de-DE" dirty="0"/>
            </a:br>
            <a:r>
              <a:rPr lang="de-DE" dirty="0" err="1"/>
              <a:t>Meta</a:t>
            </a:r>
            <a:r>
              <a:rPr lang="de-DE" dirty="0"/>
              <a:t> Feature </a:t>
            </a:r>
            <a:r>
              <a:rPr lang="de-DE" dirty="0" err="1"/>
              <a:t>Computation</a:t>
            </a:r>
            <a:r>
              <a:rPr lang="de-DE" dirty="0"/>
              <a:t> Times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5B070-F5F0-46E4-AB21-6C9051EF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79213-3946-4342-8C70-0A058C05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681AE8-B47B-458C-B3FA-1B3FA9C7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14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A106B56-1FD3-4E06-A9F0-99FF990F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(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Simple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on </a:t>
            </a:r>
            <a:r>
              <a:rPr lang="de-DE" dirty="0" err="1"/>
              <a:t>average</a:t>
            </a:r>
            <a:r>
              <a:rPr lang="de-DE" dirty="0"/>
              <a:t> 3ms (+/- 3ms)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Landmarkers: on </a:t>
            </a:r>
            <a:r>
              <a:rPr lang="de-DE" dirty="0" err="1"/>
              <a:t>average</a:t>
            </a:r>
            <a:r>
              <a:rPr lang="de-DE" dirty="0"/>
              <a:t> 35ms (+/- 16ms)</a:t>
            </a:r>
          </a:p>
          <a:p>
            <a:r>
              <a:rPr lang="de-DE" dirty="0"/>
              <a:t>On a larger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(MNIST):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Simple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24s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Landmarkers: 4h 51m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Only</a:t>
            </a:r>
            <a:r>
              <a:rPr lang="de-DE" dirty="0"/>
              <a:t> ‚light‘ </a:t>
            </a:r>
            <a:r>
              <a:rPr lang="de-DE" dirty="0" err="1"/>
              <a:t>landmarkers</a:t>
            </a:r>
            <a:r>
              <a:rPr lang="de-DE" dirty="0"/>
              <a:t>: 8m 30s </a:t>
            </a:r>
          </a:p>
        </p:txBody>
      </p:sp>
    </p:spTree>
    <p:extLst>
      <p:ext uri="{BB962C8B-B14F-4D97-AF65-F5344CB8AC3E}">
        <p14:creationId xmlns:p14="http://schemas.microsoft.com/office/powerpoint/2010/main" val="71563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94ED2-76A4-4274-9373-033E552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4EFE0-D295-4645-8593-679828E9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Both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an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baseline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exploited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 a </a:t>
            </a:r>
            <a:r>
              <a:rPr lang="de-DE" dirty="0" err="1"/>
              <a:t>ranking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regression-based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superior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preference-based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The additional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poses</a:t>
            </a:r>
            <a:r>
              <a:rPr lang="de-DE" dirty="0"/>
              <a:t> an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preference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alternatives,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forest</a:t>
            </a:r>
            <a:r>
              <a:rPr lang="de-DE" dirty="0"/>
              <a:t>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choice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858E4D-41EC-4A29-911C-FEC386A8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5D3A4-28DB-44ED-AE2F-977CEC81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E0590A-22FE-47D8-9601-E4E9A01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0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999C02A-FC4A-464C-A0A4-7561CAED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Attention!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4696D18-0D91-453D-9585-60B451370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Questions?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66D4E8F-E497-4BA8-A3FA-270C79CC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B4CE0C7-244A-4717-A9D7-2F8B4AD2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23918E4-30CC-4D56-A024-5ACD044C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2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1B068A-27AC-4287-8324-6F550337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4A2825-4DF6-4E5F-BEED-3B0A3109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BD1A7-A5E7-4E21-BFFC-D7637F28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17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B8A1363-F121-457C-9A35-E018E26C387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72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0E35C84-6FA5-4C76-BC73-CB497AB7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Static Baseline Ranking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1EB39B2B-F20A-4ACC-8656-4470B1F46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667912"/>
              </p:ext>
            </p:extLst>
          </p:nvPr>
        </p:nvGraphicFramePr>
        <p:xfrm>
          <a:off x="1096963" y="1846263"/>
          <a:ext cx="10058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93">
                  <a:extLst>
                    <a:ext uri="{9D8B030D-6E8A-4147-A177-3AD203B41FA5}">
                      <a16:colId xmlns:a16="http://schemas.microsoft.com/office/drawing/2014/main" val="2531222904"/>
                    </a:ext>
                  </a:extLst>
                </a:gridCol>
                <a:gridCol w="4263807">
                  <a:extLst>
                    <a:ext uri="{9D8B030D-6E8A-4147-A177-3AD203B41FA5}">
                      <a16:colId xmlns:a16="http://schemas.microsoft.com/office/drawing/2014/main" val="3460655541"/>
                    </a:ext>
                  </a:extLst>
                </a:gridCol>
                <a:gridCol w="752809">
                  <a:extLst>
                    <a:ext uri="{9D8B030D-6E8A-4147-A177-3AD203B41FA5}">
                      <a16:colId xmlns:a16="http://schemas.microsoft.com/office/drawing/2014/main" val="2345915376"/>
                    </a:ext>
                  </a:extLst>
                </a:gridCol>
                <a:gridCol w="4276391">
                  <a:extLst>
                    <a:ext uri="{9D8B030D-6E8A-4147-A177-3AD203B41FA5}">
                      <a16:colId xmlns:a16="http://schemas.microsoft.com/office/drawing/2014/main" val="902181826"/>
                    </a:ext>
                  </a:extLst>
                </a:gridCol>
              </a:tblGrid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Classifier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5293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18929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Multilayer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Perceptron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JRip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55703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Bayes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587567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32375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Logistic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REPTree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81136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</a:t>
                      </a:r>
                      <a:r>
                        <a:rPr lang="de-DE" dirty="0" err="1"/>
                        <a:t>Tree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28663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OneR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12530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Simple </a:t>
                      </a:r>
                      <a:r>
                        <a:rPr lang="de-DE" dirty="0" err="1"/>
                        <a:t>Logistic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Stump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52814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Voted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Perceptron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5361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IBk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ZeroR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89587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KStar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Naive Bayes </a:t>
                      </a:r>
                      <a:r>
                        <a:rPr lang="de-DE" dirty="0" err="1"/>
                        <a:t>Multinomial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54748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D77E4D-7124-4C34-985A-4B68E0AC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7814CD-9D59-47C6-846D-B798E2B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246AD-C8AE-4EBC-931E-AD633B6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44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52F78-A3D0-453B-BD3F-76D5ACE7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Root Mean Square Error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Regression-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Rankers</a:t>
            </a:r>
            <a:endParaRPr lang="de-DE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EFA5889C-E457-45D9-8A90-37CA4E649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66322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46DE6B-CC8D-4385-83D1-BB7D12CB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1C3DF-F02D-49C7-8A72-8CAA0B2B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CBD056-021E-4D22-BAEA-015F2F1F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19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274078-4F1B-4D70-B737-EE937C64CEED}"/>
              </a:ext>
            </a:extLst>
          </p:cNvPr>
          <p:cNvSpPr txBox="1"/>
          <p:nvPr/>
        </p:nvSpPr>
        <p:spPr>
          <a:xfrm>
            <a:off x="4984889" y="5887387"/>
            <a:ext cx="232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An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outlier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been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removed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69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34FE9-5B63-4B54-ADDA-262C41DF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and 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7040E2-568D-4CED-83C5-44D7F486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AutoML: (</a:t>
            </a:r>
            <a:r>
              <a:rPr lang="de-DE" dirty="0" err="1"/>
              <a:t>partially</a:t>
            </a:r>
            <a:r>
              <a:rPr lang="de-DE" dirty="0"/>
              <a:t>) </a:t>
            </a:r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          </a:t>
            </a:r>
            <a:r>
              <a:rPr lang="de-DE" dirty="0" err="1"/>
              <a:t>applications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dirty="0" err="1"/>
              <a:t>Finding</a:t>
            </a:r>
            <a:r>
              <a:rPr lang="de-DE" dirty="0"/>
              <a:t> a </a:t>
            </a:r>
            <a:r>
              <a:rPr lang="de-DE" dirty="0" err="1"/>
              <a:t>fitting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</a:p>
          <a:p>
            <a:r>
              <a:rPr lang="de-DE" dirty="0" err="1"/>
              <a:t>Current</a:t>
            </a:r>
            <a:r>
              <a:rPr lang="de-DE" dirty="0"/>
              <a:t> AutoML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do not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… </a:t>
            </a:r>
            <a:r>
              <a:rPr lang="de-DE" dirty="0" err="1"/>
              <a:t>explicitely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performances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… </a:t>
            </a:r>
            <a:r>
              <a:rPr lang="de-DE" dirty="0" err="1"/>
              <a:t>recommend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5EBA3-0564-4FE9-AD32-56127F11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47EADA-805E-41A0-8376-A4A7A0C9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BF280-9DB8-45E4-8BD8-2F0532A3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53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837CA-F420-47FC-870D-4F4F9899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Ranker </a:t>
            </a:r>
            <a:r>
              <a:rPr lang="de-DE" dirty="0" err="1"/>
              <a:t>Configurations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Inhaltsplatzhalter 6">
                <a:extLst>
                  <a:ext uri="{FF2B5EF4-FFF2-40B4-BE49-F238E27FC236}">
                    <a16:creationId xmlns:a16="http://schemas.microsoft.com/office/drawing/2014/main" id="{E21EA1F3-45D6-48B6-9F5A-7F49E032EE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9174298"/>
                  </p:ext>
                </p:extLst>
              </p:nvPr>
            </p:nvGraphicFramePr>
            <p:xfrm>
              <a:off x="1096963" y="1846263"/>
              <a:ext cx="10058400" cy="42031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8237">
                      <a:extLst>
                        <a:ext uri="{9D8B030D-6E8A-4147-A177-3AD203B41FA5}">
                          <a16:colId xmlns:a16="http://schemas.microsoft.com/office/drawing/2014/main" val="425527179"/>
                        </a:ext>
                      </a:extLst>
                    </a:gridCol>
                    <a:gridCol w="7650163">
                      <a:extLst>
                        <a:ext uri="{9D8B030D-6E8A-4147-A177-3AD203B41FA5}">
                          <a16:colId xmlns:a16="http://schemas.microsoft.com/office/drawing/2014/main" val="4257799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Ranker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642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LinearRegression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Linear </a:t>
                          </a:r>
                          <a:r>
                            <a:rPr lang="de-DE" dirty="0" err="1"/>
                            <a:t>regression</a:t>
                          </a:r>
                          <a:r>
                            <a:rPr lang="de-DE" dirty="0"/>
                            <a:t> (S: 0, R: 1, </a:t>
                          </a:r>
                          <a:r>
                            <a:rPr lang="de-DE" dirty="0" err="1"/>
                            <a:t>num-decimal-places</a:t>
                          </a:r>
                          <a:r>
                            <a:rPr lang="de-DE" dirty="0"/>
                            <a:t>: 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6307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M5P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M5 </a:t>
                          </a:r>
                          <a:r>
                            <a:rPr lang="de-DE" dirty="0" err="1"/>
                            <a:t>model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trees</a:t>
                          </a:r>
                          <a:r>
                            <a:rPr lang="de-DE" dirty="0"/>
                            <a:t> (M: 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70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RandomForest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Random </a:t>
                          </a:r>
                          <a:r>
                            <a:rPr lang="de-DE" dirty="0" err="1"/>
                            <a:t>forest</a:t>
                          </a:r>
                          <a:r>
                            <a:rPr lang="de-DE" dirty="0"/>
                            <a:t> (P:100, I:100, </a:t>
                          </a:r>
                          <a:r>
                            <a:rPr lang="de-DE" dirty="0" err="1"/>
                            <a:t>num</a:t>
                          </a:r>
                          <a:r>
                            <a:rPr lang="de-DE" dirty="0"/>
                            <a:t>-slots: 1, K:0, M:1, V: 0.001, S: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464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REPTree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REPTree</a:t>
                          </a:r>
                          <a:r>
                            <a:rPr lang="de-DE" dirty="0"/>
                            <a:t> (M: 2, V: 0.001, N: 3, S: 1,  L: 1, I: 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3857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InstanceBased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IBLR (rank </a:t>
                          </a:r>
                          <a:r>
                            <a:rPr lang="de-DE" dirty="0" err="1"/>
                            <a:t>aggregation</a:t>
                          </a:r>
                          <a:r>
                            <a:rPr lang="de-DE" dirty="0"/>
                            <a:t>: Placket-Luce (norm </a:t>
                          </a:r>
                          <a:r>
                            <a:rPr lang="de-DE" dirty="0" err="1"/>
                            <a:t>tolerance</a:t>
                          </a:r>
                          <a:r>
                            <a:rPr lang="de-DE" dirty="0"/>
                            <a:t>: 1E-9, </a:t>
                          </a:r>
                          <a:r>
                            <a:rPr lang="de-DE" dirty="0" err="1"/>
                            <a:t>max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iterations</a:t>
                          </a:r>
                          <a:r>
                            <a:rPr lang="de-DE" dirty="0"/>
                            <a:t>: 1000, log </a:t>
                          </a:r>
                          <a:r>
                            <a:rPr lang="de-DE" dirty="0" err="1"/>
                            <a:t>likelihood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tolerance</a:t>
                          </a:r>
                          <a:r>
                            <a:rPr lang="de-DE" dirty="0"/>
                            <a:t>: 1E-5), </a:t>
                          </a:r>
                          <a:r>
                            <a:rPr lang="de-DE" dirty="0" err="1"/>
                            <a:t>base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learner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kNN</a:t>
                          </a:r>
                          <a:r>
                            <a:rPr lang="de-DE" dirty="0"/>
                            <a:t> (k: 10))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044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InstanceBased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IBLR (rank </a:t>
                          </a:r>
                          <a:r>
                            <a:rPr lang="de-DE" dirty="0" err="1"/>
                            <a:t>aggregation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Kemeny</a:t>
                          </a:r>
                          <a:r>
                            <a:rPr lang="de-DE" dirty="0"/>
                            <a:t>-Young, </a:t>
                          </a:r>
                          <a:r>
                            <a:rPr lang="de-DE" dirty="0" err="1"/>
                            <a:t>base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learner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kNN</a:t>
                          </a:r>
                          <a:r>
                            <a:rPr lang="de-DE" dirty="0"/>
                            <a:t> (k: 10)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225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InstanceBased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IBLR (rank </a:t>
                          </a:r>
                          <a:r>
                            <a:rPr lang="de-DE" dirty="0" err="1"/>
                            <a:t>aggregation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Kemeny</a:t>
                          </a:r>
                          <a:r>
                            <a:rPr lang="de-DE" dirty="0"/>
                            <a:t>-Young, </a:t>
                          </a:r>
                          <a:r>
                            <a:rPr lang="de-DE" dirty="0" err="1"/>
                            <a:t>base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learner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kNN</a:t>
                          </a:r>
                          <a:r>
                            <a:rPr lang="de-DE" dirty="0"/>
                            <a:t> (k: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𝑛𝑢𝑚𝑏𝑒𝑟𝑂𝑓𝐼𝑛𝑠𝑡𝑎𝑛𝑐𝑒𝑠</m:t>
                                  </m:r>
                                </m:e>
                              </m:rad>
                            </m:oMath>
                          </a14:m>
                          <a:r>
                            <a:rPr lang="de-DE" dirty="0"/>
                            <a:t>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561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PairwiseComparison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LRPC (</a:t>
                          </a:r>
                          <a:r>
                            <a:rPr lang="de-DE" dirty="0" err="1"/>
                            <a:t>base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learner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logistic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regression</a:t>
                          </a:r>
                          <a:r>
                            <a:rPr lang="de-DE" dirty="0"/>
                            <a:t> (</a:t>
                          </a:r>
                          <a:r>
                            <a:rPr lang="de-DE" dirty="0" err="1"/>
                            <a:t>learning</a:t>
                          </a:r>
                          <a:r>
                            <a:rPr lang="de-DE" dirty="0"/>
                            <a:t> rate: 0.001), </a:t>
                          </a:r>
                          <a:r>
                            <a:rPr lang="de-DE" dirty="0" err="1"/>
                            <a:t>gradient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step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adam</a:t>
                          </a:r>
                          <a:r>
                            <a:rPr lang="de-DE" dirty="0"/>
                            <a:t> (beta1: 0.99, beta2: 0.999, </a:t>
                          </a:r>
                          <a:r>
                            <a:rPr lang="de-DE" dirty="0" err="1"/>
                            <a:t>epsilon</a:t>
                          </a:r>
                          <a:r>
                            <a:rPr lang="de-DE" dirty="0"/>
                            <a:t>: 10E-8))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8659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Inhaltsplatzhalter 6">
                <a:extLst>
                  <a:ext uri="{FF2B5EF4-FFF2-40B4-BE49-F238E27FC236}">
                    <a16:creationId xmlns:a16="http://schemas.microsoft.com/office/drawing/2014/main" id="{E21EA1F3-45D6-48B6-9F5A-7F49E032EE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9174298"/>
                  </p:ext>
                </p:extLst>
              </p:nvPr>
            </p:nvGraphicFramePr>
            <p:xfrm>
              <a:off x="1096963" y="1846263"/>
              <a:ext cx="10058400" cy="42031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8237">
                      <a:extLst>
                        <a:ext uri="{9D8B030D-6E8A-4147-A177-3AD203B41FA5}">
                          <a16:colId xmlns:a16="http://schemas.microsoft.com/office/drawing/2014/main" val="425527179"/>
                        </a:ext>
                      </a:extLst>
                    </a:gridCol>
                    <a:gridCol w="7650163">
                      <a:extLst>
                        <a:ext uri="{9D8B030D-6E8A-4147-A177-3AD203B41FA5}">
                          <a16:colId xmlns:a16="http://schemas.microsoft.com/office/drawing/2014/main" val="4257799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Ranker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642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LinearRegression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Linear </a:t>
                          </a:r>
                          <a:r>
                            <a:rPr lang="de-DE" dirty="0" err="1"/>
                            <a:t>regression</a:t>
                          </a:r>
                          <a:r>
                            <a:rPr lang="de-DE" dirty="0"/>
                            <a:t> (S: 0, R: 1, </a:t>
                          </a:r>
                          <a:r>
                            <a:rPr lang="de-DE" dirty="0" err="1"/>
                            <a:t>num-decimal-places</a:t>
                          </a:r>
                          <a:r>
                            <a:rPr lang="de-DE" dirty="0"/>
                            <a:t>: 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6307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M5P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M5 </a:t>
                          </a:r>
                          <a:r>
                            <a:rPr lang="de-DE" dirty="0" err="1"/>
                            <a:t>model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trees</a:t>
                          </a:r>
                          <a:r>
                            <a:rPr lang="de-DE" dirty="0"/>
                            <a:t> (M: 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70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RandomForest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Random </a:t>
                          </a:r>
                          <a:r>
                            <a:rPr lang="de-DE" dirty="0" err="1"/>
                            <a:t>forest</a:t>
                          </a:r>
                          <a:r>
                            <a:rPr lang="de-DE" dirty="0"/>
                            <a:t> (P:100, I:100, </a:t>
                          </a:r>
                          <a:r>
                            <a:rPr lang="de-DE" dirty="0" err="1"/>
                            <a:t>num</a:t>
                          </a:r>
                          <a:r>
                            <a:rPr lang="de-DE" dirty="0"/>
                            <a:t>-slots: 1, K:0, M:1, V: 0.001, S: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464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REPTree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REPTree</a:t>
                          </a:r>
                          <a:r>
                            <a:rPr lang="de-DE" dirty="0"/>
                            <a:t> (M: 2, V: 0.001, N: 3, S: 1,  L: 1, I: 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38572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InstanceBased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IBLR (rank </a:t>
                          </a:r>
                          <a:r>
                            <a:rPr lang="de-DE" dirty="0" err="1"/>
                            <a:t>aggregation</a:t>
                          </a:r>
                          <a:r>
                            <a:rPr lang="de-DE" dirty="0"/>
                            <a:t>: Placket-Luce (norm </a:t>
                          </a:r>
                          <a:r>
                            <a:rPr lang="de-DE" dirty="0" err="1"/>
                            <a:t>tolerance</a:t>
                          </a:r>
                          <a:r>
                            <a:rPr lang="de-DE" dirty="0"/>
                            <a:t>: 1E-9, </a:t>
                          </a:r>
                          <a:r>
                            <a:rPr lang="de-DE" dirty="0" err="1"/>
                            <a:t>max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iterations</a:t>
                          </a:r>
                          <a:r>
                            <a:rPr lang="de-DE" dirty="0"/>
                            <a:t>: 1000, log </a:t>
                          </a:r>
                          <a:r>
                            <a:rPr lang="de-DE" dirty="0" err="1"/>
                            <a:t>likelihood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tolerance</a:t>
                          </a:r>
                          <a:r>
                            <a:rPr lang="de-DE" dirty="0"/>
                            <a:t>: 1E-5), </a:t>
                          </a:r>
                          <a:r>
                            <a:rPr lang="de-DE" dirty="0" err="1"/>
                            <a:t>base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learner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kNN</a:t>
                          </a:r>
                          <a:r>
                            <a:rPr lang="de-DE" dirty="0"/>
                            <a:t> (k: 10))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044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InstanceBased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IBLR (rank </a:t>
                          </a:r>
                          <a:r>
                            <a:rPr lang="de-DE" dirty="0" err="1"/>
                            <a:t>aggregation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Kemeny</a:t>
                          </a:r>
                          <a:r>
                            <a:rPr lang="de-DE" dirty="0"/>
                            <a:t>-Young, </a:t>
                          </a:r>
                          <a:r>
                            <a:rPr lang="de-DE" dirty="0" err="1"/>
                            <a:t>base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learner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kNN</a:t>
                          </a:r>
                          <a:r>
                            <a:rPr lang="de-DE" dirty="0"/>
                            <a:t> (k: 10)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2250037"/>
                      </a:ext>
                    </a:extLst>
                  </a:tr>
                  <a:tr h="697929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InstanceBased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1529" t="-413913" r="-398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5612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PairwiseComparison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LRPC (</a:t>
                          </a:r>
                          <a:r>
                            <a:rPr lang="de-DE" dirty="0" err="1"/>
                            <a:t>base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learner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logistic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regression</a:t>
                          </a:r>
                          <a:r>
                            <a:rPr lang="de-DE" dirty="0"/>
                            <a:t> (</a:t>
                          </a:r>
                          <a:r>
                            <a:rPr lang="de-DE" dirty="0" err="1"/>
                            <a:t>learning</a:t>
                          </a:r>
                          <a:r>
                            <a:rPr lang="de-DE" dirty="0"/>
                            <a:t> rate: 0.001), </a:t>
                          </a:r>
                          <a:r>
                            <a:rPr lang="de-DE" dirty="0" err="1"/>
                            <a:t>gradient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step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adam</a:t>
                          </a:r>
                          <a:r>
                            <a:rPr lang="de-DE" dirty="0"/>
                            <a:t> (beta1: 0.99, beta2: 0.999, </a:t>
                          </a:r>
                          <a:r>
                            <a:rPr lang="de-DE" dirty="0" err="1"/>
                            <a:t>epsilon</a:t>
                          </a:r>
                          <a:r>
                            <a:rPr lang="de-DE" dirty="0"/>
                            <a:t>: 10E-8))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8659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6C181-5274-4166-8EFE-50455C46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09438-826B-4040-B3D8-E4807AFE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6E9690-E021-4E56-828E-C076A01D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7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ED619-ACBC-492D-B810-6AE0AF4C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9E8C6-8DB0-416C-98FE-C8EAA52F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Implement a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a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, </a:t>
            </a:r>
            <a:r>
              <a:rPr lang="de-DE" dirty="0" err="1"/>
              <a:t>either</a:t>
            </a:r>
            <a:r>
              <a:rPr lang="de-DE" dirty="0"/>
              <a:t>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regression-based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preference-based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alternatives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…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baseline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…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F610E-8DCD-44DF-817E-70218734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D8460-2639-41C8-A01D-0B6E51A7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7EAE1-7DC9-42BA-9A1E-AAC806B4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04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A34FC-B211-426A-BE3F-5FDAF8D2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09922-2B3C-4305-9DA8-D6869C07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Pre-processing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Step</a:t>
            </a:r>
            <a:r>
              <a:rPr lang="de-DE" dirty="0"/>
              <a:t> 1: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performances</a:t>
            </a:r>
            <a:r>
              <a:rPr lang="de-DE" dirty="0"/>
              <a:t> on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Step</a:t>
            </a:r>
            <a:r>
              <a:rPr lang="de-DE" dirty="0"/>
              <a:t> 2: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Regression-</a:t>
            </a:r>
            <a:r>
              <a:rPr lang="de-DE" dirty="0" err="1"/>
              <a:t>based</a:t>
            </a:r>
            <a:r>
              <a:rPr lang="de-DE" dirty="0"/>
              <a:t> ranker: Train a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Preference-</a:t>
            </a:r>
            <a:r>
              <a:rPr lang="de-DE" dirty="0" err="1"/>
              <a:t>based</a:t>
            </a:r>
            <a:r>
              <a:rPr lang="de-DE" dirty="0"/>
              <a:t> ranker: Train a </a:t>
            </a:r>
            <a:r>
              <a:rPr lang="de-DE" dirty="0" err="1"/>
              <a:t>label</a:t>
            </a:r>
            <a:r>
              <a:rPr lang="de-DE" dirty="0"/>
              <a:t>-ranking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rankings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84E1EC-251F-4E6F-AD8D-197BC3AB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6ED39-DCC3-4887-AE8B-FE9A928A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43D3A-8A1F-4FD3-A758-3EB6D084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36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5E5AC-31A9-4845-AC9E-32C7F0F6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Approach: Regression-</a:t>
            </a:r>
            <a:r>
              <a:rPr lang="de-DE" dirty="0" err="1"/>
              <a:t>Based</a:t>
            </a:r>
            <a:r>
              <a:rPr lang="de-DE" dirty="0"/>
              <a:t> Ranker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4950C2-7549-487E-A6A5-F2D3D92C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DC478-34BB-44AA-B69A-84DCEE15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A7924-1DAD-4044-B9B2-967C3B4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5</a:t>
            </a:fld>
            <a:endParaRPr lang="de-DE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96A22F19-6AC4-49B2-BA17-A06B86540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63" y="1876812"/>
            <a:ext cx="5600000" cy="3961627"/>
          </a:xfr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FDF3718D-6840-4384-8045-218AD61F76F6}"/>
              </a:ext>
            </a:extLst>
          </p:cNvPr>
          <p:cNvSpPr/>
          <p:nvPr/>
        </p:nvSpPr>
        <p:spPr>
          <a:xfrm>
            <a:off x="3397250" y="2645569"/>
            <a:ext cx="3422650" cy="611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47D6E0-AC7E-4E5D-9B7E-0549520C4BB8}"/>
              </a:ext>
            </a:extLst>
          </p:cNvPr>
          <p:cNvSpPr/>
          <p:nvPr/>
        </p:nvSpPr>
        <p:spPr>
          <a:xfrm>
            <a:off x="3468336" y="3257550"/>
            <a:ext cx="5339113" cy="1229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22ED735-FB31-4261-8C00-1DB9D3A954B4}"/>
              </a:ext>
            </a:extLst>
          </p:cNvPr>
          <p:cNvSpPr/>
          <p:nvPr/>
        </p:nvSpPr>
        <p:spPr>
          <a:xfrm>
            <a:off x="4108451" y="4487266"/>
            <a:ext cx="4083050" cy="815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CCC4E8-7DAD-407F-872F-AB6A5CAFDCBF}"/>
              </a:ext>
            </a:extLst>
          </p:cNvPr>
          <p:cNvSpPr/>
          <p:nvPr/>
        </p:nvSpPr>
        <p:spPr>
          <a:xfrm>
            <a:off x="3890487" y="2282826"/>
            <a:ext cx="45719" cy="33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94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2D8C4-ECE7-410A-99F4-BDC66EF0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Approach: Preference-</a:t>
            </a:r>
            <a:r>
              <a:rPr lang="de-DE" dirty="0" err="1"/>
              <a:t>Based</a:t>
            </a:r>
            <a:r>
              <a:rPr lang="de-DE" dirty="0"/>
              <a:t> Ranker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8FD7FF3-CB7A-4F12-BC8F-BF52C3556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34195"/>
            <a:ext cx="10058400" cy="364686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EFE4B-8DF3-4B3C-AEB2-08D7EC5E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33BB6-CFD3-418A-ABB7-C2404B93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B6B664-AD93-451C-9687-38DB615E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6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BFD059-D83A-4596-937B-D05211E1D104}"/>
              </a:ext>
            </a:extLst>
          </p:cNvPr>
          <p:cNvSpPr/>
          <p:nvPr/>
        </p:nvSpPr>
        <p:spPr>
          <a:xfrm>
            <a:off x="1993106" y="2557463"/>
            <a:ext cx="96044" cy="452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3BC288-632D-4E4A-86CA-D4C5CB6E9B18}"/>
              </a:ext>
            </a:extLst>
          </p:cNvPr>
          <p:cNvSpPr/>
          <p:nvPr/>
        </p:nvSpPr>
        <p:spPr>
          <a:xfrm>
            <a:off x="1281906" y="3059112"/>
            <a:ext cx="6115844" cy="132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CDBFC75-6736-4953-A17C-1ACE81AF3050}"/>
              </a:ext>
            </a:extLst>
          </p:cNvPr>
          <p:cNvSpPr/>
          <p:nvPr/>
        </p:nvSpPr>
        <p:spPr>
          <a:xfrm>
            <a:off x="7772401" y="3196431"/>
            <a:ext cx="3067050" cy="1322387"/>
          </a:xfrm>
          <a:prstGeom prst="rect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4B454B-0FE0-4257-96F7-AEB7BCAC6774}"/>
              </a:ext>
            </a:extLst>
          </p:cNvPr>
          <p:cNvCxnSpPr>
            <a:cxnSpLocks/>
          </p:cNvCxnSpPr>
          <p:nvPr/>
        </p:nvCxnSpPr>
        <p:spPr>
          <a:xfrm>
            <a:off x="1104900" y="2759869"/>
            <a:ext cx="0" cy="1564481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C936147-3B7C-4524-BB5C-5428504443D8}"/>
              </a:ext>
            </a:extLst>
          </p:cNvPr>
          <p:cNvSpPr/>
          <p:nvPr/>
        </p:nvSpPr>
        <p:spPr>
          <a:xfrm>
            <a:off x="9999662" y="3542108"/>
            <a:ext cx="895351" cy="765968"/>
          </a:xfrm>
          <a:prstGeom prst="rect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19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EC306-4109-43E8-ADD3-7E959AF4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Oracle and Baseline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47318-B388-4AB9-9624-E7B8DF96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Oracle</a:t>
            </a:r>
            <a:r>
              <a:rPr lang="de-DE" dirty="0"/>
              <a:t>: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Induced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performances</a:t>
            </a:r>
            <a:r>
              <a:rPr lang="de-DE" dirty="0"/>
              <a:t> (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rankings</a:t>
            </a:r>
            <a:r>
              <a:rPr lang="de-DE" dirty="0"/>
              <a:t> (</a:t>
            </a:r>
            <a:r>
              <a:rPr lang="de-DE" dirty="0" err="1"/>
              <a:t>Kendall‘s</a:t>
            </a:r>
            <a:r>
              <a:rPr lang="de-DE" dirty="0"/>
              <a:t> Tau) </a:t>
            </a:r>
          </a:p>
          <a:p>
            <a:r>
              <a:rPr lang="de-DE" b="1" dirty="0"/>
              <a:t>Best </a:t>
            </a:r>
            <a:r>
              <a:rPr lang="de-DE" b="1" dirty="0" err="1"/>
              <a:t>algorithm</a:t>
            </a:r>
            <a:r>
              <a:rPr lang="de-DE" b="1" dirty="0"/>
              <a:t> </a:t>
            </a:r>
            <a:r>
              <a:rPr lang="de-DE" b="1" dirty="0" err="1"/>
              <a:t>baseline</a:t>
            </a:r>
            <a:r>
              <a:rPr lang="de-DE" dirty="0"/>
              <a:t>: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, not </a:t>
            </a:r>
            <a:r>
              <a:rPr lang="de-DE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First </a:t>
            </a:r>
            <a:r>
              <a:rPr lang="de-DE" dirty="0" err="1"/>
              <a:t>algorithm</a:t>
            </a:r>
            <a:r>
              <a:rPr lang="de-DE" dirty="0"/>
              <a:t> in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: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on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on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after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…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B9A893-A7DC-4406-89EF-0ECBB9A3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2E088-5AEE-44CE-ACB8-7917A269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E775A-7507-45F9-8D9C-93F06987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75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59268-D5CB-4366-8C43-434937B6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Experimental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FB354-5500-48B4-A3A0-B57D8354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Classifiers</a:t>
            </a:r>
            <a:r>
              <a:rPr lang="de-DE" dirty="0"/>
              <a:t>: All WEKA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and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(22 in total)</a:t>
            </a:r>
          </a:p>
          <a:p>
            <a:r>
              <a:rPr lang="de-DE" b="1" dirty="0"/>
              <a:t>Data Sets</a:t>
            </a:r>
            <a:r>
              <a:rPr lang="de-DE" dirty="0"/>
              <a:t>: 448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OpenML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100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1000 </a:t>
            </a:r>
            <a:r>
              <a:rPr lang="de-DE" dirty="0" err="1"/>
              <a:t>instances</a:t>
            </a:r>
            <a:endParaRPr lang="de-DE" dirty="0"/>
          </a:p>
          <a:p>
            <a:r>
              <a:rPr lang="de-DE" b="1" dirty="0"/>
              <a:t>Properties</a:t>
            </a:r>
            <a:r>
              <a:rPr lang="de-DE" dirty="0"/>
              <a:t>: 112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OpenML</a:t>
            </a:r>
            <a:r>
              <a:rPr lang="de-DE" dirty="0"/>
              <a:t>, 58 simple and 54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landmarkers</a:t>
            </a:r>
            <a:endParaRPr lang="de-DE" dirty="0"/>
          </a:p>
          <a:p>
            <a:r>
              <a:rPr lang="de-DE" b="1" dirty="0" err="1"/>
              <a:t>Rankers</a:t>
            </a:r>
            <a:r>
              <a:rPr lang="de-DE" dirty="0"/>
              <a:t>: 4 </a:t>
            </a:r>
            <a:r>
              <a:rPr lang="de-DE" dirty="0" err="1"/>
              <a:t>regression-based</a:t>
            </a:r>
            <a:r>
              <a:rPr lang="de-DE" dirty="0"/>
              <a:t> </a:t>
            </a:r>
            <a:r>
              <a:rPr lang="de-DE" dirty="0" err="1"/>
              <a:t>variants</a:t>
            </a:r>
            <a:r>
              <a:rPr lang="de-DE" dirty="0"/>
              <a:t> and 4 </a:t>
            </a:r>
            <a:r>
              <a:rPr lang="de-DE" dirty="0" err="1"/>
              <a:t>preference-based</a:t>
            </a:r>
            <a:r>
              <a:rPr lang="de-DE" dirty="0"/>
              <a:t> </a:t>
            </a:r>
            <a:r>
              <a:rPr lang="de-DE" dirty="0" err="1"/>
              <a:t>variants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CC00DC-2110-442E-97DA-601CDE6B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FBFB4-4C0C-490C-AD3A-98A7476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F7405F-845F-4380-BC7B-88E04478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5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C0649-D2B2-486B-83B8-A32D71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</a:t>
            </a:r>
            <a:r>
              <a:rPr lang="de-DE" dirty="0" err="1"/>
              <a:t>Kendall‘s</a:t>
            </a:r>
            <a:r>
              <a:rPr lang="de-DE" dirty="0"/>
              <a:t> Tau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FCA77D8-3766-45F2-ABB2-529F2D09C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49637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3F72C-9DD4-43ED-BF9C-DBE12E1E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2E99A-3AD4-48F9-914D-6BC6F078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F945B-D8E0-4F0A-BD4B-2DF5A0F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9</a:t>
            </a:fld>
            <a:endParaRPr lang="de-DE"/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310BCB48-413D-42D6-B45C-2C02A8F97FCD}"/>
              </a:ext>
            </a:extLst>
          </p:cNvPr>
          <p:cNvSpPr/>
          <p:nvPr/>
        </p:nvSpPr>
        <p:spPr>
          <a:xfrm>
            <a:off x="400050" y="3524250"/>
            <a:ext cx="533400" cy="666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CB9BC633-DE21-41F9-9E45-96CE35F2557C}"/>
              </a:ext>
            </a:extLst>
          </p:cNvPr>
          <p:cNvSpPr/>
          <p:nvPr/>
        </p:nvSpPr>
        <p:spPr>
          <a:xfrm rot="10800000">
            <a:off x="400050" y="2857500"/>
            <a:ext cx="533400" cy="66675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CE4DE9-9880-4D13-BE59-FC13E7E5587B}"/>
              </a:ext>
            </a:extLst>
          </p:cNvPr>
          <p:cNvCxnSpPr>
            <a:cxnSpLocks/>
          </p:cNvCxnSpPr>
          <p:nvPr/>
        </p:nvCxnSpPr>
        <p:spPr>
          <a:xfrm flipV="1">
            <a:off x="6296025" y="1846264"/>
            <a:ext cx="0" cy="25828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395E84E-32E4-48D5-B0EE-78F436E24108}"/>
              </a:ext>
            </a:extLst>
          </p:cNvPr>
          <p:cNvSpPr txBox="1"/>
          <p:nvPr/>
        </p:nvSpPr>
        <p:spPr>
          <a:xfrm>
            <a:off x="2655184" y="367295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0474DD-4221-4ED3-A942-63B84493E909}"/>
              </a:ext>
            </a:extLst>
          </p:cNvPr>
          <p:cNvSpPr txBox="1"/>
          <p:nvPr/>
        </p:nvSpPr>
        <p:spPr>
          <a:xfrm>
            <a:off x="7703620" y="367295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Preference-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5551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1166</Words>
  <Application>Microsoft Office PowerPoint</Application>
  <PresentationFormat>Breitbild</PresentationFormat>
  <Paragraphs>217</Paragraphs>
  <Slides>20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Rückblick</vt:lpstr>
      <vt:lpstr>Ranking of Classification Algorithms in AutoML</vt:lpstr>
      <vt:lpstr>Motivation and Problem Statement</vt:lpstr>
      <vt:lpstr>Objectives</vt:lpstr>
      <vt:lpstr>Approach</vt:lpstr>
      <vt:lpstr>Approach: Regression-Based Ranker</vt:lpstr>
      <vt:lpstr>Approach: Preference-Based Ranker</vt:lpstr>
      <vt:lpstr>Evaluation: Oracle and Baseline</vt:lpstr>
      <vt:lpstr>Evaluation: Experimental Setup</vt:lpstr>
      <vt:lpstr>Evaluation: Kendall‘s Tau</vt:lpstr>
      <vt:lpstr>Evaluation: Loss and B3L</vt:lpstr>
      <vt:lpstr>Evaluation: Loss and B3L</vt:lpstr>
      <vt:lpstr>Evaluation: Ranker Build Times</vt:lpstr>
      <vt:lpstr>Evaluation: Ranker Prediction Times</vt:lpstr>
      <vt:lpstr>Evaluation:  Meta Feature Computation Times</vt:lpstr>
      <vt:lpstr>Conclusion</vt:lpstr>
      <vt:lpstr>Thank You for Your Attention!</vt:lpstr>
      <vt:lpstr>PowerPoint-Präsentation</vt:lpstr>
      <vt:lpstr>Static Baseline Ranking</vt:lpstr>
      <vt:lpstr>Root Mean Square Error of the Regression-Based Rankers</vt:lpstr>
      <vt:lpstr>Ranker Configurations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Graf, Helena</dc:creator>
  <cp:lastModifiedBy>Helena Graf</cp:lastModifiedBy>
  <cp:revision>55</cp:revision>
  <dcterms:created xsi:type="dcterms:W3CDTF">2017-11-15T15:52:57Z</dcterms:created>
  <dcterms:modified xsi:type="dcterms:W3CDTF">2018-03-15T19:31:16Z</dcterms:modified>
</cp:coreProperties>
</file>