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5" autoAdjust="0"/>
    <p:restoredTop sz="94660"/>
  </p:normalViewPr>
  <p:slideViewPr>
    <p:cSldViewPr snapToGrid="0">
      <p:cViewPr>
        <p:scale>
          <a:sx n="100" d="100"/>
          <a:sy n="100" d="100"/>
        </p:scale>
        <p:origin x="-18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05C89-226B-437C-B4DD-690A0AE4FEF6}" type="datetimeFigureOut">
              <a:rPr lang="de-DE" smtClean="0"/>
              <a:t>15.11.2017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C0297-50C9-4BBC-A152-06101CC678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21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83986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2717889"/>
            <a:ext cx="10058400" cy="859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96107-16E4-48A2-9338-C8C796D210FC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264293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2835529-CCC2-4B49-BED4-0063F0A5C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280" y="4085553"/>
            <a:ext cx="10115203" cy="176349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536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6CB3-2A38-4124-AD6D-2F26BAF29456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00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F364C-2A21-4F8A-8341-2EBF37C8E556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5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AC94-3F98-446C-B529-4C0E8D427AFB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29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8286-ACA6-47E2-89C5-1E35DE10049A}" type="datetime1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927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F3AB-6DCD-4C84-A475-6032EFEE34A6}" type="datetime1">
              <a:rPr lang="de-DE" smtClean="0"/>
              <a:t>15.11.2017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19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7892-D20C-44E8-B41D-5716820E3C6C}" type="datetime1">
              <a:rPr lang="de-DE" smtClean="0"/>
              <a:t>15.11.2017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41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8CD5-1A7A-4E97-92F2-257DCDB5B399}" type="datetime1">
              <a:rPr lang="de-DE" smtClean="0"/>
              <a:t>15.11.2017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EEE085-8859-48CE-97F1-F424BA8093BD}" type="datetime1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8AB9-9231-40BB-BB09-30CF1699CFB7}" type="datetime1">
              <a:rPr lang="de-DE" smtClean="0"/>
              <a:t>15.11.2017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09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1" y="6459785"/>
            <a:ext cx="1457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670ABA9F-9963-486E-8BC1-21155C3B620B}" type="datetime1">
              <a:rPr lang="de-DE" smtClean="0"/>
              <a:t>15.11.2017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4515" y="6459785"/>
            <a:ext cx="79973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none" baseline="0">
                <a:solidFill>
                  <a:srgbClr val="FFFFFF"/>
                </a:solidFill>
              </a:defRPr>
            </a:lvl1pPr>
          </a:lstStyle>
          <a:p>
            <a:r>
              <a:rPr lang="de-DE" dirty="0" err="1"/>
              <a:t>Automatic</a:t>
            </a:r>
            <a:r>
              <a:rPr lang="de-DE" dirty="0"/>
              <a:t> Ranking </a:t>
            </a:r>
            <a:r>
              <a:rPr lang="de-DE" dirty="0" err="1"/>
              <a:t>of</a:t>
            </a:r>
            <a:r>
              <a:rPr lang="de-DE" dirty="0"/>
              <a:t> Classification </a:t>
            </a:r>
            <a:r>
              <a:rPr lang="de-DE" dirty="0" err="1"/>
              <a:t>Algorithms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1886" y="6459785"/>
            <a:ext cx="660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99E0849B-44F5-481F-9FE3-3415824C0184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ml.org/f/5923" TargetMode="External"/><Relationship Id="rId2" Type="http://schemas.openxmlformats.org/officeDocument/2006/relationships/hyperlink" Target="https://www.openml.org/f/58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A61628-C7E2-472A-A349-F81BB7C6B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9BCE723-8F21-45BA-9B2D-DA17F0A50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Comparison of Regression-Based Ranking and Preference Models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1E36D8B-9CAC-4DE2-AA1C-2EC465F217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Bachelor Thesis Kick-Off Talk by Helena Graf	</a:t>
            </a:r>
          </a:p>
          <a:p>
            <a:r>
              <a:rPr lang="en-GB"/>
              <a:t>Supervisors:</a:t>
            </a:r>
            <a:br>
              <a:rPr lang="en-GB"/>
            </a:br>
            <a:r>
              <a:rPr lang="en-GB"/>
              <a:t>Prof. Dr. Eyke Hüllermeier</a:t>
            </a:r>
            <a:br>
              <a:rPr lang="en-GB"/>
            </a:br>
            <a:r>
              <a:rPr lang="en-GB"/>
              <a:t>Prof. Dr. Axel-Cyrille Ngonga Ngomo</a:t>
            </a:r>
          </a:p>
        </p:txBody>
      </p:sp>
    </p:spTree>
    <p:extLst>
      <p:ext uri="{BB962C8B-B14F-4D97-AF65-F5344CB8AC3E}">
        <p14:creationId xmlns:p14="http://schemas.microsoft.com/office/powerpoint/2010/main" val="401795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4CE8D-9ED7-4871-A160-7421DDC6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B7DFCE-48D6-4283-968B-48015FC7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Situation</a:t>
            </a:r>
            <a:r>
              <a:rPr lang="en-GB" dirty="0"/>
              <a:t>: accuracy of different classifiers varies depending on dataset, want good 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Problem</a:t>
            </a:r>
            <a:r>
              <a:rPr lang="en-GB" dirty="0"/>
              <a:t>: cannot try all algorithms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Idea</a:t>
            </a:r>
            <a:r>
              <a:rPr lang="en-GB" dirty="0"/>
              <a:t>: heuristically find ranking of classifiers based on expected accuracy, inspect top-rated ones closer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Approach</a:t>
            </a:r>
            <a:r>
              <a:rPr lang="en-GB" dirty="0"/>
              <a:t>: assume expected accuracy based on classifier accuracy on datasets with similar properties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8EAA3F-F517-4BD5-A320-26564D42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3ACB-9F74-4A75-875B-C9C12CDA1D71}" type="datetime1">
              <a:rPr lang="en-GB" smtClean="0"/>
              <a:t>16/11/2017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6A916E-DA9B-4045-B737-7034A9D6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4114A5F-D41B-44EF-A935-453AA9C4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97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185F318-2D1F-4827-A23C-E5877C29A003}"/>
              </a:ext>
            </a:extLst>
          </p:cNvPr>
          <p:cNvSpPr/>
          <p:nvPr/>
        </p:nvSpPr>
        <p:spPr>
          <a:xfrm>
            <a:off x="1175543" y="2546856"/>
            <a:ext cx="6426200" cy="431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23E5A-4FDF-4882-AEDD-D42B919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&amp; evaluate </a:t>
            </a:r>
            <a:r>
              <a:rPr lang="en-GB" dirty="0" err="1"/>
              <a:t>heuristik</a:t>
            </a:r>
            <a:r>
              <a:rPr lang="en-GB" dirty="0"/>
              <a:t> for finding a ranking of classifiers</a:t>
            </a:r>
          </a:p>
          <a:p>
            <a:pPr marL="201168" lvl="1" indent="0">
              <a:buNone/>
            </a:pPr>
            <a:r>
              <a:rPr lang="en-GB" dirty="0"/>
              <a:t>Given a dataset, return a ranking of classifiers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Pre-processing</a:t>
            </a:r>
            <a:r>
              <a:rPr lang="en-GB" dirty="0"/>
              <a:t> phase: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Compute classifier accuracies on training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Fit regression model to each classifier &amp; preference model to accuracy data to predict accuracy, based on </a:t>
            </a:r>
            <a:r>
              <a:rPr lang="en-GB" u="sng" dirty="0"/>
              <a:t>properties</a:t>
            </a:r>
            <a:r>
              <a:rPr lang="en-GB" dirty="0"/>
              <a:t>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Working</a:t>
            </a:r>
            <a:r>
              <a:rPr lang="en-GB" dirty="0"/>
              <a:t>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According to flag, either use regression-based ranking or preference models to return ranking for given dataset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C9892296-5924-444A-9B2D-DF02684D15E8}"/>
              </a:ext>
            </a:extLst>
          </p:cNvPr>
          <p:cNvSpPr/>
          <p:nvPr/>
        </p:nvSpPr>
        <p:spPr>
          <a:xfrm rot="10262624">
            <a:off x="7781654" y="1459027"/>
            <a:ext cx="2829267" cy="1527480"/>
          </a:xfrm>
          <a:prstGeom prst="bentArrow">
            <a:avLst>
              <a:gd name="adj1" fmla="val 25000"/>
              <a:gd name="adj2" fmla="val 28043"/>
              <a:gd name="adj3" fmla="val 34889"/>
              <a:gd name="adj4" fmla="val 59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243342-0B1C-48B8-BABE-16AADEE3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24D48-0AFA-43D8-A8FD-1335DA93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FBDBF8-63E0-4879-8E32-8EC025D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416BE4-F788-4E12-A585-A6A6FBD7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3</a:t>
            </a:fld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F77832-FFD4-4FDC-9B1C-3C91C5ABEA89}"/>
              </a:ext>
            </a:extLst>
          </p:cNvPr>
          <p:cNvSpPr txBox="1"/>
          <p:nvPr/>
        </p:nvSpPr>
        <p:spPr>
          <a:xfrm>
            <a:off x="8543925" y="537031"/>
            <a:ext cx="3226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Sub-routine in a tool that returns a fitting classifier for a given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07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A0086-FBC3-407A-83D8-8FB771D8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Implementation: First 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5590E-EE36-40F8-BF32-C6661C6D3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Compute/ extract predictive accuracy of classifiers for datasets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Choose Static Regression Algorithm, train for each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Choose Static Ranking Algorithm, train on matrix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93C00-B216-4E86-A431-83E1F507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en-GB" smtClean="0"/>
              <a:t>15.11.2017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76A888-BD52-40DD-8A0B-2E64E679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Automatic Ranking of Classification Algorithms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3F3EC-F011-4ACA-8E57-F22619E4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960CC9D-1CDD-49F4-B50D-5700E999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95608"/>
              </p:ext>
            </p:extLst>
          </p:nvPr>
        </p:nvGraphicFramePr>
        <p:xfrm>
          <a:off x="1255776" y="2506839"/>
          <a:ext cx="6707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724">
                  <a:extLst>
                    <a:ext uri="{9D8B030D-6E8A-4147-A177-3AD203B41FA5}">
                      <a16:colId xmlns:a16="http://schemas.microsoft.com/office/drawing/2014/main" val="1448607004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92701865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1510256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347647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Classifier \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</a:t>
                      </a:r>
                      <a:r>
                        <a:rPr lang="en-GB" baseline="-25000" noProof="0" dirty="0"/>
                        <a:t>1</a:t>
                      </a:r>
                      <a:r>
                        <a:rPr lang="en-GB" baseline="0" noProof="0" dirty="0"/>
                        <a:t> = </a:t>
                      </a:r>
                      <a:r>
                        <a:rPr lang="en-GB" baseline="0" noProof="0" dirty="0" err="1"/>
                        <a:t>credit_g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D</a:t>
                      </a:r>
                      <a:r>
                        <a:rPr lang="en-GB" baseline="-25000" noProof="0"/>
                        <a:t>m</a:t>
                      </a:r>
                      <a:r>
                        <a:rPr lang="en-GB" baseline="0" noProof="0"/>
                        <a:t> = solar-flare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baseline="0" noProof="0" dirty="0"/>
                        <a:t>C</a:t>
                      </a:r>
                      <a:r>
                        <a:rPr lang="en-GB" baseline="-25000" noProof="0" dirty="0"/>
                        <a:t>1</a:t>
                      </a:r>
                      <a:r>
                        <a:rPr lang="en-GB" baseline="0" noProof="0" dirty="0"/>
                        <a:t> = J48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4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C</a:t>
                      </a:r>
                      <a:r>
                        <a:rPr lang="en-GB" baseline="-25000" noProof="0"/>
                        <a:t>n</a:t>
                      </a:r>
                      <a:r>
                        <a:rPr lang="en-GB" baseline="0" noProof="0"/>
                        <a:t> = RandomForest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3977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8C01F63F-9C14-45DD-9B33-D2A74936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79187"/>
              </p:ext>
            </p:extLst>
          </p:nvPr>
        </p:nvGraphicFramePr>
        <p:xfrm>
          <a:off x="7962900" y="2506839"/>
          <a:ext cx="22333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386">
                  <a:extLst>
                    <a:ext uri="{9D8B030D-6E8A-4147-A177-3AD203B41FA5}">
                      <a16:colId xmlns:a16="http://schemas.microsoft.com/office/drawing/2014/main" val="3833031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Regression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0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  <a:r>
                        <a:rPr lang="de-DE" baseline="-25000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7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6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M</a:t>
                      </a:r>
                      <a:r>
                        <a:rPr lang="de-DE" baseline="-25000" dirty="0" err="1"/>
                        <a:t>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055620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835E54E-9B24-49C7-8992-A8923D8F447D}"/>
              </a:ext>
            </a:extLst>
          </p:cNvPr>
          <p:cNvSpPr txBox="1"/>
          <p:nvPr/>
        </p:nvSpPr>
        <p:spPr>
          <a:xfrm>
            <a:off x="10330510" y="2986909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RA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8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EABAA-85BD-4456-AA29-C44D5603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Implementation: Second 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F91D7-C8F5-4C6E-BA4C-DE38795D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Replace</a:t>
            </a:r>
            <a:r>
              <a:rPr lang="en-GB" dirty="0"/>
              <a:t> Static Regression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Find fitting regression algorithm for each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Done with ML-Plan (modified config-file)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</a:t>
            </a:r>
            <a:r>
              <a:rPr lang="en-GB" dirty="0"/>
              <a:t> Static Ranking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Implement different algorithms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Evaluate performance and choose winner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Still static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CC643-FFD9-49F3-B11C-8F29C442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47061-8B9A-4A0F-A759-9970B92D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7BA77-822E-4668-833E-0EC76792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E26F4-EFA5-4850-8238-606E69C2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682BD-9035-46C4-8F9F-6F33E3A65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Compare</a:t>
            </a:r>
            <a:r>
              <a:rPr lang="en-GB" dirty="0"/>
              <a:t> returned ranking with actual accuracy-based ranking (Spearman‘s rank correlation coefficient)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Useful results?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Evaluate whether abstraction of rank-learner constitutes an advantage over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Note general insights / prospects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4C5EB-CBC7-4164-85B0-D909270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en-GB" smtClean="0"/>
              <a:t>16/11/2017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5A6F57-E880-4430-BFC6-36DDAA95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Automatic Ranking of Classification Algorithms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35FA5A-499B-4768-9DFD-DAE46237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8264AFD-B653-49F4-8D89-F84A468E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600" dirty="0" err="1"/>
              <a:t>Thank</a:t>
            </a:r>
            <a:r>
              <a:rPr lang="de-DE" sz="6600" dirty="0"/>
              <a:t> </a:t>
            </a:r>
            <a:r>
              <a:rPr lang="de-DE" sz="6600" dirty="0" err="1"/>
              <a:t>You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Your</a:t>
            </a:r>
            <a:r>
              <a:rPr lang="de-DE" sz="6600" dirty="0"/>
              <a:t> Attention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49BA00F-2CA8-4B1D-8B73-B1B0358B0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09D2A-ECFA-4606-83E9-8EB39389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B4CD-80E8-4FB4-A3A7-121E2351FD66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CE31F-93F5-4B09-A252-6E8C160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Ranking of Classification Algorithms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9826C-E2EF-4421-87FD-BBA77302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61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202676A-EDA0-41C0-A380-642D28FD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66FE52-F53F-4EBA-8466-B6884273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J48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https://www.openml.org/f/5886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 err="1"/>
              <a:t>RandomForest</a:t>
            </a:r>
            <a:r>
              <a:rPr lang="de-DE" sz="2400" dirty="0"/>
              <a:t> </a:t>
            </a:r>
            <a:r>
              <a:rPr lang="de-DE" sz="2400" dirty="0" err="1"/>
              <a:t>performance</a:t>
            </a:r>
            <a:r>
              <a:rPr lang="de-DE" sz="2400" dirty="0"/>
              <a:t> </a:t>
            </a:r>
            <a:r>
              <a:rPr lang="de-DE" sz="2400" dirty="0" err="1"/>
              <a:t>values</a:t>
            </a:r>
            <a:r>
              <a:rPr lang="de-DE" sz="2400" dirty="0"/>
              <a:t>: </a:t>
            </a:r>
            <a:r>
              <a:rPr lang="de-DE" sz="2400" dirty="0">
                <a:hlinkClick r:id="rId3"/>
              </a:rPr>
              <a:t>https://www.openml.org/f/5923</a:t>
            </a:r>
            <a:endParaRPr lang="de-DE" sz="24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C6BEB-87DC-44E5-A76D-9890C6EE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AC94-3F98-446C-B529-4C0E8D427AFB}" type="datetime1">
              <a:rPr lang="de-DE" smtClean="0"/>
              <a:t>15.11.2017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4C753-7488-4D58-B089-DF379A08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Automatic Ranking of Classification Algorithms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C6878-64B9-4111-999E-3AB425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849B-44F5-481F-9FE3-3415824C018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12900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359</Words>
  <Application>Microsoft Office PowerPoint</Application>
  <PresentationFormat>Breitbild</PresentationFormat>
  <Paragraphs>82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Rückblick</vt:lpstr>
      <vt:lpstr>Automatic Ranking of Classification Algorithms</vt:lpstr>
      <vt:lpstr>Motivation</vt:lpstr>
      <vt:lpstr>Approach</vt:lpstr>
      <vt:lpstr>Implementation: First Phase</vt:lpstr>
      <vt:lpstr>Implementation: Second Phase</vt:lpstr>
      <vt:lpstr>Evaluation</vt:lpstr>
      <vt:lpstr>Thank You for Your Attention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Graf, Helena</dc:creator>
  <cp:lastModifiedBy>Graf, Helena</cp:lastModifiedBy>
  <cp:revision>28</cp:revision>
  <dcterms:created xsi:type="dcterms:W3CDTF">2017-11-15T15:52:57Z</dcterms:created>
  <dcterms:modified xsi:type="dcterms:W3CDTF">2017-11-16T03:32:49Z</dcterms:modified>
</cp:coreProperties>
</file>