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70" r:id="rId4"/>
    <p:sldId id="268" r:id="rId5"/>
    <p:sldId id="266" r:id="rId6"/>
    <p:sldId id="267" r:id="rId7"/>
    <p:sldId id="265" r:id="rId8"/>
    <p:sldId id="261" r:id="rId9"/>
    <p:sldId id="264" r:id="rId10"/>
    <p:sldId id="262" r:id="rId11"/>
    <p:sldId id="271" r:id="rId12"/>
    <p:sldId id="273" r:id="rId13"/>
    <p:sldId id="274" r:id="rId14"/>
    <p:sldId id="272" r:id="rId15"/>
    <p:sldId id="257" r:id="rId16"/>
    <p:sldId id="260" r:id="rId17"/>
    <p:sldId id="258" r:id="rId18"/>
    <p:sldId id="259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4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Tabelle1!$D$2:$D$10</c:f>
                <c:numCache>
                  <c:formatCode>General</c:formatCode>
                  <c:ptCount val="9"/>
                  <c:pt idx="0">
                    <c:v>0.221</c:v>
                  </c:pt>
                  <c:pt idx="1">
                    <c:v>0.219</c:v>
                  </c:pt>
                  <c:pt idx="2">
                    <c:v>0.22800000000000001</c:v>
                  </c:pt>
                  <c:pt idx="3">
                    <c:v>0.21299999999999999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0.23400000000000001</c:v>
                  </c:pt>
                  <c:pt idx="8">
                    <c:v>0.21299999999999999</c:v>
                  </c:pt>
                </c:numCache>
              </c:numRef>
            </c:plus>
            <c:minus>
              <c:numRef>
                <c:f>Tabelle1!$D$2:$D$10</c:f>
                <c:numCache>
                  <c:formatCode>General</c:formatCode>
                  <c:ptCount val="9"/>
                  <c:pt idx="0">
                    <c:v>0.221</c:v>
                  </c:pt>
                  <c:pt idx="1">
                    <c:v>0.219</c:v>
                  </c:pt>
                  <c:pt idx="2">
                    <c:v>0.22800000000000001</c:v>
                  </c:pt>
                  <c:pt idx="3">
                    <c:v>0.21299999999999999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0.23400000000000001</c:v>
                  </c:pt>
                  <c:pt idx="8">
                    <c:v>0.21299999999999999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0.47299999999999998</c:v>
                </c:pt>
                <c:pt idx="1">
                  <c:v>0.47</c:v>
                </c:pt>
                <c:pt idx="2">
                  <c:v>0.495</c:v>
                </c:pt>
                <c:pt idx="3">
                  <c:v>0.41099999999999998</c:v>
                </c:pt>
                <c:pt idx="4">
                  <c:v>0.222</c:v>
                </c:pt>
                <c:pt idx="5">
                  <c:v>0.34</c:v>
                </c:pt>
                <c:pt idx="6">
                  <c:v>0.33500000000000002</c:v>
                </c:pt>
                <c:pt idx="7">
                  <c:v>1.4E-2</c:v>
                </c:pt>
                <c:pt idx="8">
                  <c:v>0.29599999999999999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Tabelle1!$E$2:$E$10</c:f>
                <c:numCache>
                  <c:formatCode>General</c:formatCode>
                  <c:ptCount val="9"/>
                  <c:pt idx="0">
                    <c:v>0.23499999999999999</c:v>
                  </c:pt>
                  <c:pt idx="1">
                    <c:v>0.219</c:v>
                  </c:pt>
                  <c:pt idx="2">
                    <c:v>0.23300000000000001</c:v>
                  </c:pt>
                  <c:pt idx="3">
                    <c:v>0.215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0.23200000000000001</c:v>
                  </c:pt>
                  <c:pt idx="8">
                    <c:v>0.21299999999999999</c:v>
                  </c:pt>
                </c:numCache>
              </c:numRef>
            </c:plus>
            <c:minus>
              <c:numRef>
                <c:f>Tabelle1!$E$2:$E$10</c:f>
                <c:numCache>
                  <c:formatCode>General</c:formatCode>
                  <c:ptCount val="9"/>
                  <c:pt idx="0">
                    <c:v>0.23499999999999999</c:v>
                  </c:pt>
                  <c:pt idx="1">
                    <c:v>0.219</c:v>
                  </c:pt>
                  <c:pt idx="2">
                    <c:v>0.23300000000000001</c:v>
                  </c:pt>
                  <c:pt idx="3">
                    <c:v>0.215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0.23200000000000001</c:v>
                  </c:pt>
                  <c:pt idx="8">
                    <c:v>0.21299999999999999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0.35</c:v>
                </c:pt>
                <c:pt idx="1">
                  <c:v>0.34399999999999997</c:v>
                </c:pt>
                <c:pt idx="2">
                  <c:v>0.439</c:v>
                </c:pt>
                <c:pt idx="3">
                  <c:v>0.30099999999999999</c:v>
                </c:pt>
                <c:pt idx="4">
                  <c:v>0.222</c:v>
                </c:pt>
                <c:pt idx="5">
                  <c:v>0.34</c:v>
                </c:pt>
                <c:pt idx="6">
                  <c:v>0.33500000000000002</c:v>
                </c:pt>
                <c:pt idx="7">
                  <c:v>1.2999999999999999E-2</c:v>
                </c:pt>
                <c:pt idx="8">
                  <c:v>0.29599999999999999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883648"/>
        <c:axId val="331959136"/>
      </c:bar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Loss - 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Tabelle1!$F$2:$F$10</c:f>
                <c:numCache>
                  <c:formatCode>General</c:formatCode>
                  <c:ptCount val="9"/>
                  <c:pt idx="0">
                    <c:v>7.2359999999999998</c:v>
                  </c:pt>
                  <c:pt idx="1">
                    <c:v>6.5279999999999996</c:v>
                  </c:pt>
                  <c:pt idx="2">
                    <c:v>5.7389999999999999</c:v>
                  </c:pt>
                  <c:pt idx="3">
                    <c:v>7.9390000000000001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13.12</c:v>
                  </c:pt>
                  <c:pt idx="8">
                    <c:v>9.2050000000000001</c:v>
                  </c:pt>
                </c:numCache>
              </c:numRef>
            </c:plus>
            <c:minus>
              <c:numRef>
                <c:f>Tabelle1!$F$2:$F$10</c:f>
                <c:numCache>
                  <c:formatCode>General</c:formatCode>
                  <c:ptCount val="9"/>
                  <c:pt idx="0">
                    <c:v>7.2359999999999998</c:v>
                  </c:pt>
                  <c:pt idx="1">
                    <c:v>6.5279999999999996</c:v>
                  </c:pt>
                  <c:pt idx="2">
                    <c:v>5.7389999999999999</c:v>
                  </c:pt>
                  <c:pt idx="3">
                    <c:v>7.9390000000000001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13.12</c:v>
                  </c:pt>
                  <c:pt idx="8">
                    <c:v>9.2050000000000001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InstanceBased^1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3.4689999999999999</c:v>
                </c:pt>
                <c:pt idx="1">
                  <c:v>3.78</c:v>
                </c:pt>
                <c:pt idx="2">
                  <c:v>3.097</c:v>
                </c:pt>
                <c:pt idx="3">
                  <c:v>4.8289999999999997</c:v>
                </c:pt>
                <c:pt idx="4">
                  <c:v>5.4009999999999998</c:v>
                </c:pt>
                <c:pt idx="5">
                  <c:v>5.4370000000000003</c:v>
                </c:pt>
                <c:pt idx="6">
                  <c:v>5.3819999999999997</c:v>
                </c:pt>
                <c:pt idx="7">
                  <c:v>9.7620000000000005</c:v>
                </c:pt>
                <c:pt idx="8">
                  <c:v>4.4800000000000004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Loss - 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Tabelle1!$G$2:$G$10</c:f>
                <c:numCache>
                  <c:formatCode>General</c:formatCode>
                  <c:ptCount val="9"/>
                  <c:pt idx="0">
                    <c:v>9.109</c:v>
                  </c:pt>
                  <c:pt idx="1">
                    <c:v>9.6620000000000008</c:v>
                  </c:pt>
                  <c:pt idx="2">
                    <c:v>6.8230000000000004</c:v>
                  </c:pt>
                  <c:pt idx="3">
                    <c:v>10.71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13.157999999999999</c:v>
                  </c:pt>
                  <c:pt idx="8">
                    <c:v>9.2050000000000001</c:v>
                  </c:pt>
                </c:numCache>
              </c:numRef>
            </c:plus>
            <c:minus>
              <c:numRef>
                <c:f>Tabelle1!$G$2:$G$10</c:f>
                <c:numCache>
                  <c:formatCode>General</c:formatCode>
                  <c:ptCount val="9"/>
                  <c:pt idx="0">
                    <c:v>9.109</c:v>
                  </c:pt>
                  <c:pt idx="1">
                    <c:v>9.6620000000000008</c:v>
                  </c:pt>
                  <c:pt idx="2">
                    <c:v>6.8230000000000004</c:v>
                  </c:pt>
                  <c:pt idx="3">
                    <c:v>10.71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13.157999999999999</c:v>
                  </c:pt>
                  <c:pt idx="8">
                    <c:v>9.2050000000000001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InstanceBased^1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4.9210000000000003</c:v>
                </c:pt>
                <c:pt idx="1">
                  <c:v>5.367</c:v>
                </c:pt>
                <c:pt idx="2">
                  <c:v>3.5379999999999998</c:v>
                </c:pt>
                <c:pt idx="3">
                  <c:v>6.7720000000000002</c:v>
                </c:pt>
                <c:pt idx="4">
                  <c:v>5.4009999999999998</c:v>
                </c:pt>
                <c:pt idx="5">
                  <c:v>5.4370000000000003</c:v>
                </c:pt>
                <c:pt idx="6">
                  <c:v>5.3819999999999997</c:v>
                </c:pt>
                <c:pt idx="7">
                  <c:v>9.4860000000000007</c:v>
                </c:pt>
                <c:pt idx="8">
                  <c:v>4.4800000000000004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B3L - Full Meta Data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Tabelle1!$H$2:$H$10</c:f>
                <c:numCache>
                  <c:formatCode>General</c:formatCode>
                  <c:ptCount val="9"/>
                  <c:pt idx="0">
                    <c:v>3.008</c:v>
                  </c:pt>
                  <c:pt idx="1">
                    <c:v>4.7510000000000003</c:v>
                  </c:pt>
                  <c:pt idx="2">
                    <c:v>3.1459999999999999</c:v>
                  </c:pt>
                  <c:pt idx="3">
                    <c:v>3.5110000000000001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8.5909999999999993</c:v>
                  </c:pt>
                  <c:pt idx="8">
                    <c:v>7.625</c:v>
                  </c:pt>
                </c:numCache>
              </c:numRef>
            </c:plus>
            <c:minus>
              <c:numRef>
                <c:f>Tabelle1!$H$2:$H$10</c:f>
                <c:numCache>
                  <c:formatCode>General</c:formatCode>
                  <c:ptCount val="9"/>
                  <c:pt idx="0">
                    <c:v>3.008</c:v>
                  </c:pt>
                  <c:pt idx="1">
                    <c:v>4.7510000000000003</c:v>
                  </c:pt>
                  <c:pt idx="2">
                    <c:v>3.1459999999999999</c:v>
                  </c:pt>
                  <c:pt idx="3">
                    <c:v>3.5110000000000001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8.5909999999999993</c:v>
                  </c:pt>
                  <c:pt idx="8">
                    <c:v>7.625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InstanceBased^1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1.2669999999999999</c:v>
                </c:pt>
                <c:pt idx="1">
                  <c:v>1.508</c:v>
                </c:pt>
                <c:pt idx="2">
                  <c:v>1.3080000000000001</c:v>
                </c:pt>
                <c:pt idx="3">
                  <c:v>1.7589999999999999</c:v>
                </c:pt>
                <c:pt idx="4">
                  <c:v>3.6150000000000002</c:v>
                </c:pt>
                <c:pt idx="5">
                  <c:v>3.294</c:v>
                </c:pt>
                <c:pt idx="6">
                  <c:v>3.5110000000000001</c:v>
                </c:pt>
                <c:pt idx="7">
                  <c:v>4.008</c:v>
                </c:pt>
                <c:pt idx="8">
                  <c:v>2.44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1-4BBE-A953-97388411973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B3L - Reduced Meta Data2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Tabelle1!$I$2:$I$10</c:f>
                <c:numCache>
                  <c:formatCode>General</c:formatCode>
                  <c:ptCount val="9"/>
                  <c:pt idx="0">
                    <c:v>6.7439999999999998</c:v>
                  </c:pt>
                  <c:pt idx="1">
                    <c:v>5.4660000000000002</c:v>
                  </c:pt>
                  <c:pt idx="2">
                    <c:v>3.7480000000000002</c:v>
                  </c:pt>
                  <c:pt idx="3">
                    <c:v>7.1619999999999999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8.6690000000000005</c:v>
                  </c:pt>
                  <c:pt idx="8">
                    <c:v>7.625</c:v>
                  </c:pt>
                </c:numCache>
              </c:numRef>
            </c:plus>
            <c:minus>
              <c:numRef>
                <c:f>Tabelle1!$I$2:$I$10</c:f>
                <c:numCache>
                  <c:formatCode>General</c:formatCode>
                  <c:ptCount val="9"/>
                  <c:pt idx="0">
                    <c:v>6.7439999999999998</c:v>
                  </c:pt>
                  <c:pt idx="1">
                    <c:v>5.4660000000000002</c:v>
                  </c:pt>
                  <c:pt idx="2">
                    <c:v>3.7480000000000002</c:v>
                  </c:pt>
                  <c:pt idx="3">
                    <c:v>7.1619999999999999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8.6690000000000005</c:v>
                  </c:pt>
                  <c:pt idx="8">
                    <c:v>7.625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InstanceBased^1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2.2109999999999999</c:v>
                </c:pt>
                <c:pt idx="1">
                  <c:v>2.06</c:v>
                </c:pt>
                <c:pt idx="2">
                  <c:v>1.587</c:v>
                </c:pt>
                <c:pt idx="3">
                  <c:v>3.0129999999999999</c:v>
                </c:pt>
                <c:pt idx="4">
                  <c:v>3.6150000000000002</c:v>
                </c:pt>
                <c:pt idx="5">
                  <c:v>3.294</c:v>
                </c:pt>
                <c:pt idx="6">
                  <c:v>3.5110000000000001</c:v>
                </c:pt>
                <c:pt idx="7">
                  <c:v>4.0960000000000001</c:v>
                </c:pt>
                <c:pt idx="8">
                  <c:v>2.44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1-4BBE-A953-973884119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883648"/>
        <c:axId val="331959136"/>
      </c:bar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Tabelle1!$D$2:$D$10</c:f>
                <c:numCache>
                  <c:formatCode>General</c:formatCode>
                  <c:ptCount val="9"/>
                  <c:pt idx="0">
                    <c:v>29</c:v>
                  </c:pt>
                  <c:pt idx="1">
                    <c:v>94</c:v>
                  </c:pt>
                  <c:pt idx="2">
                    <c:v>1222</c:v>
                  </c:pt>
                  <c:pt idx="3">
                    <c:v>25</c:v>
                  </c:pt>
                  <c:pt idx="4">
                    <c:v>18</c:v>
                  </c:pt>
                  <c:pt idx="5">
                    <c:v>9</c:v>
                  </c:pt>
                  <c:pt idx="6">
                    <c:v>8</c:v>
                  </c:pt>
                  <c:pt idx="7">
                    <c:v>449</c:v>
                  </c:pt>
                  <c:pt idx="8">
                    <c:v>52</c:v>
                  </c:pt>
                </c:numCache>
              </c:numRef>
            </c:plus>
            <c:minus>
              <c:numRef>
                <c:f>Tabelle1!$D$2:$D$10</c:f>
                <c:numCache>
                  <c:formatCode>General</c:formatCode>
                  <c:ptCount val="9"/>
                  <c:pt idx="0">
                    <c:v>29</c:v>
                  </c:pt>
                  <c:pt idx="1">
                    <c:v>94</c:v>
                  </c:pt>
                  <c:pt idx="2">
                    <c:v>1222</c:v>
                  </c:pt>
                  <c:pt idx="3">
                    <c:v>25</c:v>
                  </c:pt>
                  <c:pt idx="4">
                    <c:v>18</c:v>
                  </c:pt>
                  <c:pt idx="5">
                    <c:v>9</c:v>
                  </c:pt>
                  <c:pt idx="6">
                    <c:v>8</c:v>
                  </c:pt>
                  <c:pt idx="7">
                    <c:v>449</c:v>
                  </c:pt>
                  <c:pt idx="8">
                    <c:v>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1621</c:v>
                </c:pt>
                <c:pt idx="1">
                  <c:v>3329</c:v>
                </c:pt>
                <c:pt idx="2">
                  <c:v>6917</c:v>
                </c:pt>
                <c:pt idx="3">
                  <c:v>626</c:v>
                </c:pt>
                <c:pt idx="4">
                  <c:v>82</c:v>
                </c:pt>
                <c:pt idx="5">
                  <c:v>84</c:v>
                </c:pt>
                <c:pt idx="6">
                  <c:v>82</c:v>
                </c:pt>
                <c:pt idx="7">
                  <c:v>9096</c:v>
                </c:pt>
                <c:pt idx="8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Tabelle1!$E$2:$E$10</c:f>
                <c:numCache>
                  <c:formatCode>General</c:formatCode>
                  <c:ptCount val="9"/>
                  <c:pt idx="0">
                    <c:v>10</c:v>
                  </c:pt>
                  <c:pt idx="1">
                    <c:v>148</c:v>
                  </c:pt>
                  <c:pt idx="2">
                    <c:v>479</c:v>
                  </c:pt>
                  <c:pt idx="3">
                    <c:v>32</c:v>
                  </c:pt>
                  <c:pt idx="4">
                    <c:v>7</c:v>
                  </c:pt>
                  <c:pt idx="5">
                    <c:v>8</c:v>
                  </c:pt>
                  <c:pt idx="6">
                    <c:v>7</c:v>
                  </c:pt>
                  <c:pt idx="7">
                    <c:v>169</c:v>
                  </c:pt>
                  <c:pt idx="8">
                    <c:v>23</c:v>
                  </c:pt>
                </c:numCache>
              </c:numRef>
            </c:plus>
            <c:minus>
              <c:numRef>
                <c:f>Tabelle1!$E$2:$E$10</c:f>
                <c:numCache>
                  <c:formatCode>General</c:formatCode>
                  <c:ptCount val="9"/>
                  <c:pt idx="0">
                    <c:v>10</c:v>
                  </c:pt>
                  <c:pt idx="1">
                    <c:v>148</c:v>
                  </c:pt>
                  <c:pt idx="2">
                    <c:v>479</c:v>
                  </c:pt>
                  <c:pt idx="3">
                    <c:v>32</c:v>
                  </c:pt>
                  <c:pt idx="4">
                    <c:v>7</c:v>
                  </c:pt>
                  <c:pt idx="5">
                    <c:v>8</c:v>
                  </c:pt>
                  <c:pt idx="6">
                    <c:v>7</c:v>
                  </c:pt>
                  <c:pt idx="7">
                    <c:v>169</c:v>
                  </c:pt>
                  <c:pt idx="8">
                    <c:v>23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446</c:v>
                </c:pt>
                <c:pt idx="1">
                  <c:v>2282</c:v>
                </c:pt>
                <c:pt idx="2">
                  <c:v>6419</c:v>
                </c:pt>
                <c:pt idx="3">
                  <c:v>509</c:v>
                </c:pt>
                <c:pt idx="4">
                  <c:v>77</c:v>
                </c:pt>
                <c:pt idx="5">
                  <c:v>79</c:v>
                </c:pt>
                <c:pt idx="6">
                  <c:v>77</c:v>
                </c:pt>
                <c:pt idx="7">
                  <c:v>7253</c:v>
                </c:pt>
                <c:pt idx="8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883648"/>
        <c:axId val="331959136"/>
      </c:bar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Ranker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Build</a:t>
                </a:r>
                <a:r>
                  <a:rPr lang="de-DE" baseline="0" dirty="0"/>
                  <a:t> Time in </a:t>
                </a:r>
                <a:r>
                  <a:rPr lang="de-DE" baseline="0" dirty="0" err="1"/>
                  <a:t>ms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Tabelle1!$D$2:$D$10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1</c:v>
                  </c:pt>
                  <c:pt idx="4">
                    <c:v>8</c:v>
                  </c:pt>
                  <c:pt idx="5">
                    <c:v>3</c:v>
                  </c:pt>
                  <c:pt idx="6">
                    <c:v>2</c:v>
                  </c:pt>
                  <c:pt idx="7">
                    <c:v>2</c:v>
                  </c:pt>
                  <c:pt idx="8">
                    <c:v>0</c:v>
                  </c:pt>
                </c:numCache>
              </c:numRef>
            </c:plus>
            <c:minus>
              <c:numRef>
                <c:f>Tabelle1!$D$2:$D$10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1</c:v>
                  </c:pt>
                  <c:pt idx="4">
                    <c:v>8</c:v>
                  </c:pt>
                  <c:pt idx="5">
                    <c:v>3</c:v>
                  </c:pt>
                  <c:pt idx="6">
                    <c:v>2</c:v>
                  </c:pt>
                  <c:pt idx="7">
                    <c:v>2</c:v>
                  </c:pt>
                  <c:pt idx="8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6</c:v>
                  </c:pt>
                  <c:pt idx="3">
                    <c:v>1</c:v>
                  </c:pt>
                  <c:pt idx="4">
                    <c:v>7</c:v>
                  </c:pt>
                  <c:pt idx="5">
                    <c:v>3</c:v>
                  </c:pt>
                  <c:pt idx="6">
                    <c:v>3</c:v>
                  </c:pt>
                  <c:pt idx="7">
                    <c:v>2</c:v>
                  </c:pt>
                  <c:pt idx="8">
                    <c:v>0</c:v>
                  </c:pt>
                </c:numCache>
              </c:numRef>
            </c:plus>
            <c:minus>
              <c:numRef>
                <c:f>Tabelle1!$E$2:$E$10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6</c:v>
                  </c:pt>
                  <c:pt idx="3">
                    <c:v>1</c:v>
                  </c:pt>
                  <c:pt idx="4">
                    <c:v>7</c:v>
                  </c:pt>
                  <c:pt idx="5">
                    <c:v>3</c:v>
                  </c:pt>
                  <c:pt idx="6">
                    <c:v>3</c:v>
                  </c:pt>
                  <c:pt idx="7">
                    <c:v>2</c:v>
                  </c:pt>
                  <c:pt idx="8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Tabelle1!$A$2:$A$10</c:f>
              <c:strCache>
                <c:ptCount val="9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  <c:pt idx="8">
                  <c:v>BestAlgorithm</c:v>
                </c:pt>
              </c:strCache>
            </c:str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883648"/>
        <c:axId val="331959136"/>
      </c:bar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Ranker </a:t>
                </a:r>
                <a:r>
                  <a:rPr lang="de-DE" dirty="0" err="1"/>
                  <a:t>Prediction</a:t>
                </a:r>
                <a:r>
                  <a:rPr lang="de-DE" dirty="0"/>
                  <a:t> Time in </a:t>
                </a:r>
                <a:r>
                  <a:rPr lang="de-DE" dirty="0" err="1"/>
                  <a:t>ms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9659588006053E-2"/>
          <c:y val="2.1105096669546141E-2"/>
          <c:w val="0.91239034041199396"/>
          <c:h val="0.750539994655364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Tabelle1!$D$2:$D$5</c:f>
                <c:numCache>
                  <c:formatCode>General</c:formatCode>
                  <c:ptCount val="4"/>
                  <c:pt idx="0">
                    <c:v>18.407</c:v>
                  </c:pt>
                  <c:pt idx="1">
                    <c:v>8.4380000000000006</c:v>
                  </c:pt>
                  <c:pt idx="2">
                    <c:v>3.8730000000000002</c:v>
                  </c:pt>
                  <c:pt idx="3">
                    <c:v>4.2270000000000003</c:v>
                  </c:pt>
                </c:numCache>
              </c:numRef>
            </c:plus>
            <c:minus>
              <c:numRef>
                <c:f>Tabelle1!$D$2:$D$5</c:f>
                <c:numCache>
                  <c:formatCode>General</c:formatCode>
                  <c:ptCount val="4"/>
                  <c:pt idx="0">
                    <c:v>18.407</c:v>
                  </c:pt>
                  <c:pt idx="1">
                    <c:v>8.4380000000000006</c:v>
                  </c:pt>
                  <c:pt idx="2">
                    <c:v>3.8730000000000002</c:v>
                  </c:pt>
                  <c:pt idx="3">
                    <c:v>4.2270000000000003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Tabelle1!$A$2:$A$5</c:f>
              <c:strCache>
                <c:ptCount val="4"/>
                <c:pt idx="0">
                  <c:v>LinearRegression*</c:v>
                </c:pt>
                <c:pt idx="1">
                  <c:v>M5P*</c:v>
                </c:pt>
                <c:pt idx="2">
                  <c:v>RandomForest</c:v>
                </c:pt>
                <c:pt idx="3">
                  <c:v>REPTree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9.2810000000000006</c:v>
                </c:pt>
                <c:pt idx="1">
                  <c:v>8.1270000000000007</c:v>
                </c:pt>
                <c:pt idx="2" formatCode="#,##0">
                  <c:v>6.625</c:v>
                </c:pt>
                <c:pt idx="3">
                  <c:v>7.6159999999999997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5-4058-9DED-4C180B4DAA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Tabelle1!$E$2:$E$5</c:f>
                <c:numCache>
                  <c:formatCode>General</c:formatCode>
                  <c:ptCount val="4"/>
                  <c:pt idx="0">
                    <c:v>10.298999999999999</c:v>
                  </c:pt>
                  <c:pt idx="1">
                    <c:v>27.433</c:v>
                  </c:pt>
                  <c:pt idx="2">
                    <c:v>7.4290000000000003</c:v>
                  </c:pt>
                  <c:pt idx="3">
                    <c:v>8.8149999999999995</c:v>
                  </c:pt>
                </c:numCache>
              </c:numRef>
            </c:plus>
            <c:minus>
              <c:numRef>
                <c:f>Tabelle1!$E$2:$E$5</c:f>
                <c:numCache>
                  <c:formatCode>General</c:formatCode>
                  <c:ptCount val="4"/>
                  <c:pt idx="0">
                    <c:v>10.298999999999999</c:v>
                  </c:pt>
                  <c:pt idx="1">
                    <c:v>27.433</c:v>
                  </c:pt>
                  <c:pt idx="2">
                    <c:v>7.4290000000000003</c:v>
                  </c:pt>
                  <c:pt idx="3">
                    <c:v>8.8149999999999995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Tabelle1!$A$2:$A$5</c:f>
              <c:strCache>
                <c:ptCount val="4"/>
                <c:pt idx="0">
                  <c:v>LinearRegression*</c:v>
                </c:pt>
                <c:pt idx="1">
                  <c:v>M5P*</c:v>
                </c:pt>
                <c:pt idx="2">
                  <c:v>RandomForest</c:v>
                </c:pt>
                <c:pt idx="3">
                  <c:v>REPTree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14.351000000000001</c:v>
                </c:pt>
                <c:pt idx="1">
                  <c:v>15.444000000000001</c:v>
                </c:pt>
                <c:pt idx="2">
                  <c:v>10.692</c:v>
                </c:pt>
                <c:pt idx="3">
                  <c:v>13.492000000000001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D5-4058-9DED-4C180B4DA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134592"/>
        <c:axId val="331948336"/>
      </c:barChart>
      <c:catAx>
        <c:axId val="42113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48336"/>
        <c:crosses val="autoZero"/>
        <c:auto val="1"/>
        <c:lblAlgn val="ctr"/>
        <c:lblOffset val="100"/>
        <c:noMultiLvlLbl val="0"/>
      </c:catAx>
      <c:valAx>
        <c:axId val="33194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13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B5105-D278-41FD-8EB1-484CE9CF3C8C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06A9F-7A82-4669-98F0-5996B7E69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2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3986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717889"/>
            <a:ext cx="10058400" cy="859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64293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835529-CCC2-4B49-BED4-0063F0A5C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36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0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1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0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6459785"/>
            <a:ext cx="1457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16.03.2018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886" y="6459785"/>
            <a:ext cx="660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99E0849B-44F5-481F-9FE3-3415824C01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027DB-8C49-4842-9E48-2CA866098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Ranking </a:t>
            </a:r>
            <a:r>
              <a:rPr lang="de-DE" dirty="0" err="1"/>
              <a:t>of</a:t>
            </a:r>
            <a:r>
              <a:rPr lang="de-DE" dirty="0"/>
              <a:t> Classification </a:t>
            </a:r>
            <a:r>
              <a:rPr lang="de-DE" dirty="0" err="1"/>
              <a:t>Algorithms</a:t>
            </a:r>
            <a:r>
              <a:rPr lang="de-DE" dirty="0"/>
              <a:t> in AutoML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F3CD5E-3127-40B9-A3F6-6A4A1154E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Regression-Base Ranking and Preference Models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8A645BC2-55F6-4FE3-8A7D-63CE9843D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/>
          <a:lstStyle/>
          <a:p>
            <a:r>
              <a:rPr lang="en-GB" dirty="0"/>
              <a:t>Bachelor Thesis Presentation by Helena Graf	</a:t>
            </a:r>
          </a:p>
          <a:p>
            <a:r>
              <a:rPr lang="en-GB" dirty="0"/>
              <a:t>Supervisors:</a:t>
            </a:r>
            <a:br>
              <a:rPr lang="en-GB" dirty="0"/>
            </a:b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Eyke Hüllermeier</a:t>
            </a:r>
            <a:br>
              <a:rPr lang="en-GB" dirty="0"/>
            </a:b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Axel-</a:t>
            </a:r>
            <a:r>
              <a:rPr lang="en-GB" dirty="0" err="1"/>
              <a:t>Cyrille</a:t>
            </a:r>
            <a:r>
              <a:rPr lang="en-GB" dirty="0"/>
              <a:t> </a:t>
            </a:r>
            <a:r>
              <a:rPr lang="en-GB" dirty="0" err="1"/>
              <a:t>Ngonga</a:t>
            </a:r>
            <a:r>
              <a:rPr lang="en-GB" dirty="0"/>
              <a:t> </a:t>
            </a:r>
            <a:r>
              <a:rPr lang="en-GB" dirty="0" err="1"/>
              <a:t>Ngomo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9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Loss and B3L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7927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84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Ranker </a:t>
            </a:r>
            <a:r>
              <a:rPr lang="de-DE" dirty="0" err="1"/>
              <a:t>Build</a:t>
            </a:r>
            <a:r>
              <a:rPr lang="de-DE" dirty="0"/>
              <a:t> Times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06288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45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Ranker </a:t>
            </a:r>
            <a:r>
              <a:rPr lang="de-DE" dirty="0" err="1"/>
              <a:t>Prediction</a:t>
            </a:r>
            <a:r>
              <a:rPr lang="de-DE" dirty="0"/>
              <a:t> Times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59463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2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4074E-8AFA-4E1E-9F47-5D9ADC73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</a:t>
            </a:r>
            <a:br>
              <a:rPr lang="de-DE" dirty="0"/>
            </a:br>
            <a:r>
              <a:rPr lang="de-DE" dirty="0" err="1"/>
              <a:t>Meta</a:t>
            </a:r>
            <a:r>
              <a:rPr lang="de-DE" dirty="0"/>
              <a:t> Feature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0A2D48-BCE6-447E-ADF5-190F9E20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5B070-F5F0-46E4-AB21-6C9051EF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79213-3946-4342-8C70-0A058C05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81AE8-B47B-458C-B3FA-1B3FA9C7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63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94ED2-76A4-4274-9373-033E552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4EFE0-D295-4645-8593-679828E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58E4D-41EC-4A29-911C-FEC386A8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5D3A4-28DB-44ED-AE2F-977CEC81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E0590A-22FE-47D8-9601-E4E9A01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6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999C02A-FC4A-464C-A0A4-7561CAE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Attention!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696D18-0D91-453D-9585-60B451370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Questions?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66D4E8F-E497-4BA8-A3FA-270C79C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B4CE0C7-244A-4717-A9D7-2F8B4AD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23918E4-30CC-4D56-A024-5ACD044C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2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B068A-27AC-4287-8324-6F550337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4A2825-4DF6-4E5F-BEED-3B0A310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BD1A7-A5E7-4E21-BFFC-D7637F2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8A1363-F121-457C-9A35-E018E26C387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7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0E35C84-6FA5-4C76-BC73-CB497AB7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Static Baseline Ranking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1EB39B2B-F20A-4ACC-8656-4470B1F46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667912"/>
              </p:ext>
            </p:extLst>
          </p:nvPr>
        </p:nvGraphicFramePr>
        <p:xfrm>
          <a:off x="1096963" y="1846263"/>
          <a:ext cx="10058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93">
                  <a:extLst>
                    <a:ext uri="{9D8B030D-6E8A-4147-A177-3AD203B41FA5}">
                      <a16:colId xmlns:a16="http://schemas.microsoft.com/office/drawing/2014/main" val="2531222904"/>
                    </a:ext>
                  </a:extLst>
                </a:gridCol>
                <a:gridCol w="4263807">
                  <a:extLst>
                    <a:ext uri="{9D8B030D-6E8A-4147-A177-3AD203B41FA5}">
                      <a16:colId xmlns:a16="http://schemas.microsoft.com/office/drawing/2014/main" val="3460655541"/>
                    </a:ext>
                  </a:extLst>
                </a:gridCol>
                <a:gridCol w="752809">
                  <a:extLst>
                    <a:ext uri="{9D8B030D-6E8A-4147-A177-3AD203B41FA5}">
                      <a16:colId xmlns:a16="http://schemas.microsoft.com/office/drawing/2014/main" val="2345915376"/>
                    </a:ext>
                  </a:extLst>
                </a:gridCol>
                <a:gridCol w="4276391">
                  <a:extLst>
                    <a:ext uri="{9D8B030D-6E8A-4147-A177-3AD203B41FA5}">
                      <a16:colId xmlns:a16="http://schemas.microsoft.com/office/drawing/2014/main" val="902181826"/>
                    </a:ext>
                  </a:extLst>
                </a:gridCol>
              </a:tblGrid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529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18929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Multilayer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Perceptron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JRip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5570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Bayes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87567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32375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REPTree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81136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2866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OneR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12530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Simple </a:t>
                      </a:r>
                      <a:r>
                        <a:rPr lang="de-DE" dirty="0" err="1"/>
                        <a:t>Logistic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Stump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52814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Voted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Perceptron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5361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IBk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ZeroR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89587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KStar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Bayes </a:t>
                      </a:r>
                      <a:r>
                        <a:rPr lang="de-DE" dirty="0" err="1"/>
                        <a:t>Multinomial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5474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77E4D-7124-4C34-985A-4B68E0AC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7814CD-9D59-47C6-846D-B798E2B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246AD-C8AE-4EBC-931E-AD633B6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44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52F78-A3D0-453B-BD3F-76D5ACE7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Root Mean Square Error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Regression-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Rankers</a:t>
            </a:r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FA5889C-E457-45D9-8A90-37CA4E649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66322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6DE6B-CC8D-4385-83D1-BB7D12CB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1C3DF-F02D-49C7-8A72-8CAA0B2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BD056-021E-4D22-BAEA-015F2F1F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18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274078-4F1B-4D70-B737-EE937C64CEED}"/>
              </a:ext>
            </a:extLst>
          </p:cNvPr>
          <p:cNvSpPr txBox="1"/>
          <p:nvPr/>
        </p:nvSpPr>
        <p:spPr>
          <a:xfrm>
            <a:off x="4984889" y="5887387"/>
            <a:ext cx="23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An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outlier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been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removed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69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837CA-F420-47FC-870D-4F4F9899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Ranker </a:t>
            </a:r>
            <a:r>
              <a:rPr lang="de-DE" dirty="0" err="1"/>
              <a:t>configurations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A23CD-6B3F-4248-A93A-3C6FDE50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6C181-5274-4166-8EFE-50455C46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09438-826B-4040-B3D8-E4807AFE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6E9690-E021-4E56-828E-C076A01D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72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34FE9-5B63-4B54-ADDA-262C41DF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and 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040E2-568D-4CED-83C5-44D7F486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(</a:t>
            </a:r>
            <a:r>
              <a:rPr lang="de-DE" dirty="0" err="1"/>
              <a:t>partially</a:t>
            </a:r>
            <a:r>
              <a:rPr lang="de-DE" dirty="0"/>
              <a:t>)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         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5EBA3-0564-4FE9-AD32-56127F11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7EADA-805E-41A0-8376-A4A7A0C9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BF280-9DB8-45E4-8BD8-2F0532A3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53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ED619-ACBC-492D-B810-6AE0AF4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9E8C6-8DB0-416C-98FE-C8EAA52F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F610E-8DCD-44DF-817E-70218734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D8460-2639-41C8-A01D-0B6E51A7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7EAE1-7DC9-42BA-9A1E-AAC806B4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0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A34FC-B211-426A-BE3F-5FDAF8D2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09922-2B3C-4305-9DA8-D6869C0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4E1EC-251F-4E6F-AD8D-197BC3AB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6ED39-DCC3-4887-AE8B-FE9A928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43D3A-8A1F-4FD3-A758-3EB6D084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6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5E5AC-31A9-4845-AC9E-32C7F0F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Approach: Regression-</a:t>
            </a:r>
            <a:r>
              <a:rPr lang="de-DE" dirty="0" err="1"/>
              <a:t>Based</a:t>
            </a:r>
            <a:r>
              <a:rPr lang="de-DE" dirty="0"/>
              <a:t> Ranker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950C2-7549-487E-A6A5-F2D3D92C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DC478-34BB-44AA-B69A-84DCEE1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A7924-1DAD-4044-B9B2-967C3B4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5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96A22F19-6AC4-49B2-BA17-A06B8654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3" y="1870324"/>
            <a:ext cx="5600000" cy="3974603"/>
          </a:xfr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DF3718D-6840-4384-8045-218AD61F76F6}"/>
              </a:ext>
            </a:extLst>
          </p:cNvPr>
          <p:cNvSpPr/>
          <p:nvPr/>
        </p:nvSpPr>
        <p:spPr>
          <a:xfrm>
            <a:off x="3397250" y="2652713"/>
            <a:ext cx="3422650" cy="604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47D6E0-AC7E-4E5D-9B7E-0549520C4BB8}"/>
              </a:ext>
            </a:extLst>
          </p:cNvPr>
          <p:cNvSpPr/>
          <p:nvPr/>
        </p:nvSpPr>
        <p:spPr>
          <a:xfrm>
            <a:off x="3468336" y="3257550"/>
            <a:ext cx="5339113" cy="122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22ED735-FB31-4261-8C00-1DB9D3A954B4}"/>
              </a:ext>
            </a:extLst>
          </p:cNvPr>
          <p:cNvSpPr/>
          <p:nvPr/>
        </p:nvSpPr>
        <p:spPr>
          <a:xfrm>
            <a:off x="4108451" y="4487266"/>
            <a:ext cx="4083050" cy="815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CCC4E8-7DAD-407F-872F-AB6A5CAFDCBF}"/>
              </a:ext>
            </a:extLst>
          </p:cNvPr>
          <p:cNvSpPr/>
          <p:nvPr/>
        </p:nvSpPr>
        <p:spPr>
          <a:xfrm>
            <a:off x="3759200" y="2283813"/>
            <a:ext cx="562769" cy="32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9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2D8C4-ECE7-410A-99F4-BDC66EF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Approach: Preference-</a:t>
            </a:r>
            <a:r>
              <a:rPr lang="de-DE" dirty="0" err="1"/>
              <a:t>Based</a:t>
            </a:r>
            <a:r>
              <a:rPr lang="de-DE" dirty="0"/>
              <a:t> Ranker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3435-75F5-4173-A2AC-19462CB8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EFE4B-8DF3-4B3C-AEB2-08D7EC5E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33BB6-CFD3-418A-ABB7-C2404B93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6B664-AD93-451C-9687-38DB615E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EC306-4109-43E8-ADD3-7E959AF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Baseline and Oracle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47318-B388-4AB9-9624-E7B8DF96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9A893-A7DC-4406-89EF-0ECBB9A3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2E088-5AEE-44CE-ACB8-7917A26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E775A-7507-45F9-8D9C-93F06987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75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</a:t>
            </a:r>
            <a:r>
              <a:rPr lang="de-DE" dirty="0" err="1"/>
              <a:t>Kendall‘s</a:t>
            </a:r>
            <a:r>
              <a:rPr lang="de-DE" dirty="0"/>
              <a:t> Tau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2739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85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E56D4-DA91-41D7-BD56-CE840050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Loss and B3L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724BF-F7F8-4D06-BE35-A9ABAEFB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/ lose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Need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expresses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de-DE" dirty="0"/>
          </a:p>
          <a:p>
            <a:r>
              <a:rPr lang="de-DE" b="1" dirty="0"/>
              <a:t>Loss</a:t>
            </a:r>
            <a:r>
              <a:rPr lang="de-DE" dirty="0"/>
              <a:t>: Absolute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r>
              <a:rPr lang="de-DE" b="1" dirty="0"/>
              <a:t>B3L</a:t>
            </a:r>
            <a:r>
              <a:rPr lang="de-DE" dirty="0"/>
              <a:t>: Absolute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(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20295-FA6C-4C1C-9ED2-E31D6EC4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10FB1-5EAA-4629-8D68-C96918BB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A7FAFB-3A0D-4156-93B2-9D8DBC0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1575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388</Words>
  <Application>Microsoft Office PowerPoint</Application>
  <PresentationFormat>Breitbild</PresentationFormat>
  <Paragraphs>134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Rückblick</vt:lpstr>
      <vt:lpstr>Ranking of Classification Algorithms in AutoML</vt:lpstr>
      <vt:lpstr>Motivation and Problem Statement</vt:lpstr>
      <vt:lpstr>Objectives</vt:lpstr>
      <vt:lpstr>Approach</vt:lpstr>
      <vt:lpstr>Approach: Regression-Based Ranker</vt:lpstr>
      <vt:lpstr>Approach: Preference-Based Ranker</vt:lpstr>
      <vt:lpstr>Evaluation: Baseline and Oracle</vt:lpstr>
      <vt:lpstr>Evaluation: Kendall‘s Tau</vt:lpstr>
      <vt:lpstr>Evaluation: Loss and B3L</vt:lpstr>
      <vt:lpstr>Evaluation: Loss and B3L</vt:lpstr>
      <vt:lpstr>Evaluation: Ranker Build Times</vt:lpstr>
      <vt:lpstr>Evaluation: Ranker Prediction Times</vt:lpstr>
      <vt:lpstr>Evaluation:  Meta Feature Computation TImes</vt:lpstr>
      <vt:lpstr>Conclusion</vt:lpstr>
      <vt:lpstr>Thank You for Your Attention!</vt:lpstr>
      <vt:lpstr>PowerPoint-Präsentation</vt:lpstr>
      <vt:lpstr>The Static Baseline Ranking</vt:lpstr>
      <vt:lpstr>The Root Mean Square Error of the Regression-Based Rankers</vt:lpstr>
      <vt:lpstr>Ranker configurations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Graf, Helena</dc:creator>
  <cp:lastModifiedBy>Helena Graf</cp:lastModifiedBy>
  <cp:revision>21</cp:revision>
  <dcterms:created xsi:type="dcterms:W3CDTF">2017-11-15T15:52:57Z</dcterms:created>
  <dcterms:modified xsi:type="dcterms:W3CDTF">2018-03-14T22:26:12Z</dcterms:modified>
</cp:coreProperties>
</file>