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946" y="1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helen\Downloads\Employee_Datase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600" b="1">
                <a:solidFill>
                  <a:srgbClr val="FF0000"/>
                </a:solidFill>
                <a:latin typeface="Algerian" panose="04020705040A02060702" pitchFamily="82" charset="0"/>
              </a:rPr>
              <a:t>DEPARTMENT</a:t>
            </a:r>
            <a:r>
              <a:rPr lang="en-IN" sz="1600" b="1" baseline="0">
                <a:solidFill>
                  <a:srgbClr val="FF0000"/>
                </a:solidFill>
                <a:latin typeface="Algerian" panose="04020705040A02060702" pitchFamily="82" charset="0"/>
              </a:rPr>
              <a:t> ANALYSIS</a:t>
            </a:r>
            <a:endParaRPr lang="en-IN" sz="1600" b="1">
              <a:solidFill>
                <a:srgbClr val="FF0000"/>
              </a:solidFill>
              <a:latin typeface="Algerian" panose="04020705040A02060702" pitchFamily="82"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Sheet2!$D$2</c:f>
              <c:strCache>
                <c:ptCount val="1"/>
                <c:pt idx="0">
                  <c:v>Accounting</c:v>
                </c:pt>
              </c:strCache>
            </c:strRef>
          </c:tx>
          <c:spPr>
            <a:solidFill>
              <a:schemeClr val="accent1"/>
            </a:solidFill>
            <a:ln>
              <a:noFill/>
            </a:ln>
            <a:effectLst/>
          </c:spPr>
          <c:invertIfNegative val="0"/>
          <c:cat>
            <c:strRef>
              <c:f>Sheet2!$E$1</c:f>
              <c:strCache>
                <c:ptCount val="1"/>
                <c:pt idx="0">
                  <c:v>COUNT</c:v>
                </c:pt>
              </c:strCache>
            </c:strRef>
          </c:cat>
          <c:val>
            <c:numRef>
              <c:f>Sheet2!$E$2</c:f>
              <c:numCache>
                <c:formatCode>General</c:formatCode>
                <c:ptCount val="1"/>
                <c:pt idx="0">
                  <c:v>21</c:v>
                </c:pt>
              </c:numCache>
            </c:numRef>
          </c:val>
          <c:extLst>
            <c:ext xmlns:c16="http://schemas.microsoft.com/office/drawing/2014/chart" uri="{C3380CC4-5D6E-409C-BE32-E72D297353CC}">
              <c16:uniqueId val="{00000000-9D50-481B-BF82-6C8B6EDA7C1B}"/>
            </c:ext>
          </c:extLst>
        </c:ser>
        <c:ser>
          <c:idx val="1"/>
          <c:order val="1"/>
          <c:tx>
            <c:strRef>
              <c:f>Sheet2!$D$3</c:f>
              <c:strCache>
                <c:ptCount val="1"/>
                <c:pt idx="0">
                  <c:v>Business development</c:v>
                </c:pt>
              </c:strCache>
            </c:strRef>
          </c:tx>
          <c:spPr>
            <a:solidFill>
              <a:schemeClr val="accent2"/>
            </a:solidFill>
            <a:ln>
              <a:noFill/>
            </a:ln>
            <a:effectLst/>
          </c:spPr>
          <c:invertIfNegative val="0"/>
          <c:cat>
            <c:strRef>
              <c:f>Sheet2!$E$1</c:f>
              <c:strCache>
                <c:ptCount val="1"/>
                <c:pt idx="0">
                  <c:v>COUNT</c:v>
                </c:pt>
              </c:strCache>
            </c:strRef>
          </c:cat>
          <c:val>
            <c:numRef>
              <c:f>Sheet2!$E$3</c:f>
              <c:numCache>
                <c:formatCode>General</c:formatCode>
                <c:ptCount val="1"/>
                <c:pt idx="0">
                  <c:v>22</c:v>
                </c:pt>
              </c:numCache>
            </c:numRef>
          </c:val>
          <c:extLst>
            <c:ext xmlns:c16="http://schemas.microsoft.com/office/drawing/2014/chart" uri="{C3380CC4-5D6E-409C-BE32-E72D297353CC}">
              <c16:uniqueId val="{00000001-9D50-481B-BF82-6C8B6EDA7C1B}"/>
            </c:ext>
          </c:extLst>
        </c:ser>
        <c:ser>
          <c:idx val="2"/>
          <c:order val="2"/>
          <c:tx>
            <c:strRef>
              <c:f>Sheet2!$D$4</c:f>
              <c:strCache>
                <c:ptCount val="1"/>
                <c:pt idx="0">
                  <c:v>Engineering</c:v>
                </c:pt>
              </c:strCache>
            </c:strRef>
          </c:tx>
          <c:spPr>
            <a:solidFill>
              <a:schemeClr val="accent3"/>
            </a:solidFill>
            <a:ln>
              <a:noFill/>
            </a:ln>
            <a:effectLst/>
          </c:spPr>
          <c:invertIfNegative val="0"/>
          <c:cat>
            <c:strRef>
              <c:f>Sheet2!$E$1</c:f>
              <c:strCache>
                <c:ptCount val="1"/>
                <c:pt idx="0">
                  <c:v>COUNT</c:v>
                </c:pt>
              </c:strCache>
            </c:strRef>
          </c:cat>
          <c:val>
            <c:numRef>
              <c:f>Sheet2!$E$4</c:f>
              <c:numCache>
                <c:formatCode>General</c:formatCode>
                <c:ptCount val="1"/>
                <c:pt idx="0">
                  <c:v>13</c:v>
                </c:pt>
              </c:numCache>
            </c:numRef>
          </c:val>
          <c:extLst>
            <c:ext xmlns:c16="http://schemas.microsoft.com/office/drawing/2014/chart" uri="{C3380CC4-5D6E-409C-BE32-E72D297353CC}">
              <c16:uniqueId val="{00000002-9D50-481B-BF82-6C8B6EDA7C1B}"/>
            </c:ext>
          </c:extLst>
        </c:ser>
        <c:ser>
          <c:idx val="3"/>
          <c:order val="3"/>
          <c:tx>
            <c:strRef>
              <c:f>Sheet2!$D$5</c:f>
              <c:strCache>
                <c:ptCount val="1"/>
                <c:pt idx="0">
                  <c:v>Human resource</c:v>
                </c:pt>
              </c:strCache>
            </c:strRef>
          </c:tx>
          <c:spPr>
            <a:solidFill>
              <a:schemeClr val="accent4"/>
            </a:solidFill>
            <a:ln>
              <a:noFill/>
            </a:ln>
            <a:effectLst/>
          </c:spPr>
          <c:invertIfNegative val="0"/>
          <c:cat>
            <c:strRef>
              <c:f>Sheet2!$E$1</c:f>
              <c:strCache>
                <c:ptCount val="1"/>
                <c:pt idx="0">
                  <c:v>COUNT</c:v>
                </c:pt>
              </c:strCache>
            </c:strRef>
          </c:cat>
          <c:val>
            <c:numRef>
              <c:f>Sheet2!$E$5</c:f>
              <c:numCache>
                <c:formatCode>General</c:formatCode>
                <c:ptCount val="1"/>
                <c:pt idx="0">
                  <c:v>12</c:v>
                </c:pt>
              </c:numCache>
            </c:numRef>
          </c:val>
          <c:extLst>
            <c:ext xmlns:c16="http://schemas.microsoft.com/office/drawing/2014/chart" uri="{C3380CC4-5D6E-409C-BE32-E72D297353CC}">
              <c16:uniqueId val="{00000003-9D50-481B-BF82-6C8B6EDA7C1B}"/>
            </c:ext>
          </c:extLst>
        </c:ser>
        <c:ser>
          <c:idx val="4"/>
          <c:order val="4"/>
          <c:tx>
            <c:strRef>
              <c:f>Sheet2!$D$6</c:f>
              <c:strCache>
                <c:ptCount val="1"/>
                <c:pt idx="0">
                  <c:v>Legal</c:v>
                </c:pt>
              </c:strCache>
            </c:strRef>
          </c:tx>
          <c:spPr>
            <a:solidFill>
              <a:schemeClr val="accent5"/>
            </a:solidFill>
            <a:ln>
              <a:noFill/>
            </a:ln>
            <a:effectLst/>
          </c:spPr>
          <c:invertIfNegative val="0"/>
          <c:cat>
            <c:strRef>
              <c:f>Sheet2!$E$1</c:f>
              <c:strCache>
                <c:ptCount val="1"/>
                <c:pt idx="0">
                  <c:v>COUNT</c:v>
                </c:pt>
              </c:strCache>
            </c:strRef>
          </c:cat>
          <c:val>
            <c:numRef>
              <c:f>Sheet2!$E$6</c:f>
              <c:numCache>
                <c:formatCode>General</c:formatCode>
                <c:ptCount val="1"/>
                <c:pt idx="0">
                  <c:v>18</c:v>
                </c:pt>
              </c:numCache>
            </c:numRef>
          </c:val>
          <c:extLst>
            <c:ext xmlns:c16="http://schemas.microsoft.com/office/drawing/2014/chart" uri="{C3380CC4-5D6E-409C-BE32-E72D297353CC}">
              <c16:uniqueId val="{00000004-9D50-481B-BF82-6C8B6EDA7C1B}"/>
            </c:ext>
          </c:extLst>
        </c:ser>
        <c:ser>
          <c:idx val="5"/>
          <c:order val="5"/>
          <c:tx>
            <c:strRef>
              <c:f>Sheet2!$D$7</c:f>
              <c:strCache>
                <c:ptCount val="1"/>
                <c:pt idx="0">
                  <c:v>Marketing</c:v>
                </c:pt>
              </c:strCache>
            </c:strRef>
          </c:tx>
          <c:spPr>
            <a:solidFill>
              <a:schemeClr val="accent6"/>
            </a:solidFill>
            <a:ln>
              <a:noFill/>
            </a:ln>
            <a:effectLst/>
          </c:spPr>
          <c:invertIfNegative val="0"/>
          <c:cat>
            <c:strRef>
              <c:f>Sheet2!$E$1</c:f>
              <c:strCache>
                <c:ptCount val="1"/>
                <c:pt idx="0">
                  <c:v>COUNT</c:v>
                </c:pt>
              </c:strCache>
            </c:strRef>
          </c:cat>
          <c:val>
            <c:numRef>
              <c:f>Sheet2!$E$7</c:f>
              <c:numCache>
                <c:formatCode>General</c:formatCode>
                <c:ptCount val="1"/>
                <c:pt idx="0">
                  <c:v>10</c:v>
                </c:pt>
              </c:numCache>
            </c:numRef>
          </c:val>
          <c:extLst>
            <c:ext xmlns:c16="http://schemas.microsoft.com/office/drawing/2014/chart" uri="{C3380CC4-5D6E-409C-BE32-E72D297353CC}">
              <c16:uniqueId val="{00000005-9D50-481B-BF82-6C8B6EDA7C1B}"/>
            </c:ext>
          </c:extLst>
        </c:ser>
        <c:ser>
          <c:idx val="6"/>
          <c:order val="6"/>
          <c:tx>
            <c:strRef>
              <c:f>Sheet2!$D$8</c:f>
              <c:strCache>
                <c:ptCount val="1"/>
                <c:pt idx="0">
                  <c:v>Null</c:v>
                </c:pt>
              </c:strCache>
            </c:strRef>
          </c:tx>
          <c:spPr>
            <a:solidFill>
              <a:schemeClr val="accent1">
                <a:lumMod val="60000"/>
              </a:schemeClr>
            </a:solidFill>
            <a:ln>
              <a:noFill/>
            </a:ln>
            <a:effectLst/>
          </c:spPr>
          <c:invertIfNegative val="0"/>
          <c:cat>
            <c:strRef>
              <c:f>Sheet2!$E$1</c:f>
              <c:strCache>
                <c:ptCount val="1"/>
                <c:pt idx="0">
                  <c:v>COUNT</c:v>
                </c:pt>
              </c:strCache>
            </c:strRef>
          </c:cat>
          <c:val>
            <c:numRef>
              <c:f>Sheet2!$E$8</c:f>
              <c:numCache>
                <c:formatCode>General</c:formatCode>
                <c:ptCount val="1"/>
                <c:pt idx="0">
                  <c:v>8</c:v>
                </c:pt>
              </c:numCache>
            </c:numRef>
          </c:val>
          <c:extLst>
            <c:ext xmlns:c16="http://schemas.microsoft.com/office/drawing/2014/chart" uri="{C3380CC4-5D6E-409C-BE32-E72D297353CC}">
              <c16:uniqueId val="{00000006-9D50-481B-BF82-6C8B6EDA7C1B}"/>
            </c:ext>
          </c:extLst>
        </c:ser>
        <c:ser>
          <c:idx val="7"/>
          <c:order val="7"/>
          <c:tx>
            <c:strRef>
              <c:f>Sheet2!$D$9</c:f>
              <c:strCache>
                <c:ptCount val="1"/>
                <c:pt idx="0">
                  <c:v>Project management</c:v>
                </c:pt>
              </c:strCache>
            </c:strRef>
          </c:tx>
          <c:spPr>
            <a:solidFill>
              <a:schemeClr val="accent2">
                <a:lumMod val="60000"/>
              </a:schemeClr>
            </a:solidFill>
            <a:ln>
              <a:noFill/>
            </a:ln>
            <a:effectLst/>
          </c:spPr>
          <c:invertIfNegative val="0"/>
          <c:cat>
            <c:strRef>
              <c:f>Sheet2!$E$1</c:f>
              <c:strCache>
                <c:ptCount val="1"/>
                <c:pt idx="0">
                  <c:v>COUNT</c:v>
                </c:pt>
              </c:strCache>
            </c:strRef>
          </c:cat>
          <c:val>
            <c:numRef>
              <c:f>Sheet2!$E$9</c:f>
              <c:numCache>
                <c:formatCode>General</c:formatCode>
                <c:ptCount val="1"/>
                <c:pt idx="0">
                  <c:v>19</c:v>
                </c:pt>
              </c:numCache>
            </c:numRef>
          </c:val>
          <c:extLst>
            <c:ext xmlns:c16="http://schemas.microsoft.com/office/drawing/2014/chart" uri="{C3380CC4-5D6E-409C-BE32-E72D297353CC}">
              <c16:uniqueId val="{00000007-9D50-481B-BF82-6C8B6EDA7C1B}"/>
            </c:ext>
          </c:extLst>
        </c:ser>
        <c:ser>
          <c:idx val="8"/>
          <c:order val="8"/>
          <c:tx>
            <c:strRef>
              <c:f>Sheet2!$D$10</c:f>
              <c:strCache>
                <c:ptCount val="1"/>
                <c:pt idx="0">
                  <c:v>Research and development </c:v>
                </c:pt>
              </c:strCache>
            </c:strRef>
          </c:tx>
          <c:spPr>
            <a:solidFill>
              <a:schemeClr val="accent3">
                <a:lumMod val="60000"/>
              </a:schemeClr>
            </a:solidFill>
            <a:ln>
              <a:noFill/>
            </a:ln>
            <a:effectLst/>
          </c:spPr>
          <c:invertIfNegative val="0"/>
          <c:cat>
            <c:strRef>
              <c:f>Sheet2!$E$1</c:f>
              <c:strCache>
                <c:ptCount val="1"/>
                <c:pt idx="0">
                  <c:v>COUNT</c:v>
                </c:pt>
              </c:strCache>
            </c:strRef>
          </c:cat>
          <c:val>
            <c:numRef>
              <c:f>Sheet2!$E$10</c:f>
              <c:numCache>
                <c:formatCode>General</c:formatCode>
                <c:ptCount val="1"/>
                <c:pt idx="0">
                  <c:v>15</c:v>
                </c:pt>
              </c:numCache>
            </c:numRef>
          </c:val>
          <c:extLst>
            <c:ext xmlns:c16="http://schemas.microsoft.com/office/drawing/2014/chart" uri="{C3380CC4-5D6E-409C-BE32-E72D297353CC}">
              <c16:uniqueId val="{00000008-9D50-481B-BF82-6C8B6EDA7C1B}"/>
            </c:ext>
          </c:extLst>
        </c:ser>
        <c:ser>
          <c:idx val="9"/>
          <c:order val="9"/>
          <c:tx>
            <c:strRef>
              <c:f>Sheet2!$D$11</c:f>
              <c:strCache>
                <c:ptCount val="1"/>
                <c:pt idx="0">
                  <c:v>Sales </c:v>
                </c:pt>
              </c:strCache>
            </c:strRef>
          </c:tx>
          <c:spPr>
            <a:solidFill>
              <a:schemeClr val="accent4">
                <a:lumMod val="60000"/>
              </a:schemeClr>
            </a:solidFill>
            <a:ln>
              <a:noFill/>
            </a:ln>
            <a:effectLst/>
          </c:spPr>
          <c:invertIfNegative val="0"/>
          <c:cat>
            <c:strRef>
              <c:f>Sheet2!$E$1</c:f>
              <c:strCache>
                <c:ptCount val="1"/>
                <c:pt idx="0">
                  <c:v>COUNT</c:v>
                </c:pt>
              </c:strCache>
            </c:strRef>
          </c:cat>
          <c:val>
            <c:numRef>
              <c:f>Sheet2!$E$11</c:f>
              <c:numCache>
                <c:formatCode>General</c:formatCode>
                <c:ptCount val="1"/>
                <c:pt idx="0">
                  <c:v>9</c:v>
                </c:pt>
              </c:numCache>
            </c:numRef>
          </c:val>
          <c:extLst>
            <c:ext xmlns:c16="http://schemas.microsoft.com/office/drawing/2014/chart" uri="{C3380CC4-5D6E-409C-BE32-E72D297353CC}">
              <c16:uniqueId val="{00000009-9D50-481B-BF82-6C8B6EDA7C1B}"/>
            </c:ext>
          </c:extLst>
        </c:ser>
        <c:ser>
          <c:idx val="10"/>
          <c:order val="10"/>
          <c:tx>
            <c:strRef>
              <c:f>Sheet2!$D$12</c:f>
              <c:strCache>
                <c:ptCount val="1"/>
                <c:pt idx="0">
                  <c:v>Service</c:v>
                </c:pt>
              </c:strCache>
            </c:strRef>
          </c:tx>
          <c:spPr>
            <a:solidFill>
              <a:schemeClr val="accent5">
                <a:lumMod val="60000"/>
              </a:schemeClr>
            </a:solidFill>
            <a:ln>
              <a:noFill/>
            </a:ln>
            <a:effectLst/>
          </c:spPr>
          <c:invertIfNegative val="0"/>
          <c:cat>
            <c:strRef>
              <c:f>Sheet2!$E$1</c:f>
              <c:strCache>
                <c:ptCount val="1"/>
                <c:pt idx="0">
                  <c:v>COUNT</c:v>
                </c:pt>
              </c:strCache>
            </c:strRef>
          </c:cat>
          <c:val>
            <c:numRef>
              <c:f>Sheet2!$E$12</c:f>
              <c:numCache>
                <c:formatCode>General</c:formatCode>
                <c:ptCount val="1"/>
                <c:pt idx="0">
                  <c:v>16</c:v>
                </c:pt>
              </c:numCache>
            </c:numRef>
          </c:val>
          <c:extLst>
            <c:ext xmlns:c16="http://schemas.microsoft.com/office/drawing/2014/chart" uri="{C3380CC4-5D6E-409C-BE32-E72D297353CC}">
              <c16:uniqueId val="{0000000A-9D50-481B-BF82-6C8B6EDA7C1B}"/>
            </c:ext>
          </c:extLst>
        </c:ser>
        <c:ser>
          <c:idx val="11"/>
          <c:order val="11"/>
          <c:tx>
            <c:strRef>
              <c:f>Sheet2!$D$13</c:f>
              <c:strCache>
                <c:ptCount val="1"/>
                <c:pt idx="0">
                  <c:v>Support</c:v>
                </c:pt>
              </c:strCache>
            </c:strRef>
          </c:tx>
          <c:spPr>
            <a:solidFill>
              <a:schemeClr val="accent6">
                <a:lumMod val="60000"/>
              </a:schemeClr>
            </a:solidFill>
            <a:ln>
              <a:noFill/>
            </a:ln>
            <a:effectLst/>
          </c:spPr>
          <c:invertIfNegative val="0"/>
          <c:cat>
            <c:strRef>
              <c:f>Sheet2!$E$1</c:f>
              <c:strCache>
                <c:ptCount val="1"/>
                <c:pt idx="0">
                  <c:v>COUNT</c:v>
                </c:pt>
              </c:strCache>
            </c:strRef>
          </c:cat>
          <c:val>
            <c:numRef>
              <c:f>Sheet2!$E$13</c:f>
              <c:numCache>
                <c:formatCode>General</c:formatCode>
                <c:ptCount val="1"/>
                <c:pt idx="0">
                  <c:v>17</c:v>
                </c:pt>
              </c:numCache>
            </c:numRef>
          </c:val>
          <c:extLst>
            <c:ext xmlns:c16="http://schemas.microsoft.com/office/drawing/2014/chart" uri="{C3380CC4-5D6E-409C-BE32-E72D297353CC}">
              <c16:uniqueId val="{0000000B-9D50-481B-BF82-6C8B6EDA7C1B}"/>
            </c:ext>
          </c:extLst>
        </c:ser>
        <c:ser>
          <c:idx val="12"/>
          <c:order val="12"/>
          <c:tx>
            <c:strRef>
              <c:f>Sheet2!$D$14</c:f>
              <c:strCache>
                <c:ptCount val="1"/>
                <c:pt idx="0">
                  <c:v>Training</c:v>
                </c:pt>
              </c:strCache>
            </c:strRef>
          </c:tx>
          <c:spPr>
            <a:solidFill>
              <a:schemeClr val="accent1">
                <a:lumMod val="80000"/>
                <a:lumOff val="20000"/>
              </a:schemeClr>
            </a:solidFill>
            <a:ln>
              <a:noFill/>
            </a:ln>
            <a:effectLst/>
          </c:spPr>
          <c:invertIfNegative val="0"/>
          <c:cat>
            <c:strRef>
              <c:f>Sheet2!$E$1</c:f>
              <c:strCache>
                <c:ptCount val="1"/>
                <c:pt idx="0">
                  <c:v>COUNT</c:v>
                </c:pt>
              </c:strCache>
            </c:strRef>
          </c:cat>
          <c:val>
            <c:numRef>
              <c:f>Sheet2!$E$14</c:f>
              <c:numCache>
                <c:formatCode>General</c:formatCode>
                <c:ptCount val="1"/>
                <c:pt idx="0">
                  <c:v>19</c:v>
                </c:pt>
              </c:numCache>
            </c:numRef>
          </c:val>
          <c:extLst>
            <c:ext xmlns:c16="http://schemas.microsoft.com/office/drawing/2014/chart" uri="{C3380CC4-5D6E-409C-BE32-E72D297353CC}">
              <c16:uniqueId val="{0000000C-9D50-481B-BF82-6C8B6EDA7C1B}"/>
            </c:ext>
          </c:extLst>
        </c:ser>
        <c:dLbls>
          <c:showLegendKey val="0"/>
          <c:showVal val="0"/>
          <c:showCatName val="0"/>
          <c:showSerName val="0"/>
          <c:showPercent val="0"/>
          <c:showBubbleSize val="0"/>
        </c:dLbls>
        <c:gapWidth val="219"/>
        <c:overlap val="-27"/>
        <c:axId val="1949530144"/>
        <c:axId val="1949530624"/>
      </c:barChart>
      <c:catAx>
        <c:axId val="1949530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49530624"/>
        <c:crosses val="autoZero"/>
        <c:auto val="1"/>
        <c:lblAlgn val="ctr"/>
        <c:lblOffset val="100"/>
        <c:noMultiLvlLbl val="0"/>
      </c:catAx>
      <c:valAx>
        <c:axId val="19495306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49530144"/>
        <c:crosses val="autoZero"/>
        <c:crossBetween val="between"/>
      </c:valAx>
      <c:spPr>
        <a:noFill/>
        <a:ln>
          <a:noFill/>
        </a:ln>
        <a:effectLst/>
      </c:spPr>
    </c:plotArea>
    <c:legend>
      <c:legendPos val="l"/>
      <c:layout>
        <c:manualLayout>
          <c:xMode val="edge"/>
          <c:yMode val="edge"/>
          <c:x val="1.1724443535467158E-2"/>
          <c:y val="8.1730403534268983E-2"/>
          <c:w val="0.32728302712160978"/>
          <c:h val="0.7812554680664917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NAME:S. HELEN GLADYS PRASTHNA</a:t>
            </a:r>
          </a:p>
          <a:p>
            <a:r>
              <a:rPr lang="en-US" sz="2400" dirty="0"/>
              <a:t>REGISTER NO:312218966(asunm1701312218966)</a:t>
            </a:r>
          </a:p>
          <a:p>
            <a:r>
              <a:rPr lang="en-US" sz="2400" dirty="0"/>
              <a:t>DEPARTMENT:3</a:t>
            </a:r>
            <a:r>
              <a:rPr lang="en-US" sz="2400" baseline="30000" dirty="0"/>
              <a:t>rd</a:t>
            </a:r>
            <a:r>
              <a:rPr lang="en-US" sz="2400" dirty="0"/>
              <a:t> year B.COM(ACCOUNTING AND FINANCE)</a:t>
            </a:r>
          </a:p>
          <a:p>
            <a:r>
              <a:rPr lang="en-US" sz="2400" dirty="0"/>
              <a:t>COLLEGE:APOLLO ARTS AND SCIENCE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C910CBE-9D89-EC77-9F46-323D10F8CAA3}"/>
              </a:ext>
            </a:extLst>
          </p:cNvPr>
          <p:cNvSpPr txBox="1"/>
          <p:nvPr/>
        </p:nvSpPr>
        <p:spPr>
          <a:xfrm>
            <a:off x="914400" y="1447800"/>
            <a:ext cx="8153400" cy="2862322"/>
          </a:xfrm>
          <a:prstGeom prst="rect">
            <a:avLst/>
          </a:prstGeom>
          <a:noFill/>
        </p:spPr>
        <p:txBody>
          <a:bodyPr wrap="square" rtlCol="0">
            <a:spAutoFit/>
          </a:bodyPr>
          <a:lstStyle/>
          <a:p>
            <a:pPr marL="285750" indent="-285750">
              <a:buFont typeface="Wingdings" panose="05000000000000000000" pitchFamily="2" charset="2"/>
              <a:buChar char="ü"/>
            </a:pPr>
            <a:r>
              <a:rPr lang="en-US" dirty="0"/>
              <a:t>  </a:t>
            </a:r>
            <a:r>
              <a:rPr lang="en-US" b="1" dirty="0"/>
              <a:t>Data Preparation: </a:t>
            </a:r>
            <a:r>
              <a:rPr lang="en-US" dirty="0"/>
              <a:t>Clean and organize data, ensuring accuracy and consistency.</a:t>
            </a:r>
          </a:p>
          <a:p>
            <a:endParaRPr lang="en-US" dirty="0"/>
          </a:p>
          <a:p>
            <a:pPr marL="285750" indent="-285750">
              <a:buFont typeface="Wingdings" panose="05000000000000000000" pitchFamily="2" charset="2"/>
              <a:buChar char="ü"/>
            </a:pPr>
            <a:r>
              <a:rPr lang="en-US" dirty="0"/>
              <a:t>   </a:t>
            </a:r>
            <a:r>
              <a:rPr lang="en-US" b="1" dirty="0"/>
              <a:t>Trend Analysis</a:t>
            </a:r>
            <a:r>
              <a:rPr lang="en-US" dirty="0"/>
              <a:t>: Apply charts and graphs (e.g., line charts, bar graphs) to visualize trends over time, such as employee performance or turnover rates.</a:t>
            </a:r>
          </a:p>
          <a:p>
            <a:endParaRPr lang="en-US" dirty="0"/>
          </a:p>
          <a:p>
            <a:pPr marL="285750" indent="-285750">
              <a:buFont typeface="Wingdings" panose="05000000000000000000" pitchFamily="2" charset="2"/>
              <a:buChar char="ü"/>
            </a:pPr>
            <a:r>
              <a:rPr lang="en-US" b="1" dirty="0"/>
              <a:t>  Pivot Tables: </a:t>
            </a:r>
            <a:r>
              <a:rPr lang="en-US" dirty="0"/>
              <a:t>Create pivot tables to aggregate and analyze data across different dimensions, such as department, tenure, or job role.</a:t>
            </a:r>
          </a:p>
          <a:p>
            <a:endParaRPr lang="en-US" dirty="0"/>
          </a:p>
          <a:p>
            <a:pPr marL="285750" indent="-285750">
              <a:buFont typeface="Wingdings" panose="05000000000000000000" pitchFamily="2" charset="2"/>
              <a:buChar char="ü"/>
            </a:pPr>
            <a:r>
              <a:rPr lang="en-US" b="1" dirty="0"/>
              <a:t>Regression Analysis: </a:t>
            </a:r>
            <a:r>
              <a:rPr lang="en-US" dirty="0"/>
              <a:t>Utilize regression functions to identify relationships between variables, such as the impact of training on performance.</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DD5FB917-9906-57DA-1156-667EC5490B92}"/>
              </a:ext>
            </a:extLst>
          </p:cNvPr>
          <p:cNvSpPr txBox="1"/>
          <p:nvPr/>
        </p:nvSpPr>
        <p:spPr>
          <a:xfrm>
            <a:off x="1371600" y="1695450"/>
            <a:ext cx="237566" cy="369332"/>
          </a:xfrm>
          <a:prstGeom prst="rect">
            <a:avLst/>
          </a:prstGeom>
          <a:noFill/>
        </p:spPr>
        <p:txBody>
          <a:bodyPr wrap="none" rtlCol="0">
            <a:spAutoFit/>
          </a:bodyPr>
          <a:lstStyle/>
          <a:p>
            <a:r>
              <a:rPr lang="en-US" dirty="0"/>
              <a:t> </a:t>
            </a:r>
            <a:endParaRPr lang="en-IN" dirty="0"/>
          </a:p>
        </p:txBody>
      </p:sp>
      <p:graphicFrame>
        <p:nvGraphicFramePr>
          <p:cNvPr id="8" name="Chart 7">
            <a:extLst>
              <a:ext uri="{FF2B5EF4-FFF2-40B4-BE49-F238E27FC236}">
                <a16:creationId xmlns:a16="http://schemas.microsoft.com/office/drawing/2014/main" id="{C3C7707B-B044-D473-249B-E2E466E6296D}"/>
              </a:ext>
            </a:extLst>
          </p:cNvPr>
          <p:cNvGraphicFramePr>
            <a:graphicFrameLocks/>
          </p:cNvGraphicFramePr>
          <p:nvPr>
            <p:extLst>
              <p:ext uri="{D42A27DB-BD31-4B8C-83A1-F6EECF244321}">
                <p14:modId xmlns:p14="http://schemas.microsoft.com/office/powerpoint/2010/main" val="2456737924"/>
              </p:ext>
            </p:extLst>
          </p:nvPr>
        </p:nvGraphicFramePr>
        <p:xfrm>
          <a:off x="2514600" y="2362200"/>
          <a:ext cx="5867400" cy="3457575"/>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a:extLst>
              <a:ext uri="{FF2B5EF4-FFF2-40B4-BE49-F238E27FC236}">
                <a16:creationId xmlns:a16="http://schemas.microsoft.com/office/drawing/2014/main" id="{A68B3071-33B6-A9AD-5C3B-056B34052CB0}"/>
              </a:ext>
            </a:extLst>
          </p:cNvPr>
          <p:cNvSpPr txBox="1"/>
          <p:nvPr/>
        </p:nvSpPr>
        <p:spPr>
          <a:xfrm>
            <a:off x="2209800" y="1486534"/>
            <a:ext cx="5181600" cy="369332"/>
          </a:xfrm>
          <a:prstGeom prst="rect">
            <a:avLst/>
          </a:prstGeom>
          <a:noFill/>
        </p:spPr>
        <p:txBody>
          <a:bodyPr wrap="square" rtlCol="0">
            <a:spAutoFit/>
          </a:bodyPr>
          <a:lstStyle/>
          <a:p>
            <a:r>
              <a:rPr lang="en-US" u="sng" dirty="0">
                <a:latin typeface="Algerian" panose="04020705040A02060702" pitchFamily="82" charset="0"/>
              </a:rPr>
              <a:t>EMPLOYEE DEPARTMENT ANALYSIS </a:t>
            </a:r>
            <a:endParaRPr lang="en-IN" u="sng" dirty="0">
              <a:latin typeface="Algerian" panose="04020705040A02060702" pitchFamily="82"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156EFE2-87EB-B216-F59D-D21453C18317}"/>
              </a:ext>
            </a:extLst>
          </p:cNvPr>
          <p:cNvSpPr txBox="1"/>
          <p:nvPr/>
        </p:nvSpPr>
        <p:spPr>
          <a:xfrm>
            <a:off x="1143000" y="2063025"/>
            <a:ext cx="8382000" cy="3046988"/>
          </a:xfrm>
          <a:prstGeom prst="rect">
            <a:avLst/>
          </a:prstGeom>
          <a:noFill/>
        </p:spPr>
        <p:txBody>
          <a:bodyPr wrap="square" rtlCol="0">
            <a:spAutoFit/>
          </a:bodyPr>
          <a:lstStyle/>
          <a:p>
            <a:r>
              <a:rPr lang="en-US" sz="2400" dirty="0">
                <a:latin typeface="Arial Black" panose="020B0A04020102020204" pitchFamily="34" charset="0"/>
              </a:rPr>
              <a:t>To concluded, a department analysis is a crucial tool to provide organization With a detailed understanding of the nature and requirements of a job for Developing accurate job description, set performance standards, designing, Effective training programs and making informed decision about recruitment Selection, promotion and compensation</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Department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3CFBC7F9-120F-E719-6BBD-0F48D5DA7736}"/>
              </a:ext>
            </a:extLst>
          </p:cNvPr>
          <p:cNvSpPr txBox="1"/>
          <p:nvPr/>
        </p:nvSpPr>
        <p:spPr>
          <a:xfrm>
            <a:off x="533400" y="1695450"/>
            <a:ext cx="7328535" cy="3139321"/>
          </a:xfrm>
          <a:prstGeom prst="rect">
            <a:avLst/>
          </a:prstGeom>
          <a:noFill/>
        </p:spPr>
        <p:txBody>
          <a:bodyPr wrap="square" rtlCol="0">
            <a:spAutoFit/>
          </a:bodyPr>
          <a:lstStyle/>
          <a:p>
            <a:pPr marL="285750" indent="-285750">
              <a:buFont typeface="Wingdings" panose="05000000000000000000" pitchFamily="2" charset="2"/>
              <a:buChar char="v"/>
            </a:pPr>
            <a:r>
              <a:rPr lang="en-US" dirty="0">
                <a:latin typeface="Arial Black" panose="020B0A04020102020204" pitchFamily="34" charset="0"/>
              </a:rPr>
              <a:t>Satisfying employees at work place has very been a crucial task before any organization To ensure the success of the organization. Further the level of job satisfaction is affected By a wide range of variables relating to individual, social, cultural, organizational and Environment factors.</a:t>
            </a:r>
          </a:p>
          <a:p>
            <a:endParaRPr lang="en-US" dirty="0">
              <a:latin typeface="Arial Black" panose="020B0A04020102020204" pitchFamily="34" charset="0"/>
            </a:endParaRPr>
          </a:p>
          <a:p>
            <a:endParaRPr lang="en-US" dirty="0">
              <a:latin typeface="Arial Black" panose="020B0A04020102020204" pitchFamily="34" charset="0"/>
            </a:endParaRPr>
          </a:p>
          <a:p>
            <a:pPr marL="285750" indent="-285750">
              <a:buFont typeface="Wingdings" panose="05000000000000000000" pitchFamily="2" charset="2"/>
              <a:buChar char="v"/>
            </a:pPr>
            <a:r>
              <a:rPr lang="en-US" dirty="0">
                <a:latin typeface="Arial Black" panose="020B0A04020102020204" pitchFamily="34" charset="0"/>
              </a:rPr>
              <a:t>  The department in an organization dealing with metrics involving as Hiring, training, labor relations and benefits.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228600" y="2019300"/>
            <a:ext cx="87630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EF2DD4A-F521-ACA1-10D9-1401691E2C7F}"/>
              </a:ext>
            </a:extLst>
          </p:cNvPr>
          <p:cNvSpPr txBox="1"/>
          <p:nvPr/>
        </p:nvSpPr>
        <p:spPr>
          <a:xfrm>
            <a:off x="381000" y="2171700"/>
            <a:ext cx="87630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01AC2412-DD29-93DF-222A-78946618F3EF}"/>
              </a:ext>
            </a:extLst>
          </p:cNvPr>
          <p:cNvSpPr txBox="1"/>
          <p:nvPr/>
        </p:nvSpPr>
        <p:spPr>
          <a:xfrm>
            <a:off x="228600" y="1828800"/>
            <a:ext cx="9067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7DF0824F-2CDA-CE0B-7C9C-B8E9E8049AD4}"/>
              </a:ext>
            </a:extLst>
          </p:cNvPr>
          <p:cNvSpPr txBox="1"/>
          <p:nvPr/>
        </p:nvSpPr>
        <p:spPr>
          <a:xfrm>
            <a:off x="533400" y="2324100"/>
            <a:ext cx="8763000" cy="2677656"/>
          </a:xfrm>
          <a:prstGeom prst="rect">
            <a:avLst/>
          </a:prstGeom>
          <a:noFill/>
        </p:spPr>
        <p:txBody>
          <a:bodyPr wrap="square" rtlCol="0">
            <a:spAutoFit/>
          </a:bodyPr>
          <a:lstStyle/>
          <a:p>
            <a:pPr marL="342900" indent="-342900" algn="l">
              <a:buFont typeface="Wingdings" panose="05000000000000000000" pitchFamily="2" charset="2"/>
              <a:buChar char="v"/>
            </a:pPr>
            <a:r>
              <a:rPr lang="en-US" sz="2400" dirty="0">
                <a:solidFill>
                  <a:srgbClr val="0D0D0D"/>
                </a:solidFill>
                <a:latin typeface="Times New Roman" panose="02020603050405020304" pitchFamily="18" charset="0"/>
                <a:cs typeface="Times New Roman" panose="02020603050405020304" pitchFamily="18" charset="0"/>
              </a:rPr>
              <a:t>   </a:t>
            </a:r>
            <a:r>
              <a:rPr lang="en-US" sz="2400" b="0" i="0" dirty="0">
                <a:solidFill>
                  <a:srgbClr val="0D0D0D"/>
                </a:solidFill>
                <a:effectLst/>
                <a:latin typeface="Times New Roman" panose="02020603050405020304" pitchFamily="18" charset="0"/>
                <a:cs typeface="Times New Roman" panose="02020603050405020304" pitchFamily="18" charset="0"/>
              </a:rPr>
              <a:t>The project involves analyzing employee data using excel to gain insights into workforce metrics. This includes organizing data, performing statistical analyzing, and creating visualizations to understand trends in employee performance, demographics, and other key indicators, thereby supporting data - driven decision-making for HR strategies.</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BA2F5360-CAA3-D0BA-D237-9D5CAC8AC1B0}"/>
              </a:ext>
            </a:extLst>
          </p:cNvPr>
          <p:cNvSpPr txBox="1"/>
          <p:nvPr/>
        </p:nvSpPr>
        <p:spPr>
          <a:xfrm>
            <a:off x="539115" y="1747897"/>
            <a:ext cx="9220200" cy="2862322"/>
          </a:xfrm>
          <a:prstGeom prst="rect">
            <a:avLst/>
          </a:prstGeom>
          <a:noFill/>
        </p:spPr>
        <p:txBody>
          <a:bodyPr wrap="square" rtlCol="0">
            <a:spAutoFit/>
          </a:bodyPr>
          <a:lstStyle/>
          <a:p>
            <a:r>
              <a:rPr lang="en-US" dirty="0"/>
              <a:t>The end user in employee department analysis typically include</a:t>
            </a:r>
          </a:p>
          <a:p>
            <a:endParaRPr lang="en-US" dirty="0"/>
          </a:p>
          <a:p>
            <a:pPr marL="342900" indent="-342900">
              <a:buAutoNum type="arabicPeriod"/>
            </a:pPr>
            <a:r>
              <a:rPr lang="en-US" b="1" dirty="0"/>
              <a:t>HUMAN RESOURCE (HR) Manager** </a:t>
            </a:r>
            <a:r>
              <a:rPr lang="en-US" dirty="0"/>
              <a:t>They use the insights to make informed. Decision promotions, training, and development.</a:t>
            </a:r>
          </a:p>
          <a:p>
            <a:pPr marL="342900" indent="-342900">
              <a:buAutoNum type="arabicPeriod"/>
            </a:pPr>
            <a:endParaRPr lang="en-US" dirty="0"/>
          </a:p>
          <a:p>
            <a:r>
              <a:rPr lang="en-US" dirty="0"/>
              <a:t>2. </a:t>
            </a:r>
            <a:r>
              <a:rPr lang="en-US" b="1" dirty="0"/>
              <a:t>TEAM LEADERS AND SUPERVISIORS. </a:t>
            </a:r>
            <a:r>
              <a:rPr lang="en-US" dirty="0"/>
              <a:t>They performance data to provide feedback Set goals and manage team performance.</a:t>
            </a:r>
          </a:p>
          <a:p>
            <a:pPr marL="342900" indent="-342900">
              <a:buAutoNum type="arabicPeriod"/>
            </a:pPr>
            <a:endParaRPr lang="en-US" dirty="0"/>
          </a:p>
          <a:p>
            <a:r>
              <a:rPr lang="en-US" dirty="0"/>
              <a:t> 3</a:t>
            </a:r>
            <a:r>
              <a:rPr lang="en-US" b="1" dirty="0"/>
              <a:t>.  EMPLOYEES </a:t>
            </a:r>
            <a:r>
              <a:rPr lang="en-US" dirty="0"/>
              <a:t>They benefits from feedback and performance evaluation that help them                     Improve and advance in their careers.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4B78B8D2-CA24-A8D8-79D3-7CC0268AA859}"/>
              </a:ext>
            </a:extLst>
          </p:cNvPr>
          <p:cNvSpPr txBox="1"/>
          <p:nvPr/>
        </p:nvSpPr>
        <p:spPr>
          <a:xfrm>
            <a:off x="3581400" y="2438400"/>
            <a:ext cx="5486400" cy="1477328"/>
          </a:xfrm>
          <a:prstGeom prst="rect">
            <a:avLst/>
          </a:prstGeom>
          <a:noFill/>
        </p:spPr>
        <p:txBody>
          <a:bodyPr wrap="square" rtlCol="0">
            <a:spAutoFit/>
          </a:bodyPr>
          <a:lstStyle/>
          <a:p>
            <a:pPr marL="285750" indent="-285750">
              <a:buFont typeface="Wingdings" panose="05000000000000000000" pitchFamily="2" charset="2"/>
              <a:buChar char="v"/>
            </a:pPr>
            <a:r>
              <a:rPr lang="en-US" dirty="0"/>
              <a:t>FILTERING -- to fill the missing values.  </a:t>
            </a:r>
          </a:p>
          <a:p>
            <a:r>
              <a:rPr lang="en-US" dirty="0"/>
              <a:t>              </a:t>
            </a:r>
          </a:p>
          <a:p>
            <a:endParaRPr lang="en-US" dirty="0"/>
          </a:p>
          <a:p>
            <a:pPr marL="285750" indent="-285750">
              <a:buFont typeface="Wingdings" panose="05000000000000000000" pitchFamily="2" charset="2"/>
              <a:buChar char="v"/>
            </a:pPr>
            <a:r>
              <a:rPr lang="en-US" dirty="0"/>
              <a:t>  CONDITION FORMATING - blank values. Using pivot table &amp; chart.</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7E78C603-7204-F7A8-B6FF-5338EC964FAE}"/>
              </a:ext>
            </a:extLst>
          </p:cNvPr>
          <p:cNvSpPr txBox="1"/>
          <p:nvPr/>
        </p:nvSpPr>
        <p:spPr>
          <a:xfrm>
            <a:off x="914400" y="1524000"/>
            <a:ext cx="8991600" cy="3139321"/>
          </a:xfrm>
          <a:prstGeom prst="rect">
            <a:avLst/>
          </a:prstGeom>
          <a:noFill/>
        </p:spPr>
        <p:txBody>
          <a:bodyPr wrap="square" rtlCol="0">
            <a:spAutoFit/>
          </a:bodyPr>
          <a:lstStyle/>
          <a:p>
            <a:r>
              <a:rPr lang="en-US" dirty="0"/>
              <a:t>Employee Data set - EDUNET foundation. There are important features are,</a:t>
            </a:r>
          </a:p>
          <a:p>
            <a:endParaRPr lang="en-US" dirty="0"/>
          </a:p>
          <a:p>
            <a:pPr marL="285750" indent="-285750">
              <a:buFont typeface="Arial" panose="020B0604020202020204" pitchFamily="34" charset="0"/>
              <a:buChar char="•"/>
            </a:pPr>
            <a:r>
              <a:rPr lang="en-US" dirty="0"/>
              <a:t>EMPLOYEE ID</a:t>
            </a:r>
          </a:p>
          <a:p>
            <a:pPr marL="285750" indent="-285750">
              <a:buFont typeface="Arial" panose="020B0604020202020204" pitchFamily="34" charset="0"/>
              <a:buChar char="•"/>
            </a:pPr>
            <a:r>
              <a:rPr lang="en-US" dirty="0"/>
              <a:t> NAMES</a:t>
            </a:r>
          </a:p>
          <a:p>
            <a:pPr marL="285750" indent="-285750">
              <a:buFont typeface="Arial" panose="020B0604020202020204" pitchFamily="34" charset="0"/>
              <a:buChar char="•"/>
            </a:pPr>
            <a:r>
              <a:rPr lang="en-US" dirty="0"/>
              <a:t> GENDER</a:t>
            </a:r>
          </a:p>
          <a:p>
            <a:pPr marL="285750" indent="-285750">
              <a:buFont typeface="Arial" panose="020B0604020202020204" pitchFamily="34" charset="0"/>
              <a:buChar char="•"/>
            </a:pPr>
            <a:r>
              <a:rPr lang="en-US" dirty="0"/>
              <a:t> DEPARTMENT</a:t>
            </a:r>
          </a:p>
          <a:p>
            <a:pPr marL="285750" indent="-285750">
              <a:buFont typeface="Arial" panose="020B0604020202020204" pitchFamily="34" charset="0"/>
              <a:buChar char="•"/>
            </a:pPr>
            <a:r>
              <a:rPr lang="en-US" dirty="0"/>
              <a:t>SALARY</a:t>
            </a:r>
          </a:p>
          <a:p>
            <a:pPr marL="285750" indent="-285750">
              <a:buFont typeface="Arial" panose="020B0604020202020204" pitchFamily="34" charset="0"/>
              <a:buChar char="•"/>
            </a:pPr>
            <a:r>
              <a:rPr lang="en-US" dirty="0"/>
              <a:t>START DATE</a:t>
            </a:r>
          </a:p>
          <a:p>
            <a:pPr marL="285750" indent="-285750">
              <a:buFont typeface="Arial" panose="020B0604020202020204" pitchFamily="34" charset="0"/>
              <a:buChar char="•"/>
            </a:pPr>
            <a:r>
              <a:rPr lang="en-US" dirty="0"/>
              <a:t> FTE</a:t>
            </a:r>
          </a:p>
          <a:p>
            <a:pPr marL="285750" indent="-285750">
              <a:buFont typeface="Arial" panose="020B0604020202020204" pitchFamily="34" charset="0"/>
              <a:buChar char="•"/>
            </a:pPr>
            <a:r>
              <a:rPr lang="en-US" dirty="0"/>
              <a:t>EMPLOYEE TYPE</a:t>
            </a:r>
          </a:p>
          <a:p>
            <a:pPr marL="285750" indent="-285750">
              <a:buFont typeface="Arial" panose="020B0604020202020204" pitchFamily="34" charset="0"/>
              <a:buChar char="•"/>
            </a:pPr>
            <a:r>
              <a:rPr lang="en-US" dirty="0"/>
              <a:t> WORK LOCATION</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6FF6F19E-A89C-A1A7-564B-79292DBD0ABB}"/>
              </a:ext>
            </a:extLst>
          </p:cNvPr>
          <p:cNvSpPr txBox="1"/>
          <p:nvPr/>
        </p:nvSpPr>
        <p:spPr>
          <a:xfrm>
            <a:off x="2895600" y="1981200"/>
            <a:ext cx="6781800" cy="2308324"/>
          </a:xfrm>
          <a:prstGeom prst="rect">
            <a:avLst/>
          </a:prstGeom>
          <a:noFill/>
        </p:spPr>
        <p:txBody>
          <a:bodyPr wrap="square" rtlCol="0">
            <a:spAutoFit/>
          </a:bodyPr>
          <a:lstStyle/>
          <a:p>
            <a:pPr marL="285750" indent="-285750">
              <a:buFont typeface="Wingdings" panose="05000000000000000000" pitchFamily="2" charset="2"/>
              <a:buChar char="Ø"/>
            </a:pPr>
            <a:r>
              <a:rPr lang="en-US" b="1" dirty="0"/>
              <a:t>DEPARTMENT ANALYSIS </a:t>
            </a:r>
            <a:r>
              <a:rPr lang="en-US" dirty="0"/>
              <a:t>- There are categories into levels such as Research development, product management, null, marketing, legal, Human resource, business development, engineering, sales, service, Support, training and accounting.</a:t>
            </a:r>
          </a:p>
          <a:p>
            <a:endParaRPr lang="en-US" dirty="0"/>
          </a:p>
          <a:p>
            <a:endParaRPr lang="en-US" dirty="0"/>
          </a:p>
          <a:p>
            <a:pPr marL="285750" indent="-285750">
              <a:buFont typeface="Wingdings" panose="05000000000000000000" pitchFamily="2" charset="2"/>
              <a:buChar char="Ø"/>
            </a:pPr>
            <a:r>
              <a:rPr lang="en-US" dirty="0"/>
              <a:t>  Using pivot table and chart is to analysis the employees department analysis.  </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255</TotalTime>
  <Words>569</Words>
  <Application>Microsoft Office PowerPoint</Application>
  <PresentationFormat>Widescreen</PresentationFormat>
  <Paragraphs>82</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Algerian</vt:lpstr>
      <vt:lpstr>Arial</vt:lpstr>
      <vt:lpstr>Arial Black</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HELEN PERSIS</cp:lastModifiedBy>
  <cp:revision>14</cp:revision>
  <dcterms:created xsi:type="dcterms:W3CDTF">2024-03-29T15:07:22Z</dcterms:created>
  <dcterms:modified xsi:type="dcterms:W3CDTF">2024-09-16T16:30:34Z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