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5E398-9123-C01F-5FB0-91BEBBE4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325817-E5D3-1397-CCFC-D5EB948C8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5187BB-765F-2CD8-505E-8741CA6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CB041-C5BC-0A9D-DF14-6CC62859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A1BED-1A3F-9F5A-5D0E-ECB82B2A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06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071CE-5EB8-8E2B-68F0-C8C45108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A64190-1410-8E0C-1FC4-0C176C96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CCE0CA-26FE-B018-66F0-14D8FEF9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25212-0761-3AEF-DA02-6143E04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0699C-7617-B8FA-31F1-DABA4E05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607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E1B8D3-B8F9-A7B5-6345-D354E8ECC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085EFE-A90A-C14C-BFA2-A9BBA934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791C6-2CB2-3DB6-D7FE-B2D2CDB8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7AAF4-0D2D-451D-F55A-831E8F8C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4F225-804C-6A04-9928-656BC2C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060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37A4-7FAD-622F-5E55-116F2F3E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7404F-70D9-74E3-DCA8-41F78DD8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CCDBF1-7906-6E4F-1CA4-61013834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F9D8D-C48D-6BFE-E7B6-B7D1A1C3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FCB0B-7F10-D475-8F19-2A7D1687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7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FE72E-D7AB-AAE9-1164-AFD3B18A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EAC0F-8702-7A29-B757-E6FE4C56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F9ACC-A6F7-F663-F0F4-4A6CFC80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DC9552-3980-FDF2-B776-AAE26456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ECE0D-870C-6971-5EE5-F52ACCA6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3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F7BFE-43F0-1203-D5DE-C8808C89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A1202-41E4-D6BF-993A-311BBBB68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AEC180-9F1A-CC9B-FB1C-156D24FF6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296EE-4F57-CEF4-7DBF-367B1B39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5D6675-CA60-1BCF-428E-BE22F135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32B64E-D7D3-ECAB-9BD6-3DF9A351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429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07D6A-83BB-3B62-5AF0-7B6D50B4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D01F2-1F77-FA7A-81C0-2AE14516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C57DC3-AEC9-33B3-F731-1A1694DBE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F47167-FFFC-FE55-37DF-1E338E05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707FC1-9F4E-56D6-F6E3-61C96F4F1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46B82-F485-CAA5-7F15-0519E19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15B72E-06B7-FA69-197C-9C6A2025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EBA296-56D4-11DF-D1B3-AF81C86F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47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1133-3EFC-23B9-77C0-A3CD462F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01A464-00CD-6FD3-5175-6D42EBC8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1C783C-3A77-D6BC-A292-1EE5937C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EF31F5-F74E-D794-EA58-1FE9695F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934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7CA904-4983-7F7A-34B3-15EEB429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B1A21D-1F90-80F1-40F9-9A486E9D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CEADB1-AF22-96DA-AA0A-E12BC4C3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43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33309-3578-F67C-1519-91C89490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2AE48-93EE-051C-1B99-E1906577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2110AF-F4DE-CEA6-3DBC-767563A21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63FA99-4942-5270-C871-A23FFE4E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E1DADD-9EB4-B3F0-E398-42606BCB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893AF-A87B-2ABE-DDFA-35EE3657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062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2B3D5-91EF-E9C8-DF13-3223D183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C392E4-F2DF-CF36-4E8C-1A4C63601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5EAE34-D5E8-46F2-177F-4F8C2D0D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F014E-0C23-88B1-07F0-9E28B7B0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D5461-BB24-FFBD-A765-45347115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DF75D-3715-E8AC-7DFC-2F9B18E3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95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783C7-6AEB-4D27-1EB6-ADC8DFBF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D3C60E-5BCA-A4E1-9EA7-8752D5BA0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8D48E8-14DF-72EB-2564-E4C1987B6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90593-B56C-4CD5-823A-E0456A32F9E3}" type="datetimeFigureOut">
              <a:rPr lang="LID4096" smtClean="0"/>
              <a:t>11/15/2024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3A172E-7D33-E55D-46F7-FE9963D6A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43CC0-9084-947A-BDB2-E7D38F761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E288F-5EE4-48FD-A181-8FCF9E8E02B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57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D387F-CDB6-FF47-BD0F-5BD6DF17C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Тема PET-</a:t>
            </a:r>
            <a:r>
              <a:rPr lang="ru-RU" sz="3200" b="1" dirty="0" err="1"/>
              <a:t>проєкту</a:t>
            </a:r>
            <a:r>
              <a:rPr lang="ru-RU" sz="3200" b="1" dirty="0"/>
              <a:t>:</a:t>
            </a:r>
            <a:r>
              <a:rPr lang="ru-RU" sz="3200" dirty="0"/>
              <a:t> </a:t>
            </a: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факторів</a:t>
            </a:r>
            <a:r>
              <a:rPr lang="ru-RU" sz="3200" dirty="0"/>
              <a:t>, </a:t>
            </a:r>
            <a:r>
              <a:rPr lang="ru-RU" sz="3200" dirty="0" err="1"/>
              <a:t>що</a:t>
            </a:r>
            <a:r>
              <a:rPr lang="ru-RU" sz="3200" dirty="0"/>
              <a:t> </a:t>
            </a:r>
            <a:r>
              <a:rPr lang="ru-RU" sz="3200" dirty="0" err="1"/>
              <a:t>впливають</a:t>
            </a:r>
            <a:r>
              <a:rPr lang="ru-RU" sz="3200" dirty="0"/>
              <a:t> на </a:t>
            </a:r>
            <a:r>
              <a:rPr lang="ru-RU" sz="3200" dirty="0" err="1"/>
              <a:t>психічне</a:t>
            </a:r>
            <a:r>
              <a:rPr lang="ru-RU" sz="3200" dirty="0"/>
              <a:t> </a:t>
            </a:r>
            <a:r>
              <a:rPr lang="ru-RU" sz="3200" dirty="0" err="1"/>
              <a:t>здоров'я</a:t>
            </a:r>
            <a:r>
              <a:rPr lang="ru-RU" sz="3200" dirty="0"/>
              <a:t> і </a:t>
            </a:r>
            <a:r>
              <a:rPr lang="ru-RU" sz="3200" dirty="0" err="1"/>
              <a:t>рівень</a:t>
            </a:r>
            <a:r>
              <a:rPr lang="ru-RU" sz="3200" dirty="0"/>
              <a:t> </a:t>
            </a:r>
            <a:r>
              <a:rPr lang="ru-RU" sz="3200" dirty="0" err="1"/>
              <a:t>стресу</a:t>
            </a:r>
            <a:r>
              <a:rPr lang="ru-RU" sz="3200" dirty="0"/>
              <a:t> людей у </a:t>
            </a:r>
            <a:r>
              <a:rPr lang="ru-RU" sz="3200" dirty="0" err="1"/>
              <a:t>різних</a:t>
            </a:r>
            <a:r>
              <a:rPr lang="ru-RU" sz="3200" dirty="0"/>
              <a:t> </a:t>
            </a:r>
            <a:r>
              <a:rPr lang="ru-RU" sz="3200" dirty="0" err="1"/>
              <a:t>професіях</a:t>
            </a:r>
            <a:r>
              <a:rPr lang="ru-RU" sz="3200" dirty="0"/>
              <a:t> і </a:t>
            </a:r>
            <a:r>
              <a:rPr lang="ru-RU" sz="3200" dirty="0" err="1"/>
              <a:t>країнах</a:t>
            </a:r>
            <a:endParaRPr lang="LID4096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5CF24F-0CAB-62A6-6484-D43BCC0F5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Саласіна Олена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0360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F14632-AE6E-1705-BF5B-EB2EDF61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097"/>
            <a:ext cx="10515600" cy="5537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3. </a:t>
            </a:r>
            <a:r>
              <a:rPr lang="ru-RU" sz="1800" b="1" dirty="0" err="1"/>
              <a:t>Рівень</a:t>
            </a:r>
            <a:r>
              <a:rPr lang="ru-RU" sz="1800" b="1" dirty="0"/>
              <a:t> </a:t>
            </a:r>
            <a:r>
              <a:rPr lang="ru-RU" sz="1800" b="1" dirty="0" err="1"/>
              <a:t>стресу</a:t>
            </a:r>
            <a:r>
              <a:rPr lang="ru-RU" sz="1800" b="1" dirty="0"/>
              <a:t> в </a:t>
            </a:r>
            <a:r>
              <a:rPr lang="ru-RU" sz="1800" b="1" dirty="0" err="1"/>
              <a:t>залежності</a:t>
            </a:r>
            <a:r>
              <a:rPr lang="ru-RU" sz="1800" b="1" dirty="0"/>
              <a:t> </a:t>
            </a:r>
            <a:r>
              <a:rPr lang="ru-RU" sz="1800" b="1" dirty="0" err="1"/>
              <a:t>від</a:t>
            </a:r>
            <a:r>
              <a:rPr lang="ru-RU" sz="1800" b="1" dirty="0"/>
              <a:t> </a:t>
            </a:r>
            <a:r>
              <a:rPr lang="ru-RU" sz="1800" b="1" dirty="0" err="1"/>
              <a:t>сфери</a:t>
            </a:r>
            <a:r>
              <a:rPr lang="ru-RU" sz="1800" b="1" dirty="0"/>
              <a:t> </a:t>
            </a:r>
            <a:r>
              <a:rPr lang="ru-RU" sz="1800" b="1" dirty="0" err="1"/>
              <a:t>роботи</a:t>
            </a:r>
            <a:r>
              <a:rPr lang="ru-RU" sz="1800" b="1" dirty="0"/>
              <a:t> та </a:t>
            </a:r>
            <a:r>
              <a:rPr lang="ru-RU" sz="1800" b="1" dirty="0" err="1"/>
              <a:t>робочих</a:t>
            </a:r>
            <a:r>
              <a:rPr lang="ru-RU" sz="1800" b="1" dirty="0"/>
              <a:t> годин</a:t>
            </a:r>
          </a:p>
          <a:p>
            <a:pPr marL="0" indent="0">
              <a:buNone/>
            </a:pPr>
            <a:r>
              <a:rPr lang="ru-RU" sz="1800" b="1" dirty="0" err="1"/>
              <a:t>Висновки</a:t>
            </a:r>
            <a:r>
              <a:rPr lang="ru-RU" sz="1800" b="1" dirty="0"/>
              <a:t>:</a:t>
            </a:r>
            <a:endParaRPr lang="ru-RU" sz="1800" dirty="0"/>
          </a:p>
          <a:p>
            <a:pPr marL="457200" lvl="1" indent="0">
              <a:buNone/>
            </a:pPr>
            <a:r>
              <a:rPr lang="ru-RU" sz="1800" dirty="0" err="1"/>
              <a:t>Професії</a:t>
            </a:r>
            <a:r>
              <a:rPr lang="ru-RU" sz="1800" dirty="0"/>
              <a:t> у </a:t>
            </a:r>
            <a:r>
              <a:rPr lang="ru-RU" sz="1800" dirty="0" err="1"/>
              <a:t>сфері</a:t>
            </a:r>
            <a:r>
              <a:rPr lang="ru-RU" sz="1800" dirty="0"/>
              <a:t> </a:t>
            </a:r>
            <a:r>
              <a:rPr lang="en-US" sz="1800" dirty="0"/>
              <a:t>Engineering </a:t>
            </a:r>
            <a:r>
              <a:rPr lang="ru-RU" sz="1800" dirty="0" err="1"/>
              <a:t>мають</a:t>
            </a:r>
            <a:r>
              <a:rPr lang="ru-RU" sz="1800" dirty="0"/>
              <a:t> </a:t>
            </a:r>
            <a:r>
              <a:rPr lang="ru-RU" sz="1800" dirty="0" err="1"/>
              <a:t>найвищий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.</a:t>
            </a:r>
          </a:p>
          <a:p>
            <a:pPr marL="457200" lvl="1" indent="0">
              <a:buNone/>
            </a:pPr>
            <a:r>
              <a:rPr lang="ru-RU" sz="1800" dirty="0" err="1"/>
              <a:t>Робочі</a:t>
            </a:r>
            <a:r>
              <a:rPr lang="ru-RU" sz="1800" dirty="0"/>
              <a:t> </a:t>
            </a:r>
            <a:r>
              <a:rPr lang="ru-RU" sz="1800" dirty="0" err="1"/>
              <a:t>години</a:t>
            </a:r>
            <a:r>
              <a:rPr lang="ru-RU" sz="1800" dirty="0"/>
              <a:t> </a:t>
            </a:r>
            <a:r>
              <a:rPr lang="ru-RU" sz="1800" dirty="0" err="1"/>
              <a:t>понад</a:t>
            </a:r>
            <a:r>
              <a:rPr lang="ru-RU" sz="1800" dirty="0"/>
              <a:t> 50 на </a:t>
            </a:r>
            <a:r>
              <a:rPr lang="ru-RU" sz="1800" dirty="0" err="1"/>
              <a:t>тиждень</a:t>
            </a:r>
            <a:r>
              <a:rPr lang="ru-RU" sz="1800" dirty="0"/>
              <a:t> </a:t>
            </a:r>
            <a:r>
              <a:rPr lang="ru-RU" sz="1800" dirty="0" err="1"/>
              <a:t>суттєво</a:t>
            </a:r>
            <a:r>
              <a:rPr lang="ru-RU" sz="1800" dirty="0"/>
              <a:t> </a:t>
            </a:r>
            <a:r>
              <a:rPr lang="ru-RU" sz="1800" dirty="0" err="1"/>
              <a:t>збільшують</a:t>
            </a:r>
            <a:r>
              <a:rPr lang="ru-RU" sz="1800" dirty="0"/>
              <a:t> </a:t>
            </a:r>
            <a:r>
              <a:rPr lang="ru-RU" sz="1800" dirty="0" err="1"/>
              <a:t>ризик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 err="1"/>
              <a:t>Рекомендації</a:t>
            </a:r>
            <a:r>
              <a:rPr lang="ru-RU" sz="1800" b="1" dirty="0"/>
              <a:t>:</a:t>
            </a:r>
            <a:r>
              <a:rPr lang="en-US" sz="1800" b="1" dirty="0"/>
              <a:t> </a:t>
            </a:r>
            <a:r>
              <a:rPr lang="ru-RU" sz="1800" dirty="0"/>
              <a:t>Для </a:t>
            </a:r>
            <a:r>
              <a:rPr lang="ru-RU" sz="1800" dirty="0" err="1"/>
              <a:t>організацій</a:t>
            </a:r>
            <a:r>
              <a:rPr lang="ru-RU" sz="1800" dirty="0"/>
              <a:t> у </a:t>
            </a:r>
            <a:r>
              <a:rPr lang="ru-RU" sz="1800" dirty="0" err="1"/>
              <a:t>сфері</a:t>
            </a:r>
            <a:r>
              <a:rPr lang="ru-RU" sz="1800" dirty="0"/>
              <a:t> </a:t>
            </a:r>
            <a:r>
              <a:rPr lang="en-US" sz="1800" dirty="0"/>
              <a:t>Engineering  </a:t>
            </a:r>
            <a:r>
              <a:rPr lang="ru-RU" sz="1800" dirty="0" err="1"/>
              <a:t>рекомендується</a:t>
            </a:r>
            <a:r>
              <a:rPr lang="ru-RU" sz="1800" dirty="0"/>
              <a:t> </a:t>
            </a:r>
            <a:r>
              <a:rPr lang="ru-RU" sz="1800" dirty="0" err="1"/>
              <a:t>переглянути</a:t>
            </a:r>
            <a:r>
              <a:rPr lang="ru-RU" sz="1800" dirty="0"/>
              <a:t> </a:t>
            </a:r>
            <a:r>
              <a:rPr lang="ru-RU" sz="1800" dirty="0" err="1"/>
              <a:t>графіки</a:t>
            </a:r>
            <a:r>
              <a:rPr lang="ru-RU" sz="1800" dirty="0"/>
              <a:t> </a:t>
            </a:r>
            <a:r>
              <a:rPr lang="ru-RU" sz="1800" dirty="0" err="1"/>
              <a:t>роботи</a:t>
            </a:r>
            <a:r>
              <a:rPr lang="ru-RU" sz="1800" dirty="0"/>
              <a:t>.</a:t>
            </a:r>
            <a:r>
              <a:rPr lang="en-US" sz="1800" dirty="0"/>
              <a:t> </a:t>
            </a:r>
            <a:r>
              <a:rPr lang="ru-RU" sz="1800" dirty="0" err="1"/>
              <a:t>Впровадження</a:t>
            </a:r>
            <a:r>
              <a:rPr lang="ru-RU" sz="1800" dirty="0"/>
              <a:t> </a:t>
            </a:r>
            <a:r>
              <a:rPr lang="ru-RU" sz="1800" dirty="0" err="1"/>
              <a:t>програм</a:t>
            </a:r>
            <a:r>
              <a:rPr lang="ru-RU" sz="1800" dirty="0"/>
              <a:t> </a:t>
            </a:r>
            <a:r>
              <a:rPr lang="ru-RU" sz="1800" dirty="0" err="1"/>
              <a:t>запобігання</a:t>
            </a:r>
            <a:r>
              <a:rPr lang="ru-RU" sz="1800" dirty="0"/>
              <a:t> </a:t>
            </a:r>
            <a:r>
              <a:rPr lang="ru-RU" sz="1800" dirty="0" err="1"/>
              <a:t>вигорянню</a:t>
            </a:r>
            <a:r>
              <a:rPr lang="ru-RU" sz="1800" dirty="0"/>
              <a:t> (</a:t>
            </a:r>
            <a:r>
              <a:rPr lang="en-US" sz="1800" dirty="0"/>
              <a:t>burnout).</a:t>
            </a:r>
          </a:p>
          <a:p>
            <a:pPr marL="0" indent="0">
              <a:buNone/>
            </a:pPr>
            <a:r>
              <a:rPr lang="ru-RU" sz="1800" b="1" dirty="0"/>
              <a:t>4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Рівень</a:t>
            </a:r>
            <a:r>
              <a:rPr lang="ru-RU" sz="1800" b="1" dirty="0"/>
              <a:t> </a:t>
            </a:r>
            <a:r>
              <a:rPr lang="ru-RU" sz="1800" b="1" dirty="0" err="1"/>
              <a:t>тяжкості</a:t>
            </a:r>
            <a:r>
              <a:rPr lang="ru-RU" sz="1800" b="1" dirty="0"/>
              <a:t> </a:t>
            </a:r>
            <a:r>
              <a:rPr lang="ru-RU" sz="1800" b="1" dirty="0" err="1"/>
              <a:t>психічного</a:t>
            </a:r>
            <a:r>
              <a:rPr lang="ru-RU" sz="1800" b="1" dirty="0"/>
              <a:t> стану</a:t>
            </a:r>
          </a:p>
          <a:p>
            <a:pPr marL="0" indent="0">
              <a:buNone/>
            </a:pPr>
            <a:r>
              <a:rPr lang="ru-RU" sz="1800" b="1" dirty="0" err="1"/>
              <a:t>Висновки</a:t>
            </a:r>
            <a:r>
              <a:rPr lang="ru-RU" sz="1800" b="1" dirty="0"/>
              <a:t>:</a:t>
            </a:r>
            <a:endParaRPr lang="ru-RU" sz="1800" dirty="0"/>
          </a:p>
          <a:p>
            <a:pPr marL="457200" lvl="1" indent="0">
              <a:buNone/>
            </a:pPr>
            <a:r>
              <a:rPr lang="ru-RU" sz="1800" dirty="0" err="1"/>
              <a:t>Переважна</a:t>
            </a:r>
            <a:r>
              <a:rPr lang="ru-RU" sz="1800" dirty="0"/>
              <a:t> </a:t>
            </a:r>
            <a:r>
              <a:rPr lang="ru-RU" sz="1800" dirty="0" err="1"/>
              <a:t>більшість</a:t>
            </a:r>
            <a:r>
              <a:rPr lang="ru-RU" sz="1800" dirty="0"/>
              <a:t> </a:t>
            </a:r>
            <a:r>
              <a:rPr lang="ru-RU" sz="1800" dirty="0" err="1"/>
              <a:t>користувачів</a:t>
            </a:r>
            <a:r>
              <a:rPr lang="ru-RU" sz="1800" dirty="0"/>
              <a:t> </a:t>
            </a:r>
            <a:r>
              <a:rPr lang="ru-RU" sz="1800" dirty="0" err="1"/>
              <a:t>перебувають</a:t>
            </a:r>
            <a:r>
              <a:rPr lang="ru-RU" sz="1800" dirty="0"/>
              <a:t> на </a:t>
            </a:r>
            <a:r>
              <a:rPr lang="ru-RU" sz="1800" dirty="0" err="1"/>
              <a:t>рівні</a:t>
            </a:r>
            <a:r>
              <a:rPr lang="ru-RU" sz="1800" dirty="0"/>
              <a:t> "</a:t>
            </a:r>
            <a:r>
              <a:rPr lang="en-US" sz="1800" dirty="0"/>
              <a:t>Low".</a:t>
            </a:r>
          </a:p>
          <a:p>
            <a:pPr marL="0" indent="0">
              <a:buNone/>
            </a:pPr>
            <a:r>
              <a:rPr lang="ru-RU" sz="1800" b="1" dirty="0" err="1"/>
              <a:t>Рекомендації</a:t>
            </a:r>
            <a:r>
              <a:rPr lang="ru-RU" sz="1800" b="1" dirty="0"/>
              <a:t>:</a:t>
            </a:r>
            <a:r>
              <a:rPr lang="en-US" sz="1800" b="1" dirty="0"/>
              <a:t> </a:t>
            </a:r>
            <a:r>
              <a:rPr lang="ru-RU" sz="1800" dirty="0" err="1"/>
              <a:t>Розробка</a:t>
            </a:r>
            <a:r>
              <a:rPr lang="ru-RU" sz="1800" dirty="0"/>
              <a:t> </a:t>
            </a:r>
            <a:r>
              <a:rPr lang="ru-RU" sz="1800" dirty="0" err="1"/>
              <a:t>програм</a:t>
            </a:r>
            <a:r>
              <a:rPr lang="ru-RU" sz="1800" dirty="0"/>
              <a:t> </a:t>
            </a:r>
            <a:r>
              <a:rPr lang="ru-RU" sz="1800" dirty="0" err="1"/>
              <a:t>раннього</a:t>
            </a:r>
            <a:r>
              <a:rPr lang="ru-RU" sz="1800" dirty="0"/>
              <a:t> </a:t>
            </a:r>
            <a:r>
              <a:rPr lang="ru-RU" sz="1800" dirty="0" err="1"/>
              <a:t>виявлення</a:t>
            </a:r>
            <a:r>
              <a:rPr lang="ru-RU" sz="1800" dirty="0"/>
              <a:t> проблем </a:t>
            </a:r>
            <a:r>
              <a:rPr lang="ru-RU" sz="1800" dirty="0" err="1"/>
              <a:t>із</a:t>
            </a:r>
            <a:r>
              <a:rPr lang="ru-RU" sz="1800" dirty="0"/>
              <a:t> </a:t>
            </a:r>
            <a:r>
              <a:rPr lang="ru-RU" sz="1800" dirty="0" err="1"/>
              <a:t>психічним</a:t>
            </a:r>
            <a:r>
              <a:rPr lang="ru-RU" sz="1800" dirty="0"/>
              <a:t> </a:t>
            </a:r>
            <a:r>
              <a:rPr lang="ru-RU" sz="1800" dirty="0" err="1"/>
              <a:t>здоров’ям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/>
              <a:t>5</a:t>
            </a:r>
            <a:r>
              <a:rPr lang="en-US" sz="1800" b="1" dirty="0"/>
              <a:t>.</a:t>
            </a:r>
            <a:r>
              <a:rPr lang="ru-RU" sz="1800" b="1" dirty="0"/>
              <a:t> </a:t>
            </a:r>
            <a:r>
              <a:rPr lang="ru-RU" sz="1800" b="1" dirty="0" err="1"/>
              <a:t>Відсоток</a:t>
            </a:r>
            <a:r>
              <a:rPr lang="ru-RU" sz="1800" b="1" dirty="0"/>
              <a:t> </a:t>
            </a:r>
            <a:r>
              <a:rPr lang="ru-RU" sz="1800" b="1" dirty="0" err="1"/>
              <a:t>користувачів</a:t>
            </a:r>
            <a:r>
              <a:rPr lang="ru-RU" sz="1800" b="1" dirty="0"/>
              <a:t> </a:t>
            </a:r>
            <a:r>
              <a:rPr lang="ru-RU" sz="1800" b="1" dirty="0" err="1"/>
              <a:t>із</a:t>
            </a:r>
            <a:r>
              <a:rPr lang="ru-RU" sz="1800" b="1" dirty="0"/>
              <a:t> </a:t>
            </a:r>
            <a:r>
              <a:rPr lang="ru-RU" sz="1800" b="1" dirty="0" err="1"/>
              <a:t>ментальними</a:t>
            </a:r>
            <a:r>
              <a:rPr lang="ru-RU" sz="1800" b="1" dirty="0"/>
              <a:t> проблемами </a:t>
            </a:r>
            <a:r>
              <a:rPr lang="ru-RU" sz="1800" b="1" dirty="0" err="1"/>
              <a:t>залежно</a:t>
            </a:r>
            <a:r>
              <a:rPr lang="ru-RU" sz="1800" b="1" dirty="0"/>
              <a:t> </a:t>
            </a:r>
            <a:r>
              <a:rPr lang="ru-RU" sz="1800" b="1" dirty="0" err="1"/>
              <a:t>від</a:t>
            </a:r>
            <a:r>
              <a:rPr lang="ru-RU" sz="1800" b="1" dirty="0"/>
              <a:t> </a:t>
            </a:r>
            <a:r>
              <a:rPr lang="ru-RU" sz="1800" b="1" dirty="0" err="1"/>
              <a:t>віку</a:t>
            </a:r>
            <a:endParaRPr lang="ru-RU" sz="1800" b="1" dirty="0"/>
          </a:p>
          <a:p>
            <a:pPr marL="0" indent="0">
              <a:buNone/>
            </a:pPr>
            <a:r>
              <a:rPr lang="ru-RU" sz="1800" b="1" dirty="0" err="1"/>
              <a:t>Висновки</a:t>
            </a:r>
            <a:r>
              <a:rPr lang="ru-RU" sz="1800" b="1" dirty="0"/>
              <a:t>:</a:t>
            </a:r>
            <a:endParaRPr lang="ru-RU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Найвищий</a:t>
            </a:r>
            <a:r>
              <a:rPr lang="ru-RU" sz="1800" dirty="0"/>
              <a:t> </a:t>
            </a:r>
            <a:r>
              <a:rPr lang="ru-RU" sz="1800" dirty="0" err="1"/>
              <a:t>відсоток</a:t>
            </a:r>
            <a:r>
              <a:rPr lang="ru-RU" sz="1800" dirty="0"/>
              <a:t> </a:t>
            </a:r>
            <a:r>
              <a:rPr lang="ru-RU" sz="1800" dirty="0" err="1"/>
              <a:t>користувачів</a:t>
            </a:r>
            <a:r>
              <a:rPr lang="ru-RU" sz="1800" dirty="0"/>
              <a:t> </a:t>
            </a:r>
            <a:r>
              <a:rPr lang="ru-RU" sz="1800" dirty="0" err="1"/>
              <a:t>із</a:t>
            </a:r>
            <a:r>
              <a:rPr lang="ru-RU" sz="1800" dirty="0"/>
              <a:t> проблемами у </a:t>
            </a:r>
            <a:r>
              <a:rPr lang="ru-RU" sz="1800" dirty="0" err="1"/>
              <a:t>вікових</a:t>
            </a:r>
            <a:r>
              <a:rPr lang="ru-RU" sz="1800" dirty="0"/>
              <a:t> </a:t>
            </a:r>
            <a:r>
              <a:rPr lang="ru-RU" sz="1800" dirty="0" err="1"/>
              <a:t>групах</a:t>
            </a:r>
            <a:r>
              <a:rPr lang="ru-RU" sz="1800" dirty="0"/>
              <a:t> " 30-44 " та “</a:t>
            </a:r>
            <a:r>
              <a:rPr lang="en-US" sz="1800" dirty="0"/>
              <a:t>60-65</a:t>
            </a:r>
            <a:r>
              <a:rPr lang="ru-RU" sz="1800" dirty="0"/>
              <a:t>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1800" dirty="0"/>
              <a:t>інші</a:t>
            </a:r>
            <a:r>
              <a:rPr lang="ru-RU" sz="1800" dirty="0"/>
              <a:t> </a:t>
            </a:r>
            <a:r>
              <a:rPr lang="ru-RU" sz="1800" dirty="0" err="1"/>
              <a:t>вікові</a:t>
            </a:r>
            <a:r>
              <a:rPr lang="ru-RU" sz="1800" dirty="0"/>
              <a:t> </a:t>
            </a:r>
            <a:r>
              <a:rPr lang="ru-RU" sz="1800" dirty="0" err="1"/>
              <a:t>групи</a:t>
            </a:r>
            <a:r>
              <a:rPr lang="ru-RU" sz="1800" dirty="0"/>
              <a:t> </a:t>
            </a:r>
            <a:r>
              <a:rPr lang="ru-RU" sz="1800" dirty="0" err="1"/>
              <a:t>повідомляють</a:t>
            </a:r>
            <a:r>
              <a:rPr lang="ru-RU" sz="1800" dirty="0"/>
              <a:t> про </a:t>
            </a:r>
            <a:r>
              <a:rPr lang="ru-RU" sz="1800" dirty="0" err="1"/>
              <a:t>нижчий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 err="1"/>
              <a:t>Рекомендації</a:t>
            </a:r>
            <a:r>
              <a:rPr lang="ru-RU" sz="1800" b="1" dirty="0"/>
              <a:t>:</a:t>
            </a:r>
            <a:endParaRPr lang="ru-RU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800" dirty="0" err="1"/>
              <a:t>Створити</a:t>
            </a:r>
            <a:r>
              <a:rPr lang="ru-RU" sz="1800" dirty="0"/>
              <a:t> </a:t>
            </a:r>
            <a:r>
              <a:rPr lang="ru-RU" sz="1800" dirty="0" err="1"/>
              <a:t>спеціалізовані</a:t>
            </a:r>
            <a:r>
              <a:rPr lang="ru-RU" sz="1800" dirty="0"/>
              <a:t> </a:t>
            </a:r>
            <a:r>
              <a:rPr lang="ru-RU" sz="1800" dirty="0" err="1"/>
              <a:t>програми</a:t>
            </a:r>
            <a:r>
              <a:rPr lang="ru-RU" sz="1800" dirty="0"/>
              <a:t> </a:t>
            </a:r>
            <a:r>
              <a:rPr lang="ru-RU" sz="1800" dirty="0" err="1"/>
              <a:t>підтримки</a:t>
            </a:r>
            <a:r>
              <a:rPr lang="ru-RU" sz="1800" dirty="0"/>
              <a:t> для </a:t>
            </a:r>
            <a:r>
              <a:rPr lang="ru-RU" sz="1800" dirty="0" err="1"/>
              <a:t>вікових</a:t>
            </a:r>
            <a:r>
              <a:rPr lang="ru-RU" sz="1800" dirty="0"/>
              <a:t> </a:t>
            </a:r>
            <a:r>
              <a:rPr lang="ru-RU" sz="1800" dirty="0" err="1"/>
              <a:t>груп</a:t>
            </a:r>
            <a:r>
              <a:rPr lang="ru-RU" sz="1800" dirty="0"/>
              <a:t> " 30-44 " та “</a:t>
            </a:r>
            <a:r>
              <a:rPr lang="en-US" sz="1800" dirty="0"/>
              <a:t>60-65</a:t>
            </a:r>
            <a:r>
              <a:rPr lang="ru-RU" sz="1800" dirty="0"/>
              <a:t>".</a:t>
            </a:r>
          </a:p>
          <a:p>
            <a:pPr marL="0" indent="0">
              <a:buNone/>
            </a:pP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97736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37E630-6FAB-D73D-5AA3-A2C6B3A10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6. </a:t>
            </a:r>
            <a:r>
              <a:rPr lang="ru-RU" sz="1800" b="1" dirty="0" err="1"/>
              <a:t>Кількість</a:t>
            </a:r>
            <a:r>
              <a:rPr lang="ru-RU" sz="1800" b="1" dirty="0"/>
              <a:t> </a:t>
            </a:r>
            <a:r>
              <a:rPr lang="ru-RU" sz="1800" b="1" dirty="0" err="1"/>
              <a:t>звернень</a:t>
            </a:r>
            <a:r>
              <a:rPr lang="ru-RU" sz="1800" b="1" dirty="0"/>
              <a:t> за </a:t>
            </a:r>
            <a:r>
              <a:rPr lang="ru-RU" sz="1800" b="1" dirty="0" err="1"/>
              <a:t>консультаціями</a:t>
            </a:r>
            <a:endParaRPr lang="ru-RU" sz="1800" b="1" dirty="0"/>
          </a:p>
          <a:p>
            <a:pPr marL="0" indent="0">
              <a:buNone/>
            </a:pPr>
            <a:r>
              <a:rPr lang="ru-RU" sz="1800" b="1" dirty="0" err="1"/>
              <a:t>Висновки</a:t>
            </a:r>
            <a:r>
              <a:rPr lang="ru-RU" sz="1800" b="1" dirty="0"/>
              <a:t>:</a:t>
            </a:r>
            <a:endParaRPr lang="ru-RU" sz="1800" dirty="0"/>
          </a:p>
          <a:p>
            <a:pPr marL="457200" lvl="1" indent="0">
              <a:buNone/>
            </a:pPr>
            <a:r>
              <a:rPr lang="ru-RU" sz="1800" dirty="0" err="1"/>
              <a:t>Найбільша</a:t>
            </a:r>
            <a:r>
              <a:rPr lang="ru-RU" sz="1800" dirty="0"/>
              <a:t> </a:t>
            </a:r>
            <a:r>
              <a:rPr lang="ru-RU" sz="1800" dirty="0" err="1"/>
              <a:t>кількість</a:t>
            </a:r>
            <a:r>
              <a:rPr lang="ru-RU" sz="1800" dirty="0"/>
              <a:t> </a:t>
            </a:r>
            <a:r>
              <a:rPr lang="ru-RU" sz="1800" dirty="0" err="1"/>
              <a:t>звернень</a:t>
            </a:r>
            <a:r>
              <a:rPr lang="ru-RU" sz="1800" dirty="0"/>
              <a:t> у </a:t>
            </a:r>
            <a:r>
              <a:rPr lang="ru-RU" sz="1800" dirty="0" err="1"/>
              <a:t>країнах</a:t>
            </a:r>
            <a:r>
              <a:rPr lang="ru-RU" sz="1800" dirty="0"/>
              <a:t> США та Канада.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800" b="1" dirty="0" err="1"/>
              <a:t>Рекомендації</a:t>
            </a:r>
            <a:r>
              <a:rPr lang="ru-RU" sz="1800" b="1" dirty="0"/>
              <a:t>:</a:t>
            </a:r>
            <a:endParaRPr lang="ru-RU" sz="1800" dirty="0"/>
          </a:p>
          <a:p>
            <a:pPr marL="457200" lvl="1" indent="0">
              <a:buNone/>
            </a:pPr>
            <a:r>
              <a:rPr lang="ru-RU" sz="1800" dirty="0" err="1"/>
              <a:t>Запровадити</a:t>
            </a:r>
            <a:r>
              <a:rPr lang="ru-RU" sz="1800" dirty="0"/>
              <a:t> </a:t>
            </a:r>
            <a:r>
              <a:rPr lang="ru-RU" sz="1800" dirty="0" err="1"/>
              <a:t>ініціативи</a:t>
            </a:r>
            <a:r>
              <a:rPr lang="ru-RU" sz="1800" dirty="0"/>
              <a:t> для </a:t>
            </a:r>
            <a:r>
              <a:rPr lang="ru-RU" sz="1800" dirty="0" err="1"/>
              <a:t>покращення</a:t>
            </a:r>
            <a:r>
              <a:rPr lang="ru-RU" sz="1800" dirty="0"/>
              <a:t> доступу до </a:t>
            </a:r>
            <a:r>
              <a:rPr lang="ru-RU" sz="1800" dirty="0" err="1"/>
              <a:t>психологічних</a:t>
            </a:r>
            <a:r>
              <a:rPr lang="ru-RU" sz="1800" dirty="0"/>
              <a:t> </a:t>
            </a:r>
            <a:r>
              <a:rPr lang="ru-RU" sz="1800" dirty="0" err="1"/>
              <a:t>консультацій</a:t>
            </a:r>
            <a:r>
              <a:rPr lang="ru-RU" sz="1800" dirty="0"/>
              <a:t> у </a:t>
            </a:r>
            <a:r>
              <a:rPr lang="ru-RU" sz="1800" dirty="0" err="1"/>
              <a:t>регіонах</a:t>
            </a:r>
            <a:r>
              <a:rPr lang="ru-RU" sz="1800" dirty="0"/>
              <a:t> </a:t>
            </a:r>
            <a:r>
              <a:rPr lang="ru-RU" sz="1800" dirty="0" err="1"/>
              <a:t>із</a:t>
            </a:r>
            <a:r>
              <a:rPr lang="ru-RU" sz="1800" dirty="0"/>
              <a:t> </a:t>
            </a:r>
            <a:r>
              <a:rPr lang="ru-RU" sz="1800" dirty="0" err="1"/>
              <a:t>низьким</a:t>
            </a:r>
            <a:r>
              <a:rPr lang="ru-RU" sz="1800" dirty="0"/>
              <a:t> </a:t>
            </a:r>
            <a:r>
              <a:rPr lang="ru-RU" sz="1800" dirty="0" err="1"/>
              <a:t>рівнем</a:t>
            </a:r>
            <a:r>
              <a:rPr lang="ru-RU" sz="1800" dirty="0"/>
              <a:t> </a:t>
            </a:r>
            <a:r>
              <a:rPr lang="ru-RU" sz="1800" dirty="0" err="1"/>
              <a:t>звернень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490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FB2C36-81DC-2878-013D-9B224D44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5852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/>
              <a:t>Опис</a:t>
            </a:r>
            <a:r>
              <a:rPr lang="ru-RU" sz="1800" b="1" dirty="0"/>
              <a:t> </a:t>
            </a:r>
            <a:r>
              <a:rPr lang="ru-RU" sz="1800" b="1" dirty="0" err="1"/>
              <a:t>проєкту</a:t>
            </a:r>
            <a:r>
              <a:rPr lang="ru-RU" sz="1800" b="1" dirty="0"/>
              <a:t>:</a:t>
            </a:r>
            <a:r>
              <a:rPr lang="ru-RU" sz="1800" dirty="0"/>
              <a:t> </a:t>
            </a:r>
            <a:r>
              <a:rPr lang="ru-RU" sz="1800" dirty="0" err="1"/>
              <a:t>Цей</a:t>
            </a:r>
            <a:r>
              <a:rPr lang="ru-RU" sz="1800" dirty="0"/>
              <a:t> </a:t>
            </a:r>
            <a:r>
              <a:rPr lang="ru-RU" sz="1800" dirty="0" err="1"/>
              <a:t>проєкт</a:t>
            </a:r>
            <a:r>
              <a:rPr lang="ru-RU" sz="1800" dirty="0"/>
              <a:t> </a:t>
            </a:r>
            <a:r>
              <a:rPr lang="ru-RU" sz="1800" dirty="0" err="1"/>
              <a:t>зосередиться</a:t>
            </a:r>
            <a:r>
              <a:rPr lang="ru-RU" sz="1800" dirty="0"/>
              <a:t> на </a:t>
            </a:r>
            <a:r>
              <a:rPr lang="ru-RU" sz="1800" dirty="0" err="1"/>
              <a:t>вивченні</a:t>
            </a:r>
            <a:r>
              <a:rPr lang="ru-RU" sz="1800" dirty="0"/>
              <a:t> </a:t>
            </a:r>
            <a:r>
              <a:rPr lang="ru-RU" sz="1800" dirty="0" err="1"/>
              <a:t>впливу</a:t>
            </a:r>
            <a:r>
              <a:rPr lang="ru-RU" sz="1800" dirty="0"/>
              <a:t> </a:t>
            </a:r>
            <a:r>
              <a:rPr lang="ru-RU" sz="1800" dirty="0" err="1"/>
              <a:t>різних</a:t>
            </a:r>
            <a:r>
              <a:rPr lang="ru-RU" sz="1800" dirty="0"/>
              <a:t> </a:t>
            </a:r>
            <a:r>
              <a:rPr lang="ru-RU" sz="1800" dirty="0" err="1"/>
              <a:t>факторів</a:t>
            </a:r>
            <a:r>
              <a:rPr lang="ru-RU" sz="1800" dirty="0"/>
              <a:t> на </a:t>
            </a:r>
            <a:r>
              <a:rPr lang="ru-RU" sz="1800" dirty="0" err="1"/>
              <a:t>психічне</a:t>
            </a:r>
            <a:r>
              <a:rPr lang="ru-RU" sz="1800" dirty="0"/>
              <a:t> </a:t>
            </a:r>
            <a:r>
              <a:rPr lang="ru-RU" sz="1800" dirty="0" err="1"/>
              <a:t>здоров'я</a:t>
            </a:r>
            <a:r>
              <a:rPr lang="ru-RU" sz="1800" dirty="0"/>
              <a:t> та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людей, </a:t>
            </a:r>
            <a:r>
              <a:rPr lang="ru-RU" sz="1800" dirty="0" err="1"/>
              <a:t>зокрема</a:t>
            </a:r>
            <a:r>
              <a:rPr lang="ru-RU" sz="1800" dirty="0"/>
              <a:t> таких </a:t>
            </a:r>
            <a:r>
              <a:rPr lang="ru-RU" sz="1800" dirty="0" err="1"/>
              <a:t>змінних</a:t>
            </a:r>
            <a:r>
              <a:rPr lang="ru-RU" sz="1800" dirty="0"/>
              <a:t>, як </a:t>
            </a:r>
            <a:r>
              <a:rPr lang="ru-RU" sz="1800" dirty="0" err="1"/>
              <a:t>вік</a:t>
            </a:r>
            <a:r>
              <a:rPr lang="ru-RU" sz="1800" dirty="0"/>
              <a:t>, </a:t>
            </a:r>
            <a:r>
              <a:rPr lang="ru-RU" sz="1800" dirty="0" err="1"/>
              <a:t>професія</a:t>
            </a:r>
            <a:r>
              <a:rPr lang="ru-RU" sz="1800" dirty="0"/>
              <a:t>, </a:t>
            </a:r>
            <a:r>
              <a:rPr lang="ru-RU" sz="1800" dirty="0" err="1"/>
              <a:t>країна</a:t>
            </a:r>
            <a:r>
              <a:rPr lang="ru-RU" sz="1800" dirty="0"/>
              <a:t>, </a:t>
            </a:r>
            <a:r>
              <a:rPr lang="ru-RU" sz="1800" dirty="0" err="1"/>
              <a:t>години</a:t>
            </a:r>
            <a:r>
              <a:rPr lang="ru-RU" sz="1800" dirty="0"/>
              <a:t> сну, </a:t>
            </a:r>
            <a:r>
              <a:rPr lang="ru-RU" sz="1800" dirty="0" err="1"/>
              <a:t>робочі</a:t>
            </a:r>
            <a:r>
              <a:rPr lang="ru-RU" sz="1800" dirty="0"/>
              <a:t> </a:t>
            </a:r>
            <a:r>
              <a:rPr lang="ru-RU" sz="1800" dirty="0" err="1"/>
              <a:t>години</a:t>
            </a:r>
            <a:r>
              <a:rPr lang="ru-RU" sz="1800" dirty="0"/>
              <a:t> та </a:t>
            </a:r>
            <a:r>
              <a:rPr lang="ru-RU" sz="1800" dirty="0" err="1"/>
              <a:t>фізична</a:t>
            </a:r>
            <a:r>
              <a:rPr lang="ru-RU" sz="1800" dirty="0"/>
              <a:t> </a:t>
            </a:r>
            <a:r>
              <a:rPr lang="ru-RU" sz="1800" dirty="0" err="1"/>
              <a:t>активність</a:t>
            </a:r>
            <a:r>
              <a:rPr lang="ru-RU" sz="1800" dirty="0"/>
              <a:t>. </a:t>
            </a:r>
            <a:r>
              <a:rPr lang="ru-RU" sz="1800" dirty="0" err="1"/>
              <a:t>Зі</a:t>
            </a:r>
            <a:r>
              <a:rPr lang="ru-RU" sz="1800" dirty="0"/>
              <a:t> </a:t>
            </a:r>
            <a:r>
              <a:rPr lang="ru-RU" sz="1800" dirty="0" err="1"/>
              <a:t>зростанням</a:t>
            </a:r>
            <a:r>
              <a:rPr lang="ru-RU" sz="1800" dirty="0"/>
              <a:t> </a:t>
            </a:r>
            <a:r>
              <a:rPr lang="ru-RU" sz="1800" dirty="0" err="1"/>
              <a:t>кількості</a:t>
            </a:r>
            <a:r>
              <a:rPr lang="ru-RU" sz="1800" dirty="0"/>
              <a:t> </a:t>
            </a:r>
            <a:r>
              <a:rPr lang="ru-RU" sz="1800" dirty="0" err="1"/>
              <a:t>стресових</a:t>
            </a:r>
            <a:r>
              <a:rPr lang="ru-RU" sz="1800" dirty="0"/>
              <a:t> </a:t>
            </a:r>
            <a:r>
              <a:rPr lang="ru-RU" sz="1800" dirty="0" err="1"/>
              <a:t>ситуацій</a:t>
            </a:r>
            <a:r>
              <a:rPr lang="ru-RU" sz="1800" dirty="0"/>
              <a:t> у </a:t>
            </a:r>
            <a:r>
              <a:rPr lang="ru-RU" sz="1800" dirty="0" err="1"/>
              <a:t>повсякденному</a:t>
            </a:r>
            <a:r>
              <a:rPr lang="ru-RU" sz="1800" dirty="0"/>
              <a:t> </a:t>
            </a:r>
            <a:r>
              <a:rPr lang="ru-RU" sz="1800" dirty="0" err="1"/>
              <a:t>житті</a:t>
            </a:r>
            <a:r>
              <a:rPr lang="ru-RU" sz="1800" dirty="0"/>
              <a:t>, проблема </a:t>
            </a:r>
            <a:r>
              <a:rPr lang="ru-RU" sz="1800" dirty="0" err="1"/>
              <a:t>психічного</a:t>
            </a:r>
            <a:r>
              <a:rPr lang="ru-RU" sz="1800" dirty="0"/>
              <a:t> </a:t>
            </a:r>
            <a:r>
              <a:rPr lang="ru-RU" sz="1800" dirty="0" err="1"/>
              <a:t>здоров'я</a:t>
            </a:r>
            <a:r>
              <a:rPr lang="ru-RU" sz="1800" dirty="0"/>
              <a:t> </a:t>
            </a:r>
            <a:r>
              <a:rPr lang="ru-RU" sz="1800" dirty="0" err="1"/>
              <a:t>набуває</a:t>
            </a:r>
            <a:r>
              <a:rPr lang="ru-RU" sz="1800" dirty="0"/>
              <a:t> </a:t>
            </a:r>
            <a:r>
              <a:rPr lang="ru-RU" sz="1800" dirty="0" err="1"/>
              <a:t>дедалі</a:t>
            </a:r>
            <a:r>
              <a:rPr lang="ru-RU" sz="1800" dirty="0"/>
              <a:t> </a:t>
            </a:r>
            <a:r>
              <a:rPr lang="ru-RU" sz="1800" dirty="0" err="1"/>
              <a:t>більшого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r>
              <a:rPr lang="ru-RU" sz="1800" dirty="0"/>
              <a:t>Часто </a:t>
            </a:r>
            <a:r>
              <a:rPr lang="ru-RU" sz="1800" dirty="0" err="1"/>
              <a:t>співробітники</a:t>
            </a:r>
            <a:r>
              <a:rPr lang="ru-RU" sz="1800" dirty="0"/>
              <a:t> </a:t>
            </a:r>
            <a:r>
              <a:rPr lang="ru-RU" sz="1800" dirty="0" err="1"/>
              <a:t>стикаються</a:t>
            </a:r>
            <a:r>
              <a:rPr lang="ru-RU" sz="1800" dirty="0"/>
              <a:t> з проблемами </a:t>
            </a:r>
            <a:r>
              <a:rPr lang="ru-RU" sz="1800" dirty="0" err="1"/>
              <a:t>психічного</a:t>
            </a:r>
            <a:r>
              <a:rPr lang="ru-RU" sz="1800" dirty="0"/>
              <a:t> </a:t>
            </a:r>
            <a:r>
              <a:rPr lang="ru-RU" sz="1800" dirty="0" err="1"/>
              <a:t>здоров'я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можуть</a:t>
            </a:r>
            <a:r>
              <a:rPr lang="ru-RU" sz="1800" dirty="0"/>
              <a:t> </a:t>
            </a:r>
            <a:r>
              <a:rPr lang="ru-RU" sz="1800" dirty="0" err="1"/>
              <a:t>виникати</a:t>
            </a:r>
            <a:r>
              <a:rPr lang="ru-RU" sz="1800" dirty="0"/>
              <a:t> через </a:t>
            </a:r>
            <a:r>
              <a:rPr lang="ru-RU" sz="1800" dirty="0" err="1"/>
              <a:t>високий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, </a:t>
            </a:r>
            <a:r>
              <a:rPr lang="ru-RU" sz="1800" dirty="0" err="1"/>
              <a:t>нестачу</a:t>
            </a:r>
            <a:r>
              <a:rPr lang="ru-RU" sz="1800" dirty="0"/>
              <a:t> сну, </a:t>
            </a:r>
            <a:r>
              <a:rPr lang="ru-RU" sz="1800" dirty="0" err="1"/>
              <a:t>перевантаження</a:t>
            </a:r>
            <a:r>
              <a:rPr lang="ru-RU" sz="1800" dirty="0"/>
              <a:t> на </a:t>
            </a:r>
            <a:r>
              <a:rPr lang="ru-RU" sz="1800" dirty="0" err="1"/>
              <a:t>роботі</a:t>
            </a:r>
            <a:r>
              <a:rPr lang="ru-RU" sz="1800" dirty="0"/>
              <a:t>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відсутність</a:t>
            </a:r>
            <a:r>
              <a:rPr lang="ru-RU" sz="1800" dirty="0"/>
              <a:t> </a:t>
            </a:r>
            <a:r>
              <a:rPr lang="ru-RU" sz="1800" dirty="0" err="1"/>
              <a:t>фізичної</a:t>
            </a:r>
            <a:r>
              <a:rPr lang="ru-RU" sz="1800" dirty="0"/>
              <a:t> </a:t>
            </a:r>
            <a:r>
              <a:rPr lang="ru-RU" sz="1800" dirty="0" err="1"/>
              <a:t>активності</a:t>
            </a:r>
            <a:r>
              <a:rPr lang="ru-RU" sz="1800" dirty="0"/>
              <a:t>. </a:t>
            </a:r>
            <a:r>
              <a:rPr lang="ru-RU" sz="1800" dirty="0" err="1"/>
              <a:t>Проте</a:t>
            </a:r>
            <a:r>
              <a:rPr lang="ru-RU" sz="1800" dirty="0"/>
              <a:t> не </a:t>
            </a:r>
            <a:r>
              <a:rPr lang="ru-RU" sz="1800" dirty="0" err="1"/>
              <a:t>завжди</a:t>
            </a:r>
            <a:r>
              <a:rPr lang="ru-RU" sz="1800" dirty="0"/>
              <a:t> </a:t>
            </a:r>
            <a:r>
              <a:rPr lang="ru-RU" sz="1800" dirty="0" err="1"/>
              <a:t>зрозуміло</a:t>
            </a:r>
            <a:r>
              <a:rPr lang="ru-RU" sz="1800" dirty="0"/>
              <a:t>, як </a:t>
            </a:r>
            <a:r>
              <a:rPr lang="ru-RU" sz="1800" dirty="0" err="1"/>
              <a:t>саме</a:t>
            </a:r>
            <a:r>
              <a:rPr lang="ru-RU" sz="1800" dirty="0"/>
              <a:t> </a:t>
            </a:r>
            <a:r>
              <a:rPr lang="ru-RU" sz="1800" dirty="0" err="1"/>
              <a:t>ці</a:t>
            </a:r>
            <a:r>
              <a:rPr lang="ru-RU" sz="1800" dirty="0"/>
              <a:t> </a:t>
            </a:r>
            <a:r>
              <a:rPr lang="ru-RU" sz="1800" dirty="0" err="1"/>
              <a:t>фактори</a:t>
            </a:r>
            <a:r>
              <a:rPr lang="ru-RU" sz="1800" dirty="0"/>
              <a:t> </a:t>
            </a:r>
            <a:r>
              <a:rPr lang="ru-RU" sz="1800" dirty="0" err="1"/>
              <a:t>взаємодіють</a:t>
            </a:r>
            <a:r>
              <a:rPr lang="ru-RU" sz="1800" dirty="0"/>
              <a:t> та </a:t>
            </a:r>
            <a:r>
              <a:rPr lang="ru-RU" sz="1800" dirty="0" err="1"/>
              <a:t>який</a:t>
            </a:r>
            <a:r>
              <a:rPr lang="ru-RU" sz="1800" dirty="0"/>
              <a:t> </a:t>
            </a:r>
            <a:r>
              <a:rPr lang="ru-RU" sz="1800" dirty="0" err="1"/>
              <a:t>із</a:t>
            </a:r>
            <a:r>
              <a:rPr lang="ru-RU" sz="1800" dirty="0"/>
              <a:t> них </a:t>
            </a:r>
            <a:r>
              <a:rPr lang="ru-RU" sz="1800" dirty="0" err="1"/>
              <a:t>найчастіше</a:t>
            </a:r>
            <a:r>
              <a:rPr lang="ru-RU" sz="1800" dirty="0"/>
              <a:t> </a:t>
            </a:r>
            <a:r>
              <a:rPr lang="ru-RU" sz="1800" dirty="0" err="1"/>
              <a:t>стає</a:t>
            </a:r>
            <a:r>
              <a:rPr lang="ru-RU" sz="1800" dirty="0"/>
              <a:t> причиною </a:t>
            </a:r>
            <a:r>
              <a:rPr lang="ru-RU" sz="1800" dirty="0" err="1"/>
              <a:t>погіршення</a:t>
            </a:r>
            <a:r>
              <a:rPr lang="ru-RU" sz="1800" dirty="0"/>
              <a:t> </a:t>
            </a:r>
            <a:r>
              <a:rPr lang="ru-RU" sz="1800" dirty="0" err="1"/>
              <a:t>психічного</a:t>
            </a:r>
            <a:r>
              <a:rPr lang="ru-RU" sz="1800" dirty="0"/>
              <a:t> стану. </a:t>
            </a:r>
            <a:r>
              <a:rPr lang="ru-RU" sz="1800" dirty="0" err="1"/>
              <a:t>Завдання</a:t>
            </a:r>
            <a:r>
              <a:rPr lang="ru-RU" sz="1800" dirty="0"/>
              <a:t> </a:t>
            </a:r>
            <a:r>
              <a:rPr lang="ru-RU" sz="1800" dirty="0" err="1"/>
              <a:t>проєкту</a:t>
            </a:r>
            <a:r>
              <a:rPr lang="ru-RU" sz="1800" dirty="0"/>
              <a:t> </a:t>
            </a:r>
            <a:r>
              <a:rPr lang="ru-RU" sz="1800" dirty="0" err="1"/>
              <a:t>полягає</a:t>
            </a:r>
            <a:r>
              <a:rPr lang="ru-RU" sz="1800" dirty="0"/>
              <a:t> у </a:t>
            </a:r>
            <a:r>
              <a:rPr lang="ru-RU" sz="1800" dirty="0" err="1"/>
              <a:t>виявленні</a:t>
            </a:r>
            <a:r>
              <a:rPr lang="ru-RU" sz="1800" dirty="0"/>
              <a:t> </a:t>
            </a:r>
            <a:r>
              <a:rPr lang="ru-RU" sz="1800" dirty="0" err="1"/>
              <a:t>ключових</a:t>
            </a:r>
            <a:r>
              <a:rPr lang="ru-RU" sz="1800" dirty="0"/>
              <a:t> </a:t>
            </a:r>
            <a:r>
              <a:rPr lang="ru-RU" sz="1800" dirty="0" err="1"/>
              <a:t>факторів</a:t>
            </a:r>
            <a:r>
              <a:rPr lang="ru-RU" sz="1800" dirty="0"/>
              <a:t> </a:t>
            </a:r>
            <a:r>
              <a:rPr lang="ru-RU" sz="1800" dirty="0" err="1"/>
              <a:t>ризику</a:t>
            </a:r>
            <a:r>
              <a:rPr lang="ru-RU" sz="1800" dirty="0"/>
              <a:t> для </a:t>
            </a:r>
            <a:r>
              <a:rPr lang="ru-RU" sz="1800" dirty="0" err="1"/>
              <a:t>психічного</a:t>
            </a:r>
            <a:r>
              <a:rPr lang="ru-RU" sz="1800" dirty="0"/>
              <a:t> </a:t>
            </a:r>
            <a:r>
              <a:rPr lang="ru-RU" sz="1800" dirty="0" err="1"/>
              <a:t>здоров'я</a:t>
            </a:r>
            <a:r>
              <a:rPr lang="ru-RU" sz="1800" dirty="0"/>
              <a:t> та </a:t>
            </a:r>
            <a:r>
              <a:rPr lang="ru-RU" sz="1800" dirty="0" err="1"/>
              <a:t>визначенні</a:t>
            </a:r>
            <a:r>
              <a:rPr lang="ru-RU" sz="1800" dirty="0"/>
              <a:t> </a:t>
            </a:r>
            <a:r>
              <a:rPr lang="ru-RU" sz="1800" dirty="0" err="1"/>
              <a:t>рівнів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за </a:t>
            </a:r>
            <a:r>
              <a:rPr lang="ru-RU" sz="1800" dirty="0" err="1"/>
              <a:t>різними</a:t>
            </a:r>
            <a:r>
              <a:rPr lang="ru-RU" sz="1800" dirty="0"/>
              <a:t> </a:t>
            </a:r>
            <a:r>
              <a:rPr lang="ru-RU" sz="1800" dirty="0" err="1"/>
              <a:t>критеріями</a:t>
            </a:r>
            <a:r>
              <a:rPr lang="ru-RU" sz="1800" dirty="0"/>
              <a:t>, такими як </a:t>
            </a:r>
            <a:r>
              <a:rPr lang="ru-RU" sz="1800" dirty="0" err="1"/>
              <a:t>країна</a:t>
            </a:r>
            <a:r>
              <a:rPr lang="ru-RU" sz="1800" dirty="0"/>
              <a:t> та </a:t>
            </a:r>
            <a:r>
              <a:rPr lang="ru-RU" sz="1800" dirty="0" err="1"/>
              <a:t>професія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Мета </a:t>
            </a:r>
            <a:r>
              <a:rPr lang="ru-RU" sz="1800" dirty="0" err="1"/>
              <a:t>мого</a:t>
            </a:r>
            <a:r>
              <a:rPr lang="ru-RU" sz="1800" dirty="0"/>
              <a:t> </a:t>
            </a:r>
            <a:r>
              <a:rPr lang="ru-RU" sz="1800" dirty="0" err="1"/>
              <a:t>проєкту</a:t>
            </a:r>
            <a:r>
              <a:rPr lang="ru-RU" sz="1800" dirty="0"/>
              <a:t> — </a:t>
            </a:r>
            <a:r>
              <a:rPr lang="ru-RU" sz="1800" dirty="0" err="1"/>
              <a:t>дослідити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саме</a:t>
            </a:r>
            <a:r>
              <a:rPr lang="ru-RU" sz="1800" dirty="0"/>
              <a:t> </a:t>
            </a:r>
            <a:r>
              <a:rPr lang="ru-RU" sz="1800" dirty="0" err="1"/>
              <a:t>чинники</a:t>
            </a:r>
            <a:r>
              <a:rPr lang="ru-RU" sz="1800" dirty="0"/>
              <a:t> </a:t>
            </a:r>
            <a:r>
              <a:rPr lang="ru-RU" sz="1800" dirty="0" err="1"/>
              <a:t>найбільше</a:t>
            </a:r>
            <a:r>
              <a:rPr lang="ru-RU" sz="1800" dirty="0"/>
              <a:t> </a:t>
            </a:r>
            <a:r>
              <a:rPr lang="ru-RU" sz="1800" dirty="0" err="1"/>
              <a:t>впливають</a:t>
            </a:r>
            <a:r>
              <a:rPr lang="ru-RU" sz="1800" dirty="0"/>
              <a:t> на </a:t>
            </a:r>
            <a:r>
              <a:rPr lang="ru-RU" sz="1800" dirty="0" err="1"/>
              <a:t>психічний</a:t>
            </a:r>
            <a:r>
              <a:rPr lang="ru-RU" sz="1800" dirty="0"/>
              <a:t> стан людей у </a:t>
            </a:r>
            <a:r>
              <a:rPr lang="ru-RU" sz="1800" dirty="0" err="1"/>
              <a:t>різних</a:t>
            </a:r>
            <a:r>
              <a:rPr lang="ru-RU" sz="1800" dirty="0"/>
              <a:t> </a:t>
            </a:r>
            <a:r>
              <a:rPr lang="ru-RU" sz="1800" dirty="0" err="1"/>
              <a:t>регіонах</a:t>
            </a:r>
            <a:r>
              <a:rPr lang="ru-RU" sz="1800" dirty="0"/>
              <a:t> та </a:t>
            </a:r>
            <a:r>
              <a:rPr lang="ru-RU" sz="1800" dirty="0" err="1"/>
              <a:t>галузях</a:t>
            </a:r>
            <a:r>
              <a:rPr lang="ru-RU" sz="1800" dirty="0"/>
              <a:t> </a:t>
            </a:r>
            <a:r>
              <a:rPr lang="ru-RU" sz="1800" dirty="0" err="1"/>
              <a:t>роботи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8687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C58B019-ED4F-1890-9708-BE944544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5" y="6654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/>
              <a:t>Методи</a:t>
            </a:r>
            <a:r>
              <a:rPr lang="ru-RU" sz="1800" b="1" dirty="0"/>
              <a:t> та </a:t>
            </a:r>
            <a:r>
              <a:rPr lang="ru-RU" sz="1800" b="1" dirty="0" err="1"/>
              <a:t>інструменти</a:t>
            </a:r>
            <a:r>
              <a:rPr lang="ru-RU" sz="1800" b="1" dirty="0"/>
              <a:t>:</a:t>
            </a:r>
          </a:p>
          <a:p>
            <a:pPr marL="0" indent="0">
              <a:buNone/>
            </a:pPr>
            <a:r>
              <a:rPr lang="ru-RU" sz="1800" b="1" dirty="0" err="1"/>
              <a:t>Аналіз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r>
              <a:rPr lang="ru-RU" sz="1800" b="1" dirty="0"/>
              <a:t> з </a:t>
            </a:r>
            <a:r>
              <a:rPr lang="ru-RU" sz="1800" b="1" dirty="0" err="1"/>
              <a:t>використанням</a:t>
            </a:r>
            <a:r>
              <a:rPr lang="ru-RU" sz="1800" b="1" dirty="0"/>
              <a:t> </a:t>
            </a:r>
            <a:r>
              <a:rPr lang="en-US" sz="1800" b="1" dirty="0"/>
              <a:t>Python: </a:t>
            </a:r>
            <a:r>
              <a:rPr lang="ru-RU" sz="1800" dirty="0" err="1"/>
              <a:t>очищення</a:t>
            </a:r>
            <a:r>
              <a:rPr lang="ru-RU" sz="1800" dirty="0"/>
              <a:t> та </a:t>
            </a:r>
            <a:r>
              <a:rPr lang="ru-RU" sz="1800" dirty="0" err="1"/>
              <a:t>обробка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ru-RU" sz="1800" dirty="0"/>
              <a:t>, </a:t>
            </a:r>
            <a:r>
              <a:rPr lang="ru-RU" sz="1800" dirty="0" err="1"/>
              <a:t>статистичний</a:t>
            </a:r>
            <a:r>
              <a:rPr lang="ru-RU" sz="1800" dirty="0"/>
              <a:t> </a:t>
            </a:r>
            <a:r>
              <a:rPr lang="ru-RU" sz="1800" dirty="0" err="1"/>
              <a:t>аналіз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b="1" dirty="0" err="1"/>
              <a:t>Exel</a:t>
            </a:r>
            <a:r>
              <a:rPr lang="en-US" sz="1800" b="1" dirty="0"/>
              <a:t> </a:t>
            </a:r>
            <a:r>
              <a:rPr lang="ru-RU" sz="1800" b="1" dirty="0"/>
              <a:t>для </a:t>
            </a:r>
            <a:r>
              <a:rPr lang="uk-UA" sz="1800" b="1" dirty="0"/>
              <a:t>підготовки даних</a:t>
            </a:r>
            <a:r>
              <a:rPr lang="ru-RU" sz="1800" b="1" dirty="0"/>
              <a:t>: </a:t>
            </a:r>
            <a:r>
              <a:rPr lang="ru-RU" sz="1800" dirty="0" err="1"/>
              <a:t>очищення</a:t>
            </a:r>
            <a:r>
              <a:rPr lang="ru-RU" sz="1800" dirty="0"/>
              <a:t>, </a:t>
            </a:r>
            <a:r>
              <a:rPr lang="ru-RU" sz="1800" dirty="0" err="1"/>
              <a:t>перетворення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Power BI </a:t>
            </a:r>
            <a:r>
              <a:rPr lang="ru-RU" sz="1800" b="1" dirty="0"/>
              <a:t>для </a:t>
            </a:r>
            <a:r>
              <a:rPr lang="ru-RU" sz="1800" b="1" dirty="0" err="1"/>
              <a:t>візуалізації</a:t>
            </a:r>
            <a:r>
              <a:rPr lang="ru-RU" sz="1800" b="1" dirty="0"/>
              <a:t>: </a:t>
            </a:r>
            <a:r>
              <a:rPr lang="ru-RU" sz="1800" dirty="0" err="1"/>
              <a:t>створення</a:t>
            </a:r>
            <a:r>
              <a:rPr lang="ru-RU" sz="1800" dirty="0"/>
              <a:t> </a:t>
            </a:r>
            <a:r>
              <a:rPr lang="ru-RU" sz="1800" dirty="0" err="1"/>
              <a:t>інтерактивних</a:t>
            </a:r>
            <a:r>
              <a:rPr lang="ru-RU" sz="1800" dirty="0"/>
              <a:t> </a:t>
            </a:r>
            <a:r>
              <a:rPr lang="ru-RU" sz="1800" dirty="0" err="1"/>
              <a:t>візуалізацій</a:t>
            </a:r>
            <a:r>
              <a:rPr lang="ru-RU" sz="1800" dirty="0"/>
              <a:t>, таких як </a:t>
            </a:r>
            <a:r>
              <a:rPr lang="ru-RU" sz="1800" dirty="0" err="1"/>
              <a:t>карти</a:t>
            </a:r>
            <a:r>
              <a:rPr lang="ru-RU" sz="1800" dirty="0"/>
              <a:t>, </a:t>
            </a:r>
            <a:r>
              <a:rPr lang="ru-RU" sz="1800" dirty="0" err="1"/>
              <a:t>діаграми</a:t>
            </a:r>
            <a:r>
              <a:rPr lang="ru-RU" sz="1800" dirty="0"/>
              <a:t> та </a:t>
            </a:r>
            <a:r>
              <a:rPr lang="ru-RU" sz="1800" dirty="0" err="1"/>
              <a:t>таблиці</a:t>
            </a:r>
            <a:r>
              <a:rPr lang="ru-RU" sz="1800" dirty="0"/>
              <a:t>, </a:t>
            </a:r>
            <a:r>
              <a:rPr lang="ru-RU" sz="1800" dirty="0" err="1"/>
              <a:t>щоб</a:t>
            </a:r>
            <a:r>
              <a:rPr lang="ru-RU" sz="1800" dirty="0"/>
              <a:t> </a:t>
            </a:r>
            <a:r>
              <a:rPr lang="ru-RU" sz="1800" dirty="0" err="1"/>
              <a:t>спростити</a:t>
            </a:r>
            <a:r>
              <a:rPr lang="ru-RU" sz="1800" dirty="0"/>
              <a:t> </a:t>
            </a:r>
            <a:r>
              <a:rPr lang="ru-RU" sz="1800" dirty="0" err="1"/>
              <a:t>порівняння</a:t>
            </a:r>
            <a:r>
              <a:rPr lang="ru-RU" sz="1800" dirty="0"/>
              <a:t> </a:t>
            </a:r>
            <a:r>
              <a:rPr lang="ru-RU" sz="1800" dirty="0" err="1"/>
              <a:t>рівня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і </a:t>
            </a:r>
            <a:r>
              <a:rPr lang="ru-RU" sz="1800" dirty="0" err="1"/>
              <a:t>психічного</a:t>
            </a:r>
            <a:r>
              <a:rPr lang="ru-RU" sz="1800" dirty="0"/>
              <a:t> </a:t>
            </a:r>
            <a:r>
              <a:rPr lang="ru-RU" sz="1800" dirty="0" err="1"/>
              <a:t>здоров'я</a:t>
            </a:r>
            <a:r>
              <a:rPr lang="ru-RU" sz="1800" dirty="0"/>
              <a:t> </a:t>
            </a:r>
            <a:r>
              <a:rPr lang="ru-RU" sz="1800" dirty="0" err="1"/>
              <a:t>серед</a:t>
            </a:r>
            <a:r>
              <a:rPr lang="ru-RU" sz="1800" dirty="0"/>
              <a:t> </a:t>
            </a:r>
            <a:r>
              <a:rPr lang="ru-RU" sz="1800" dirty="0" err="1"/>
              <a:t>різних</a:t>
            </a:r>
            <a:r>
              <a:rPr lang="ru-RU" sz="1800" dirty="0"/>
              <a:t> </a:t>
            </a:r>
            <a:r>
              <a:rPr lang="ru-RU" sz="1800" dirty="0" err="1"/>
              <a:t>груп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 err="1"/>
              <a:t>Висновки</a:t>
            </a:r>
            <a:r>
              <a:rPr lang="ru-RU" sz="1800" b="1" dirty="0"/>
              <a:t> на </a:t>
            </a:r>
            <a:r>
              <a:rPr lang="ru-RU" sz="1800" b="1" dirty="0" err="1"/>
              <a:t>основі</a:t>
            </a:r>
            <a:r>
              <a:rPr lang="ru-RU" sz="1800" b="1" dirty="0"/>
              <a:t> </a:t>
            </a:r>
            <a:r>
              <a:rPr lang="ru-RU" sz="1800" b="1" dirty="0" err="1"/>
              <a:t>візуалізації</a:t>
            </a:r>
            <a:r>
              <a:rPr lang="ru-RU" sz="1800" b="1" dirty="0"/>
              <a:t> та статистики: </a:t>
            </a:r>
            <a:r>
              <a:rPr lang="ru-RU" sz="1800" dirty="0" err="1"/>
              <a:t>зібрані</a:t>
            </a:r>
            <a:r>
              <a:rPr lang="ru-RU" sz="1800" dirty="0"/>
              <a:t> </a:t>
            </a:r>
            <a:r>
              <a:rPr lang="ru-RU" sz="1800" dirty="0" err="1"/>
              <a:t>дані</a:t>
            </a:r>
            <a:r>
              <a:rPr lang="ru-RU" sz="1800" dirty="0"/>
              <a:t> та </a:t>
            </a:r>
            <a:r>
              <a:rPr lang="ru-RU" sz="1800" dirty="0" err="1"/>
              <a:t>візуалізації</a:t>
            </a:r>
            <a:r>
              <a:rPr lang="ru-RU" sz="1800" dirty="0"/>
              <a:t> дозволять </a:t>
            </a:r>
            <a:r>
              <a:rPr lang="ru-RU" sz="1800" dirty="0" err="1"/>
              <a:t>отримати</a:t>
            </a:r>
            <a:r>
              <a:rPr lang="ru-RU" sz="1800" dirty="0"/>
              <a:t> </a:t>
            </a:r>
            <a:r>
              <a:rPr lang="ru-RU" sz="1800" dirty="0" err="1"/>
              <a:t>уявлення</a:t>
            </a:r>
            <a:r>
              <a:rPr lang="ru-RU" sz="1800" dirty="0"/>
              <a:t> про </a:t>
            </a:r>
            <a:r>
              <a:rPr lang="ru-RU" sz="1800" dirty="0" err="1"/>
              <a:t>загальні</a:t>
            </a:r>
            <a:r>
              <a:rPr lang="ru-RU" sz="1800" dirty="0"/>
              <a:t> </a:t>
            </a:r>
            <a:r>
              <a:rPr lang="ru-RU" sz="1800" dirty="0" err="1"/>
              <a:t>тенденції</a:t>
            </a:r>
            <a:r>
              <a:rPr lang="ru-RU" sz="1800" dirty="0"/>
              <a:t>, а також </a:t>
            </a:r>
            <a:r>
              <a:rPr lang="ru-RU" sz="1800" dirty="0" err="1"/>
              <a:t>знайти</a:t>
            </a:r>
            <a:r>
              <a:rPr lang="ru-RU" sz="1800" dirty="0"/>
              <a:t> </a:t>
            </a:r>
            <a:r>
              <a:rPr lang="ru-RU" sz="1800" dirty="0" err="1"/>
              <a:t>конкретні</a:t>
            </a:r>
            <a:r>
              <a:rPr lang="ru-RU" sz="1800" dirty="0"/>
              <a:t> </a:t>
            </a:r>
            <a:r>
              <a:rPr lang="ru-RU" sz="1800" dirty="0" err="1"/>
              <a:t>інсайти</a:t>
            </a:r>
            <a:r>
              <a:rPr lang="ru-RU" sz="1800" dirty="0"/>
              <a:t> для </a:t>
            </a:r>
            <a:r>
              <a:rPr lang="ru-RU" sz="1800" dirty="0" err="1"/>
              <a:t>зниження</a:t>
            </a:r>
            <a:r>
              <a:rPr lang="ru-RU" sz="1800" dirty="0"/>
              <a:t> </a:t>
            </a:r>
            <a:r>
              <a:rPr lang="ru-RU" sz="1800" dirty="0" err="1"/>
              <a:t>рівня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в </a:t>
            </a:r>
            <a:r>
              <a:rPr lang="ru-RU" sz="1800" dirty="0" err="1"/>
              <a:t>різних</a:t>
            </a:r>
            <a:r>
              <a:rPr lang="ru-RU" sz="1800" dirty="0"/>
              <a:t> </a:t>
            </a:r>
            <a:r>
              <a:rPr lang="ru-RU" sz="1800" dirty="0" err="1"/>
              <a:t>умовах</a:t>
            </a:r>
            <a:r>
              <a:rPr lang="ru-RU" sz="1800" dirty="0"/>
              <a:t>.</a:t>
            </a:r>
          </a:p>
          <a:p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99130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5C7A2E-DE8D-1BE3-B59C-6392B983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265"/>
            <a:ext cx="10515600" cy="554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Для </a:t>
            </a:r>
            <a:r>
              <a:rPr lang="ru-RU" sz="1800" b="1" dirty="0" err="1"/>
              <a:t>проєкту</a:t>
            </a:r>
            <a:r>
              <a:rPr lang="ru-RU" sz="1800" b="1" dirty="0"/>
              <a:t> я </a:t>
            </a:r>
            <a:r>
              <a:rPr lang="ru-RU" sz="1800" b="1" dirty="0" err="1"/>
              <a:t>використала</a:t>
            </a:r>
            <a:r>
              <a:rPr lang="ru-RU" sz="1800" b="1" dirty="0"/>
              <a:t> </a:t>
            </a:r>
            <a:r>
              <a:rPr lang="ru-RU" sz="1800" b="1" dirty="0" err="1"/>
              <a:t>готовий</a:t>
            </a:r>
            <a:r>
              <a:rPr lang="ru-RU" sz="1800" b="1" dirty="0"/>
              <a:t> датасет з платформ для </a:t>
            </a:r>
            <a:r>
              <a:rPr lang="ru-RU" sz="1800" b="1" dirty="0" err="1"/>
              <a:t>аналізу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endParaRPr lang="ru-RU" sz="1800" b="1" dirty="0"/>
          </a:p>
          <a:p>
            <a:pPr marL="0" indent="0">
              <a:buNone/>
            </a:pPr>
            <a:r>
              <a:rPr lang="ru-RU" sz="1800" b="1" dirty="0" err="1"/>
              <a:t>Опис</a:t>
            </a:r>
            <a:r>
              <a:rPr lang="ru-RU" sz="1800" b="1" dirty="0"/>
              <a:t> </a:t>
            </a:r>
            <a:r>
              <a:rPr lang="ru-RU" sz="1800" b="1" dirty="0" err="1"/>
              <a:t>підходу</a:t>
            </a:r>
            <a:r>
              <a:rPr lang="ru-RU" sz="1800" b="1" dirty="0"/>
              <a:t>:</a:t>
            </a:r>
            <a:r>
              <a:rPr lang="ru-RU" sz="1800" dirty="0"/>
              <a:t> для </a:t>
            </a:r>
            <a:r>
              <a:rPr lang="ru-RU" sz="1800" dirty="0" err="1"/>
              <a:t>свого</a:t>
            </a:r>
            <a:r>
              <a:rPr lang="ru-RU" sz="1800" dirty="0"/>
              <a:t> </a:t>
            </a:r>
            <a:r>
              <a:rPr lang="ru-RU" sz="1800" dirty="0" err="1"/>
              <a:t>проєкту</a:t>
            </a:r>
            <a:r>
              <a:rPr lang="ru-RU" sz="1800" dirty="0"/>
              <a:t> я </a:t>
            </a:r>
            <a:r>
              <a:rPr lang="ru-RU" sz="1800" dirty="0" err="1"/>
              <a:t>обрала</a:t>
            </a:r>
            <a:r>
              <a:rPr lang="ru-RU" sz="1800" dirty="0"/>
              <a:t> </a:t>
            </a:r>
            <a:r>
              <a:rPr lang="ru-RU" sz="1800" dirty="0" err="1"/>
              <a:t>готовий</a:t>
            </a:r>
            <a:r>
              <a:rPr lang="ru-RU" sz="1800" dirty="0"/>
              <a:t> датасет на </a:t>
            </a:r>
            <a:r>
              <a:rPr lang="ru-RU" sz="1800" dirty="0" err="1"/>
              <a:t>платформі</a:t>
            </a:r>
            <a:r>
              <a:rPr lang="ru-RU" sz="1800" dirty="0"/>
              <a:t> </a:t>
            </a:r>
            <a:r>
              <a:rPr lang="en-US" sz="1800" dirty="0"/>
              <a:t>Kaggle. </a:t>
            </a:r>
            <a:r>
              <a:rPr lang="ru-RU" sz="1800" dirty="0" err="1"/>
              <a:t>Ця</a:t>
            </a:r>
            <a:r>
              <a:rPr lang="ru-RU" sz="1800" dirty="0"/>
              <a:t> платформа </a:t>
            </a:r>
            <a:r>
              <a:rPr lang="ru-RU" sz="1800" dirty="0" err="1"/>
              <a:t>надає</a:t>
            </a:r>
            <a:r>
              <a:rPr lang="ru-RU" sz="1800" dirty="0"/>
              <a:t> широкий </a:t>
            </a:r>
            <a:r>
              <a:rPr lang="ru-RU" sz="1800" dirty="0" err="1"/>
              <a:t>вибір</a:t>
            </a:r>
            <a:r>
              <a:rPr lang="ru-RU" sz="1800" dirty="0"/>
              <a:t> </a:t>
            </a:r>
            <a:r>
              <a:rPr lang="ru-RU" sz="1800" dirty="0" err="1"/>
              <a:t>датасетів</a:t>
            </a:r>
            <a:r>
              <a:rPr lang="ru-RU" sz="1800" dirty="0"/>
              <a:t>, </a:t>
            </a:r>
            <a:r>
              <a:rPr lang="ru-RU" sz="1800" dirty="0" err="1"/>
              <a:t>зокрема</a:t>
            </a:r>
            <a:r>
              <a:rPr lang="ru-RU" sz="1800" dirty="0"/>
              <a:t> в </a:t>
            </a:r>
            <a:r>
              <a:rPr lang="ru-RU" sz="1800" dirty="0" err="1"/>
              <a:t>тематиці</a:t>
            </a:r>
            <a:r>
              <a:rPr lang="ru-RU" sz="1800" dirty="0"/>
              <a:t> </a:t>
            </a:r>
            <a:r>
              <a:rPr lang="ru-RU" sz="1800" dirty="0" err="1"/>
              <a:t>охорони</a:t>
            </a:r>
            <a:r>
              <a:rPr lang="ru-RU" sz="1800" dirty="0"/>
              <a:t> </a:t>
            </a:r>
            <a:r>
              <a:rPr lang="ru-RU" sz="1800" dirty="0" err="1"/>
              <a:t>здоров’я</a:t>
            </a:r>
            <a:r>
              <a:rPr lang="ru-RU" sz="1800" dirty="0"/>
              <a:t> та </a:t>
            </a:r>
            <a:r>
              <a:rPr lang="ru-RU" sz="1800" dirty="0" err="1"/>
              <a:t>соціального</a:t>
            </a:r>
            <a:r>
              <a:rPr lang="ru-RU" sz="1800" dirty="0"/>
              <a:t> </a:t>
            </a:r>
            <a:r>
              <a:rPr lang="ru-RU" sz="1800" dirty="0" err="1"/>
              <a:t>аналізу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може</a:t>
            </a:r>
            <a:r>
              <a:rPr lang="ru-RU" sz="1800" dirty="0"/>
              <a:t> </a:t>
            </a:r>
            <a:r>
              <a:rPr lang="ru-RU" sz="1800" dirty="0" err="1"/>
              <a:t>підходити</a:t>
            </a:r>
            <a:r>
              <a:rPr lang="ru-RU" sz="1800" dirty="0"/>
              <a:t> для </a:t>
            </a:r>
            <a:r>
              <a:rPr lang="ru-RU" sz="1800" dirty="0" err="1"/>
              <a:t>вивчення</a:t>
            </a:r>
            <a:r>
              <a:rPr lang="ru-RU" sz="1800" dirty="0"/>
              <a:t> </a:t>
            </a:r>
            <a:r>
              <a:rPr lang="ru-RU" sz="1800" dirty="0" err="1"/>
              <a:t>психічного</a:t>
            </a:r>
            <a:r>
              <a:rPr lang="ru-RU" sz="1800" dirty="0"/>
              <a:t> </a:t>
            </a:r>
            <a:r>
              <a:rPr lang="ru-RU" sz="1800" dirty="0" err="1"/>
              <a:t>здоров’я</a:t>
            </a:r>
            <a:r>
              <a:rPr lang="ru-RU" sz="1800" dirty="0"/>
              <a:t>.</a:t>
            </a:r>
            <a:r>
              <a:rPr lang="en-US" sz="1800" dirty="0"/>
              <a:t> </a:t>
            </a:r>
            <a:endParaRPr lang="uk-UA" sz="1800" dirty="0"/>
          </a:p>
          <a:p>
            <a:pPr marL="0" indent="0">
              <a:buNone/>
            </a:pPr>
            <a:r>
              <a:rPr lang="en-US" sz="1800" dirty="0"/>
              <a:t>https://www.kaggle.com/datasets/waqi786/mental-health-and-technology-usage-dataset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3964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C8F5E5-E4DF-7D72-3D13-BDB4DF5B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3"/>
            <a:ext cx="10515600" cy="5990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 err="1"/>
              <a:t>Етапи</a:t>
            </a:r>
            <a:r>
              <a:rPr lang="ru-RU" sz="1800" b="1" dirty="0"/>
              <a:t> та структура </a:t>
            </a:r>
            <a:r>
              <a:rPr lang="ru-RU" sz="1800" b="1" dirty="0" err="1"/>
              <a:t>проєкту</a:t>
            </a:r>
            <a:endParaRPr lang="ru-RU" sz="1800" b="1" dirty="0"/>
          </a:p>
          <a:p>
            <a:pPr marL="0" indent="0">
              <a:buNone/>
            </a:pPr>
            <a:r>
              <a:rPr lang="ru-RU" sz="1800" b="1" dirty="0" err="1"/>
              <a:t>Етап</a:t>
            </a:r>
            <a:r>
              <a:rPr lang="ru-RU" sz="1800" b="1" dirty="0"/>
              <a:t> 1: </a:t>
            </a:r>
            <a:r>
              <a:rPr lang="ru-RU" sz="1800" b="1" dirty="0" err="1"/>
              <a:t>Підготовка</a:t>
            </a:r>
            <a:r>
              <a:rPr lang="ru-RU" sz="1800" b="1" dirty="0"/>
              <a:t> та </a:t>
            </a:r>
            <a:r>
              <a:rPr lang="ru-RU" sz="1800" b="1" dirty="0" err="1"/>
              <a:t>збір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endParaRPr lang="ru-RU" sz="1800" b="1" dirty="0"/>
          </a:p>
          <a:p>
            <a:pPr>
              <a:buFont typeface="+mj-lt"/>
              <a:buAutoNum type="arabicPeriod"/>
            </a:pPr>
            <a:r>
              <a:rPr lang="ru-RU" sz="1800" b="1" dirty="0" err="1"/>
              <a:t>Вибір</a:t>
            </a:r>
            <a:r>
              <a:rPr lang="ru-RU" sz="1800" b="1" dirty="0"/>
              <a:t> та </a:t>
            </a:r>
            <a:r>
              <a:rPr lang="ru-RU" sz="1800" b="1" dirty="0" err="1"/>
              <a:t>оцінка</a:t>
            </a:r>
            <a:r>
              <a:rPr lang="ru-RU" sz="1800" b="1" dirty="0"/>
              <a:t> </a:t>
            </a:r>
            <a:r>
              <a:rPr lang="ru-RU" sz="1800" b="1" dirty="0" err="1"/>
              <a:t>датасетів</a:t>
            </a:r>
            <a:r>
              <a:rPr lang="ru-RU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800" dirty="0" err="1"/>
              <a:t>Визначити</a:t>
            </a:r>
            <a:r>
              <a:rPr lang="ru-RU" sz="1800" dirty="0"/>
              <a:t> </a:t>
            </a:r>
            <a:r>
              <a:rPr lang="ru-RU" sz="1800" dirty="0" err="1"/>
              <a:t>джерела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ru-RU" sz="1800" dirty="0"/>
              <a:t> (</a:t>
            </a:r>
            <a:r>
              <a:rPr lang="en-US" sz="1800" dirty="0"/>
              <a:t>Kaggle, UCI, API </a:t>
            </a:r>
            <a:r>
              <a:rPr lang="ru-RU" sz="1800" dirty="0"/>
              <a:t>ВООЗ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Світового</a:t>
            </a:r>
            <a:r>
              <a:rPr lang="ru-RU" sz="1800" dirty="0"/>
              <a:t> банку).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800" dirty="0" err="1"/>
              <a:t>Проаналізувати</a:t>
            </a:r>
            <a:r>
              <a:rPr lang="ru-RU" sz="1800" dirty="0"/>
              <a:t> </a:t>
            </a:r>
            <a:r>
              <a:rPr lang="ru-RU" sz="1800" dirty="0" err="1"/>
              <a:t>доступні</a:t>
            </a:r>
            <a:r>
              <a:rPr lang="ru-RU" sz="1800" dirty="0"/>
              <a:t> </a:t>
            </a:r>
            <a:r>
              <a:rPr lang="ru-RU" sz="1800" dirty="0" err="1"/>
              <a:t>дані</a:t>
            </a:r>
            <a:r>
              <a:rPr lang="ru-RU" sz="1800" dirty="0"/>
              <a:t> та обрати </a:t>
            </a:r>
            <a:r>
              <a:rPr lang="ru-RU" sz="1800" dirty="0" err="1"/>
              <a:t>найвідповідніші</a:t>
            </a:r>
            <a:r>
              <a:rPr lang="ru-RU" sz="1800" dirty="0"/>
              <a:t> для </a:t>
            </a:r>
            <a:r>
              <a:rPr lang="ru-RU" sz="1800" dirty="0" err="1"/>
              <a:t>дослідження</a:t>
            </a:r>
            <a:r>
              <a:rPr lang="ru-RU" sz="1800" dirty="0"/>
              <a:t>, </a:t>
            </a:r>
            <a:r>
              <a:rPr lang="ru-RU" sz="1800" dirty="0" err="1"/>
              <a:t>зокрема</a:t>
            </a:r>
            <a:r>
              <a:rPr lang="ru-RU" sz="1800" dirty="0"/>
              <a:t> </a:t>
            </a:r>
            <a:r>
              <a:rPr lang="ru-RU" sz="1800" dirty="0" err="1"/>
              <a:t>ті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містять</a:t>
            </a:r>
            <a:r>
              <a:rPr lang="ru-RU" sz="1800" dirty="0"/>
              <a:t> </a:t>
            </a:r>
            <a:r>
              <a:rPr lang="ru-RU" sz="1800" dirty="0" err="1"/>
              <a:t>інформацію</a:t>
            </a:r>
            <a:r>
              <a:rPr lang="ru-RU" sz="1800" dirty="0"/>
              <a:t> про </a:t>
            </a:r>
            <a:r>
              <a:rPr lang="ru-RU" sz="1800" dirty="0" err="1"/>
              <a:t>країну</a:t>
            </a:r>
            <a:r>
              <a:rPr lang="ru-RU" sz="1800" dirty="0"/>
              <a:t>, </a:t>
            </a:r>
            <a:r>
              <a:rPr lang="ru-RU" sz="1800" dirty="0" err="1"/>
              <a:t>стрес</a:t>
            </a:r>
            <a:r>
              <a:rPr lang="ru-RU" sz="1800" dirty="0"/>
              <a:t>, сон, </a:t>
            </a:r>
            <a:r>
              <a:rPr lang="ru-RU" sz="1800" dirty="0" err="1"/>
              <a:t>фізичну</a:t>
            </a:r>
            <a:r>
              <a:rPr lang="ru-RU" sz="1800" dirty="0"/>
              <a:t> </a:t>
            </a:r>
            <a:r>
              <a:rPr lang="ru-RU" sz="1800" dirty="0" err="1"/>
              <a:t>активність</a:t>
            </a:r>
            <a:r>
              <a:rPr lang="ru-RU" sz="1800" dirty="0"/>
              <a:t> та </a:t>
            </a:r>
            <a:r>
              <a:rPr lang="ru-RU" sz="1800" dirty="0" err="1"/>
              <a:t>консультації</a:t>
            </a:r>
            <a:r>
              <a:rPr lang="ru-RU" sz="1800" dirty="0"/>
              <a:t> з психологом.</a:t>
            </a:r>
          </a:p>
          <a:p>
            <a:pPr marL="0" indent="0">
              <a:buNone/>
            </a:pPr>
            <a:r>
              <a:rPr lang="ru-RU" sz="1800" b="1" dirty="0"/>
              <a:t>2. Очистка та </a:t>
            </a:r>
            <a:r>
              <a:rPr lang="ru-RU" sz="1800" b="1" dirty="0" err="1"/>
              <a:t>підготовка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r>
              <a:rPr lang="ru-RU" sz="1800" dirty="0"/>
              <a:t>:</a:t>
            </a:r>
          </a:p>
          <a:p>
            <a:pPr marL="0" indent="0">
              <a:buNone/>
            </a:pPr>
            <a:r>
              <a:rPr lang="ru-RU" sz="1800" dirty="0"/>
              <a:t>       1. </a:t>
            </a:r>
            <a:r>
              <a:rPr lang="ru-RU" sz="1800" dirty="0" err="1"/>
              <a:t>Видалити</a:t>
            </a:r>
            <a:r>
              <a:rPr lang="ru-RU" sz="1800" dirty="0"/>
              <a:t> пропуски, </a:t>
            </a:r>
            <a:r>
              <a:rPr lang="ru-RU" sz="1800" dirty="0" err="1"/>
              <a:t>перевірити</a:t>
            </a:r>
            <a:r>
              <a:rPr lang="ru-RU" sz="1800" dirty="0"/>
              <a:t> </a:t>
            </a:r>
            <a:r>
              <a:rPr lang="ru-RU" sz="1800" dirty="0" err="1"/>
              <a:t>наявність</a:t>
            </a:r>
            <a:r>
              <a:rPr lang="ru-RU" sz="1800" dirty="0"/>
              <a:t> </a:t>
            </a:r>
            <a:r>
              <a:rPr lang="ru-RU" sz="1800" dirty="0" err="1"/>
              <a:t>аномалій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некоректних</a:t>
            </a:r>
            <a:r>
              <a:rPr lang="ru-RU" sz="1800" dirty="0"/>
              <a:t> </a:t>
            </a:r>
            <a:r>
              <a:rPr lang="ru-RU" sz="1800" dirty="0" err="1"/>
              <a:t>значень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        2. </a:t>
            </a:r>
            <a:r>
              <a:rPr lang="ru-RU" sz="1800" dirty="0" err="1"/>
              <a:t>Перетворити</a:t>
            </a:r>
            <a:r>
              <a:rPr lang="ru-RU" sz="1800" dirty="0"/>
              <a:t> </a:t>
            </a:r>
            <a:r>
              <a:rPr lang="ru-RU" sz="1800" dirty="0" err="1"/>
              <a:t>дані</a:t>
            </a:r>
            <a:r>
              <a:rPr lang="ru-RU" sz="1800" dirty="0"/>
              <a:t> у </a:t>
            </a:r>
            <a:r>
              <a:rPr lang="ru-RU" sz="1800" dirty="0" err="1"/>
              <a:t>потрібний</a:t>
            </a:r>
            <a:r>
              <a:rPr lang="ru-RU" sz="1800" dirty="0"/>
              <a:t> формат для </a:t>
            </a:r>
            <a:r>
              <a:rPr lang="ru-RU" sz="1800" dirty="0" err="1"/>
              <a:t>подальшого</a:t>
            </a:r>
            <a:r>
              <a:rPr lang="ru-RU" sz="1800" dirty="0"/>
              <a:t> </a:t>
            </a:r>
            <a:r>
              <a:rPr lang="ru-RU" sz="1800" dirty="0" err="1"/>
              <a:t>аналізу</a:t>
            </a:r>
            <a:r>
              <a:rPr lang="ru-RU" sz="1800" dirty="0"/>
              <a:t>.</a:t>
            </a:r>
            <a:endParaRPr lang="uk-UA" sz="1800" dirty="0"/>
          </a:p>
          <a:p>
            <a:pPr marL="0" indent="0">
              <a:buNone/>
            </a:pPr>
            <a:r>
              <a:rPr lang="ru-RU" sz="1800" b="1" dirty="0" err="1"/>
              <a:t>Етап</a:t>
            </a:r>
            <a:r>
              <a:rPr lang="ru-RU" sz="1800" b="1" dirty="0"/>
              <a:t> 2: </a:t>
            </a:r>
            <a:r>
              <a:rPr lang="ru-RU" sz="1800" b="1" dirty="0" err="1"/>
              <a:t>Початковий</a:t>
            </a:r>
            <a:r>
              <a:rPr lang="ru-RU" sz="1800" b="1" dirty="0"/>
              <a:t> </a:t>
            </a:r>
            <a:r>
              <a:rPr lang="ru-RU" sz="1800" b="1" dirty="0" err="1"/>
              <a:t>аналіз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endParaRPr lang="ru-RU" sz="1800" b="1" dirty="0"/>
          </a:p>
          <a:p>
            <a:pPr>
              <a:buFont typeface="+mj-lt"/>
              <a:buAutoNum type="arabicPeriod"/>
            </a:pPr>
            <a:r>
              <a:rPr lang="ru-RU" sz="1800" b="1" dirty="0" err="1"/>
              <a:t>Описова</a:t>
            </a:r>
            <a:r>
              <a:rPr lang="ru-RU" sz="1800" b="1" dirty="0"/>
              <a:t> статистика</a:t>
            </a:r>
            <a:r>
              <a:rPr lang="ru-RU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800" dirty="0" err="1"/>
              <a:t>Розрахувати</a:t>
            </a:r>
            <a:r>
              <a:rPr lang="ru-RU" sz="1800" dirty="0"/>
              <a:t> </a:t>
            </a:r>
            <a:r>
              <a:rPr lang="ru-RU" sz="1800" dirty="0" err="1"/>
              <a:t>середні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для </a:t>
            </a:r>
            <a:r>
              <a:rPr lang="ru-RU" sz="1800" dirty="0" err="1"/>
              <a:t>ключових</a:t>
            </a:r>
            <a:r>
              <a:rPr lang="ru-RU" sz="1800" dirty="0"/>
              <a:t> </a:t>
            </a:r>
            <a:r>
              <a:rPr lang="ru-RU" sz="1800" dirty="0" err="1"/>
              <a:t>змінних</a:t>
            </a:r>
            <a:r>
              <a:rPr lang="ru-RU" sz="1800" dirty="0"/>
              <a:t> (</a:t>
            </a:r>
            <a:r>
              <a:rPr lang="ru-RU" sz="1800" dirty="0" err="1"/>
              <a:t>стрес</a:t>
            </a:r>
            <a:r>
              <a:rPr lang="ru-RU" sz="1800" dirty="0"/>
              <a:t>, сон, </a:t>
            </a:r>
            <a:r>
              <a:rPr lang="ru-RU" sz="1800" dirty="0" err="1"/>
              <a:t>фізична</a:t>
            </a:r>
            <a:r>
              <a:rPr lang="ru-RU" sz="1800" dirty="0"/>
              <a:t> </a:t>
            </a:r>
            <a:r>
              <a:rPr lang="ru-RU" sz="1800" dirty="0" err="1"/>
              <a:t>активність</a:t>
            </a:r>
            <a:r>
              <a:rPr lang="ru-RU" sz="1800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800" dirty="0" err="1"/>
              <a:t>Розрахувати</a:t>
            </a:r>
            <a:r>
              <a:rPr lang="ru-RU" sz="1800" dirty="0"/>
              <a:t> </a:t>
            </a:r>
            <a:r>
              <a:rPr lang="ru-RU" sz="1800" dirty="0" err="1"/>
              <a:t>відсоток</a:t>
            </a:r>
            <a:r>
              <a:rPr lang="ru-RU" sz="1800" dirty="0"/>
              <a:t> людей,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мають</a:t>
            </a:r>
            <a:r>
              <a:rPr lang="ru-RU" sz="1800" dirty="0"/>
              <a:t> </a:t>
            </a:r>
            <a:r>
              <a:rPr lang="ru-RU" sz="1800" dirty="0" err="1"/>
              <a:t>психічні</a:t>
            </a:r>
            <a:r>
              <a:rPr lang="ru-RU" sz="1800" dirty="0"/>
              <a:t> </a:t>
            </a:r>
            <a:r>
              <a:rPr lang="ru-RU" sz="1800" dirty="0" err="1"/>
              <a:t>проблеми</a:t>
            </a:r>
            <a:r>
              <a:rPr lang="ru-RU" sz="1800" dirty="0"/>
              <a:t>, у </a:t>
            </a:r>
            <a:r>
              <a:rPr lang="ru-RU" sz="1800" dirty="0" err="1"/>
              <a:t>кожній</a:t>
            </a:r>
            <a:r>
              <a:rPr lang="ru-RU" sz="1800" dirty="0"/>
              <a:t> </a:t>
            </a:r>
            <a:r>
              <a:rPr lang="ru-RU" sz="1800" dirty="0" err="1"/>
              <a:t>країні</a:t>
            </a:r>
            <a:r>
              <a:rPr lang="ru-RU" sz="1800" dirty="0"/>
              <a:t> та в </a:t>
            </a:r>
            <a:r>
              <a:rPr lang="ru-RU" sz="1800" dirty="0" err="1"/>
              <a:t>залежності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інших</a:t>
            </a:r>
            <a:r>
              <a:rPr lang="ru-RU" sz="1800" dirty="0"/>
              <a:t> </a:t>
            </a:r>
            <a:r>
              <a:rPr lang="ru-RU" sz="1800" dirty="0" err="1"/>
              <a:t>факторів</a:t>
            </a:r>
            <a:r>
              <a:rPr lang="ru-RU" sz="1800" dirty="0"/>
              <a:t> (</a:t>
            </a:r>
            <a:r>
              <a:rPr lang="ru-RU" sz="1800" dirty="0" err="1"/>
              <a:t>вік</a:t>
            </a:r>
            <a:r>
              <a:rPr lang="ru-RU" sz="1800" dirty="0"/>
              <a:t>, стать, </a:t>
            </a:r>
            <a:r>
              <a:rPr lang="ru-RU" sz="1800" dirty="0" err="1"/>
              <a:t>зайнятість</a:t>
            </a:r>
            <a:r>
              <a:rPr lang="ru-RU" sz="1800" dirty="0"/>
              <a:t>).</a:t>
            </a:r>
          </a:p>
          <a:p>
            <a:pPr>
              <a:buFont typeface="+mj-lt"/>
              <a:buAutoNum type="arabicPeriod"/>
            </a:pPr>
            <a:r>
              <a:rPr lang="ru-RU" sz="1800" b="1" dirty="0" err="1"/>
              <a:t>Сегментація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r>
              <a:rPr lang="ru-RU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800" dirty="0" err="1"/>
              <a:t>Створити</a:t>
            </a:r>
            <a:r>
              <a:rPr lang="ru-RU" sz="1800" dirty="0"/>
              <a:t> </a:t>
            </a:r>
            <a:r>
              <a:rPr lang="ru-RU" sz="1800" dirty="0" err="1"/>
              <a:t>групи</a:t>
            </a:r>
            <a:r>
              <a:rPr lang="ru-RU" sz="1800" dirty="0"/>
              <a:t> за </a:t>
            </a:r>
            <a:r>
              <a:rPr lang="ru-RU" sz="1800" dirty="0" err="1"/>
              <a:t>віком</a:t>
            </a:r>
            <a:r>
              <a:rPr lang="ru-RU" sz="1800" dirty="0"/>
              <a:t>, </a:t>
            </a:r>
            <a:r>
              <a:rPr lang="ru-RU" sz="1800" dirty="0" err="1"/>
              <a:t>країною</a:t>
            </a:r>
            <a:r>
              <a:rPr lang="ru-RU" sz="1800" dirty="0"/>
              <a:t>, </a:t>
            </a:r>
            <a:r>
              <a:rPr lang="ru-RU" sz="1800" dirty="0" err="1"/>
              <a:t>рівнем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та </a:t>
            </a:r>
            <a:r>
              <a:rPr lang="ru-RU" sz="1800" dirty="0" err="1"/>
              <a:t>іншими</a:t>
            </a:r>
            <a:r>
              <a:rPr lang="ru-RU" sz="1800" dirty="0"/>
              <a:t> факторами.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800" dirty="0" err="1"/>
              <a:t>Виявити</a:t>
            </a:r>
            <a:r>
              <a:rPr lang="ru-RU" sz="1800" dirty="0"/>
              <a:t> </a:t>
            </a:r>
            <a:r>
              <a:rPr lang="ru-RU" sz="1800" dirty="0" err="1"/>
              <a:t>основні</a:t>
            </a:r>
            <a:r>
              <a:rPr lang="ru-RU" sz="1800" dirty="0"/>
              <a:t> </a:t>
            </a:r>
            <a:r>
              <a:rPr lang="ru-RU" sz="1800" dirty="0" err="1"/>
              <a:t>патерни</a:t>
            </a:r>
            <a:r>
              <a:rPr lang="ru-RU" sz="1800" dirty="0"/>
              <a:t> в </a:t>
            </a:r>
            <a:r>
              <a:rPr lang="ru-RU" sz="1800" dirty="0" err="1"/>
              <a:t>даних</a:t>
            </a:r>
            <a:r>
              <a:rPr lang="ru-RU" sz="1800" dirty="0"/>
              <a:t> (</a:t>
            </a:r>
            <a:r>
              <a:rPr lang="ru-RU" sz="1800" dirty="0" err="1"/>
              <a:t>наприклад</a:t>
            </a:r>
            <a:r>
              <a:rPr lang="ru-RU" sz="1800" dirty="0"/>
              <a:t>, </a:t>
            </a:r>
            <a:r>
              <a:rPr lang="ru-RU" sz="1800" dirty="0" err="1"/>
              <a:t>високий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у людей у </a:t>
            </a:r>
            <a:r>
              <a:rPr lang="ru-RU" sz="1800" dirty="0" err="1"/>
              <a:t>певних</a:t>
            </a:r>
            <a:r>
              <a:rPr lang="ru-RU" sz="1800" dirty="0"/>
              <a:t> </a:t>
            </a:r>
            <a:r>
              <a:rPr lang="ru-RU" sz="1800" dirty="0" err="1"/>
              <a:t>професіях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країнах</a:t>
            </a:r>
            <a:r>
              <a:rPr lang="ru-RU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51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5C39EDE-DBEB-0F8E-1D56-1C497E94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606"/>
            <a:ext cx="10515600" cy="562635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/>
              <a:t>Етап</a:t>
            </a:r>
            <a:r>
              <a:rPr lang="ru-RU" sz="1800" b="1" dirty="0"/>
              <a:t> 4: </a:t>
            </a:r>
            <a:r>
              <a:rPr lang="ru-RU" sz="1800" b="1" dirty="0" err="1"/>
              <a:t>Візуалізація</a:t>
            </a:r>
            <a:r>
              <a:rPr lang="ru-RU" sz="1800" b="1" dirty="0"/>
              <a:t> </a:t>
            </a:r>
            <a:r>
              <a:rPr lang="ru-RU" sz="1800" b="1" dirty="0" err="1"/>
              <a:t>результатів</a:t>
            </a:r>
            <a:endParaRPr lang="ru-RU" sz="1800" b="1" dirty="0"/>
          </a:p>
          <a:p>
            <a:pPr>
              <a:buFont typeface="+mj-lt"/>
              <a:buAutoNum type="arabicPeriod"/>
            </a:pPr>
            <a:r>
              <a:rPr lang="ru-RU" sz="1800" b="1" dirty="0" err="1"/>
              <a:t>Інтерактивні</a:t>
            </a:r>
            <a:r>
              <a:rPr lang="ru-RU" sz="1800" b="1" dirty="0"/>
              <a:t> </a:t>
            </a:r>
            <a:r>
              <a:rPr lang="ru-RU" sz="1800" b="1" dirty="0" err="1"/>
              <a:t>графіки</a:t>
            </a:r>
            <a:r>
              <a:rPr lang="ru-RU" sz="1800" b="1" dirty="0"/>
              <a:t> та </a:t>
            </a:r>
            <a:r>
              <a:rPr lang="ru-RU" sz="1800" b="1" dirty="0" err="1"/>
              <a:t>діаграми</a:t>
            </a:r>
            <a:r>
              <a:rPr lang="ru-RU" sz="18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800" dirty="0" err="1"/>
              <a:t>Побудувати</a:t>
            </a:r>
            <a:r>
              <a:rPr lang="ru-RU" sz="1800" dirty="0"/>
              <a:t> </a:t>
            </a:r>
            <a:r>
              <a:rPr lang="ru-RU" sz="1800" dirty="0" err="1"/>
              <a:t>інтерактивні</a:t>
            </a:r>
            <a:r>
              <a:rPr lang="ru-RU" sz="1800" dirty="0"/>
              <a:t> </a:t>
            </a:r>
            <a:r>
              <a:rPr lang="ru-RU" sz="1800" dirty="0" err="1"/>
              <a:t>графіки</a:t>
            </a:r>
            <a:r>
              <a:rPr lang="ru-RU" sz="1800" dirty="0"/>
              <a:t> та </a:t>
            </a:r>
            <a:r>
              <a:rPr lang="ru-RU" sz="1800" dirty="0" err="1"/>
              <a:t>діаграми</a:t>
            </a:r>
            <a:r>
              <a:rPr lang="ru-RU" sz="1800" dirty="0"/>
              <a:t> в </a:t>
            </a:r>
            <a:r>
              <a:rPr lang="en-US" sz="1800" dirty="0"/>
              <a:t>Power BI </a:t>
            </a:r>
            <a:r>
              <a:rPr lang="ru-RU" sz="1800" dirty="0"/>
              <a:t>для </a:t>
            </a:r>
            <a:r>
              <a:rPr lang="ru-RU" sz="1800" dirty="0" err="1"/>
              <a:t>відображення</a:t>
            </a:r>
            <a:r>
              <a:rPr lang="ru-RU" sz="1800" dirty="0"/>
              <a:t> </a:t>
            </a:r>
            <a:r>
              <a:rPr lang="ru-RU" sz="1800" dirty="0" err="1"/>
              <a:t>основних</a:t>
            </a:r>
            <a:r>
              <a:rPr lang="ru-RU" sz="1800" dirty="0"/>
              <a:t> </a:t>
            </a:r>
            <a:r>
              <a:rPr lang="ru-RU" sz="1800" dirty="0" err="1"/>
              <a:t>результатів</a:t>
            </a:r>
            <a:r>
              <a:rPr lang="ru-RU" sz="1800" dirty="0"/>
              <a:t> </a:t>
            </a:r>
            <a:r>
              <a:rPr lang="ru-RU" sz="1800" dirty="0" err="1"/>
              <a:t>дослідження</a:t>
            </a:r>
            <a:r>
              <a:rPr lang="ru-RU" sz="1800" dirty="0"/>
              <a:t>.</a:t>
            </a:r>
          </a:p>
          <a:p>
            <a:pPr marL="457200" lvl="1" indent="0">
              <a:buNone/>
            </a:pPr>
            <a:r>
              <a:rPr lang="ru-RU" sz="1800" b="1" dirty="0" err="1"/>
              <a:t>Етап</a:t>
            </a:r>
            <a:r>
              <a:rPr lang="ru-RU" sz="1800" b="1" dirty="0"/>
              <a:t> 5: </a:t>
            </a:r>
            <a:r>
              <a:rPr lang="ru-RU" sz="1800" b="1" dirty="0" err="1"/>
              <a:t>Підготовка</a:t>
            </a:r>
            <a:r>
              <a:rPr lang="ru-RU" sz="1800" b="1" dirty="0"/>
              <a:t> </a:t>
            </a:r>
            <a:r>
              <a:rPr lang="ru-RU" sz="1800" b="1" dirty="0" err="1"/>
              <a:t>звіту</a:t>
            </a:r>
            <a:r>
              <a:rPr lang="ru-RU" sz="1800" b="1" dirty="0"/>
              <a:t> та </a:t>
            </a:r>
            <a:r>
              <a:rPr lang="ru-RU" sz="1800" b="1" dirty="0" err="1"/>
              <a:t>презентації</a:t>
            </a:r>
            <a:endParaRPr lang="ru-RU" sz="1800" b="1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71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3A232-7057-FAFE-ED8C-AB3E1D97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644"/>
            <a:ext cx="10515600" cy="924233"/>
          </a:xfrm>
        </p:spPr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Розробка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та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аналіз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даних</a:t>
            </a:r>
            <a:endParaRPr lang="ru-RU" b="1" i="0" dirty="0">
              <a:solidFill>
                <a:srgbClr val="03142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0FFA1-FDD6-443A-26F3-75DC14A7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6"/>
            <a:ext cx="10515600" cy="49380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800" b="1" dirty="0" err="1"/>
              <a:t>Очищення</a:t>
            </a:r>
            <a:r>
              <a:rPr lang="ru-RU" sz="1800" b="1" dirty="0"/>
              <a:t> та </a:t>
            </a:r>
            <a:r>
              <a:rPr lang="ru-RU" sz="1800" b="1" dirty="0" err="1"/>
              <a:t>підготовка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r>
              <a:rPr lang="ru-RU" sz="1800" b="1" dirty="0"/>
              <a:t> за </a:t>
            </a:r>
            <a:r>
              <a:rPr lang="ru-RU" sz="1800" b="1" dirty="0" err="1"/>
              <a:t>допомогою</a:t>
            </a:r>
            <a:r>
              <a:rPr lang="ru-RU" sz="1800" b="1" dirty="0"/>
              <a:t> </a:t>
            </a:r>
            <a:r>
              <a:rPr lang="en-US" sz="1800" b="1" dirty="0" err="1"/>
              <a:t>Exel</a:t>
            </a:r>
            <a:endParaRPr lang="en-US" sz="1800" b="1" dirty="0"/>
          </a:p>
          <a:p>
            <a:pPr marL="514350" indent="-514350">
              <a:buAutoNum type="arabicPeriod"/>
            </a:pPr>
            <a:r>
              <a:rPr lang="ru-RU" sz="1800" b="1" dirty="0" err="1"/>
              <a:t>Імпорт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r>
              <a:rPr lang="en-US" sz="1800" b="1" dirty="0"/>
              <a:t> </a:t>
            </a:r>
            <a:r>
              <a:rPr lang="ru-RU" sz="1800" b="1" dirty="0"/>
              <a:t>та </a:t>
            </a:r>
            <a:r>
              <a:rPr lang="ru-RU" sz="1800" b="1" dirty="0" err="1"/>
              <a:t>бібліотек</a:t>
            </a:r>
            <a:r>
              <a:rPr lang="ru-RU" sz="1800" b="1" dirty="0"/>
              <a:t> у </a:t>
            </a:r>
            <a:r>
              <a:rPr lang="en-US" sz="1800" b="1" dirty="0"/>
              <a:t>Python:</a:t>
            </a:r>
          </a:p>
          <a:p>
            <a:pPr marL="514350" indent="-514350">
              <a:buAutoNum type="arabicParenR"/>
            </a:pPr>
            <a:r>
              <a:rPr lang="ru-RU" sz="1800" dirty="0" err="1"/>
              <a:t>Аналіз</a:t>
            </a:r>
            <a:r>
              <a:rPr lang="ru-RU" sz="1800" dirty="0"/>
              <a:t> </a:t>
            </a:r>
            <a:r>
              <a:rPr lang="ru-RU" sz="1800" dirty="0" err="1"/>
              <a:t>розподілу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en-US" sz="1800" dirty="0"/>
              <a:t>;</a:t>
            </a:r>
          </a:p>
          <a:p>
            <a:pPr marL="514350" indent="-514350">
              <a:buAutoNum type="arabicParenR"/>
            </a:pPr>
            <a:r>
              <a:rPr lang="ru-RU" sz="1800" dirty="0" err="1"/>
              <a:t>Перетворення</a:t>
            </a:r>
            <a:r>
              <a:rPr lang="ru-RU" sz="1800" dirty="0"/>
              <a:t> </a:t>
            </a:r>
            <a:r>
              <a:rPr lang="ru-RU" sz="1800" dirty="0" err="1"/>
              <a:t>категоріальних</a:t>
            </a:r>
            <a:r>
              <a:rPr lang="ru-RU" sz="1800" dirty="0"/>
              <a:t> </a:t>
            </a:r>
            <a:r>
              <a:rPr lang="ru-RU" sz="1800" dirty="0" err="1"/>
              <a:t>змінних</a:t>
            </a:r>
            <a:r>
              <a:rPr lang="ru-RU" sz="1800" dirty="0"/>
              <a:t> на </a:t>
            </a:r>
            <a:r>
              <a:rPr lang="ru-RU" sz="1800" dirty="0" err="1"/>
              <a:t>числові</a:t>
            </a:r>
            <a:r>
              <a:rPr lang="en-US" sz="1800" dirty="0"/>
              <a:t>;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800" dirty="0" err="1"/>
              <a:t>Групування</a:t>
            </a:r>
            <a:r>
              <a:rPr lang="ru-RU" sz="1800" dirty="0"/>
              <a:t> за </a:t>
            </a:r>
            <a:r>
              <a:rPr lang="ru-RU" sz="1800" dirty="0" err="1"/>
              <a:t>професією</a:t>
            </a:r>
            <a:r>
              <a:rPr lang="ru-RU" sz="1800" dirty="0"/>
              <a:t> та </a:t>
            </a:r>
            <a:r>
              <a:rPr lang="ru-RU" sz="1800" dirty="0" err="1"/>
              <a:t>розрахунок</a:t>
            </a:r>
            <a:r>
              <a:rPr lang="ru-RU" sz="1800" dirty="0"/>
              <a:t> </a:t>
            </a:r>
            <a:r>
              <a:rPr lang="ru-RU" sz="1800" dirty="0" err="1"/>
              <a:t>середніх</a:t>
            </a:r>
            <a:r>
              <a:rPr lang="ru-RU" sz="1800" dirty="0"/>
              <a:t> </a:t>
            </a:r>
            <a:r>
              <a:rPr lang="ru-RU" sz="1800" dirty="0" err="1"/>
              <a:t>значень</a:t>
            </a:r>
            <a:r>
              <a:rPr lang="ru-RU" sz="1800" dirty="0"/>
              <a:t> для кожного </a:t>
            </a:r>
            <a:r>
              <a:rPr lang="ru-RU" sz="1800" dirty="0" err="1"/>
              <a:t>рівня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en-US" sz="1800" dirty="0"/>
              <a:t>;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800" dirty="0" err="1"/>
              <a:t>Групування</a:t>
            </a:r>
            <a:r>
              <a:rPr lang="ru-RU" sz="1800" dirty="0"/>
              <a:t> за </a:t>
            </a:r>
            <a:r>
              <a:rPr lang="ru-RU" sz="1800" dirty="0" err="1"/>
              <a:t>професією</a:t>
            </a:r>
            <a:r>
              <a:rPr lang="ru-RU" sz="1800" dirty="0"/>
              <a:t> та </a:t>
            </a:r>
            <a:r>
              <a:rPr lang="ru-RU" sz="1800" dirty="0" err="1"/>
              <a:t>обчислення</a:t>
            </a:r>
            <a:r>
              <a:rPr lang="ru-RU" sz="1800" dirty="0"/>
              <a:t> </a:t>
            </a:r>
            <a:r>
              <a:rPr lang="ru-RU" sz="1800" dirty="0" err="1"/>
              <a:t>середніх</a:t>
            </a:r>
            <a:r>
              <a:rPr lang="ru-RU" sz="1800" dirty="0"/>
              <a:t> годин сну та </a:t>
            </a:r>
            <a:r>
              <a:rPr lang="ru-RU" sz="1800" dirty="0" err="1"/>
              <a:t>роботи</a:t>
            </a:r>
            <a:endParaRPr lang="ru-RU" sz="18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800" dirty="0" err="1"/>
              <a:t>Візуалізація</a:t>
            </a:r>
            <a:r>
              <a:rPr lang="ru-RU" sz="1800" dirty="0"/>
              <a:t> </a:t>
            </a:r>
            <a:r>
              <a:rPr lang="ru-RU" sz="1800" dirty="0" err="1"/>
              <a:t>середніх</a:t>
            </a:r>
            <a:r>
              <a:rPr lang="ru-RU" sz="1800" dirty="0"/>
              <a:t> годин сну для </a:t>
            </a:r>
            <a:r>
              <a:rPr lang="ru-RU" sz="1800" dirty="0" err="1"/>
              <a:t>кожної</a:t>
            </a:r>
            <a:r>
              <a:rPr lang="ru-RU" sz="1800" dirty="0"/>
              <a:t> </a:t>
            </a:r>
            <a:r>
              <a:rPr lang="ru-RU" sz="1800" dirty="0" err="1"/>
              <a:t>професії</a:t>
            </a:r>
            <a:r>
              <a:rPr lang="en-US" sz="1800" dirty="0"/>
              <a:t>;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800" dirty="0" err="1"/>
              <a:t>Розподіл</a:t>
            </a:r>
            <a:r>
              <a:rPr lang="ru-RU" sz="1800" dirty="0"/>
              <a:t> </a:t>
            </a:r>
            <a:r>
              <a:rPr lang="ru-RU" sz="1800" dirty="0" err="1"/>
              <a:t>вікових</a:t>
            </a:r>
            <a:r>
              <a:rPr lang="ru-RU" sz="1800" dirty="0"/>
              <a:t> </a:t>
            </a:r>
            <a:r>
              <a:rPr lang="ru-RU" sz="1800" dirty="0" err="1"/>
              <a:t>груп</a:t>
            </a:r>
            <a:r>
              <a:rPr lang="en-US" sz="1800" dirty="0"/>
              <a:t>;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ru-RU" sz="1800" dirty="0" err="1"/>
              <a:t>Гістограма</a:t>
            </a:r>
            <a:r>
              <a:rPr lang="ru-RU" sz="1800" dirty="0"/>
              <a:t> для </a:t>
            </a:r>
            <a:r>
              <a:rPr lang="ru-RU" sz="1800" dirty="0" err="1"/>
              <a:t>середніх</a:t>
            </a:r>
            <a:r>
              <a:rPr lang="ru-RU" sz="1800" dirty="0"/>
              <a:t> годин сну</a:t>
            </a:r>
            <a:r>
              <a:rPr lang="en-US" sz="1800" dirty="0"/>
              <a:t>.</a:t>
            </a:r>
            <a:endParaRPr lang="ru-RU" sz="1800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ru-RU" sz="1800" dirty="0"/>
          </a:p>
          <a:p>
            <a:pPr marL="514350" indent="-514350">
              <a:buAutoNum type="arabicParenR"/>
            </a:pPr>
            <a:endParaRPr lang="en-US" sz="1800" dirty="0"/>
          </a:p>
          <a:p>
            <a:pPr marL="0" indent="0">
              <a:buNone/>
            </a:pP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32068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443307-5AF5-0CCD-4F24-7EA35C09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" y="304799"/>
            <a:ext cx="10736826" cy="6145161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err="1"/>
              <a:t>Імпорт</a:t>
            </a:r>
            <a:r>
              <a:rPr lang="ru-RU" sz="1800" b="1" dirty="0"/>
              <a:t> </a:t>
            </a:r>
            <a:r>
              <a:rPr lang="ru-RU" sz="1800" b="1" dirty="0" err="1"/>
              <a:t>даних</a:t>
            </a:r>
            <a:r>
              <a:rPr lang="ru-RU" sz="1800" b="1" dirty="0"/>
              <a:t> про </a:t>
            </a:r>
            <a:r>
              <a:rPr lang="ru-RU" sz="1800" b="1" dirty="0" err="1"/>
              <a:t>ментальне</a:t>
            </a:r>
            <a:r>
              <a:rPr lang="ru-RU" sz="1800" b="1" dirty="0"/>
              <a:t> </a:t>
            </a:r>
            <a:r>
              <a:rPr lang="ru-RU" sz="1800" b="1" dirty="0" err="1"/>
              <a:t>здоров’я</a:t>
            </a:r>
            <a:r>
              <a:rPr lang="en-US" sz="1800" b="1" dirty="0"/>
              <a:t> </a:t>
            </a:r>
            <a:r>
              <a:rPr lang="ru-RU" sz="1800" b="1" dirty="0"/>
              <a:t>в </a:t>
            </a:r>
            <a:r>
              <a:rPr lang="en-US" sz="1800" b="1" dirty="0"/>
              <a:t>Power Bi:</a:t>
            </a:r>
            <a:endParaRPr lang="uk-UA" sz="1800" b="1" dirty="0"/>
          </a:p>
          <a:p>
            <a:pPr algn="l"/>
            <a:r>
              <a:rPr lang="ru-RU" sz="1800" dirty="0"/>
              <a:t>Головна мета — </a:t>
            </a:r>
            <a:r>
              <a:rPr lang="ru-RU" sz="1800" dirty="0" err="1"/>
              <a:t>створити</a:t>
            </a:r>
            <a:r>
              <a:rPr lang="ru-RU" sz="1800" dirty="0"/>
              <a:t> </a:t>
            </a:r>
            <a:r>
              <a:rPr lang="ru-RU" sz="1800" dirty="0" err="1"/>
              <a:t>зрозумілі</a:t>
            </a:r>
            <a:r>
              <a:rPr lang="ru-RU" sz="1800" dirty="0"/>
              <a:t> та </a:t>
            </a:r>
            <a:r>
              <a:rPr lang="ru-RU" sz="1800" dirty="0" err="1"/>
              <a:t>інтерактивні</a:t>
            </a:r>
            <a:r>
              <a:rPr lang="ru-RU" sz="1800" dirty="0"/>
              <a:t> </a:t>
            </a:r>
            <a:r>
              <a:rPr lang="ru-RU" sz="1800" dirty="0" err="1"/>
              <a:t>візуалізації</a:t>
            </a:r>
            <a:r>
              <a:rPr lang="ru-RU" sz="1800" dirty="0"/>
              <a:t>, </a:t>
            </a:r>
            <a:r>
              <a:rPr lang="ru-RU" sz="1800" dirty="0" err="1"/>
              <a:t>які</a:t>
            </a:r>
            <a:r>
              <a:rPr lang="ru-RU" sz="1800" dirty="0"/>
              <a:t> </a:t>
            </a:r>
            <a:r>
              <a:rPr lang="ru-RU" sz="1800" dirty="0" err="1"/>
              <a:t>покажуть</a:t>
            </a:r>
            <a:r>
              <a:rPr lang="ru-RU" sz="1800" dirty="0"/>
              <a:t> </a:t>
            </a:r>
            <a:r>
              <a:rPr lang="ru-RU" sz="1800" dirty="0" err="1"/>
              <a:t>вплив</a:t>
            </a:r>
            <a:r>
              <a:rPr lang="ru-RU" sz="1800" dirty="0"/>
              <a:t> </a:t>
            </a:r>
            <a:r>
              <a:rPr lang="ru-RU" sz="1800" dirty="0" err="1"/>
              <a:t>різних</a:t>
            </a:r>
            <a:r>
              <a:rPr lang="ru-RU" sz="1800" dirty="0"/>
              <a:t> </a:t>
            </a:r>
            <a:r>
              <a:rPr lang="ru-RU" sz="1800" dirty="0" err="1"/>
              <a:t>факторів</a:t>
            </a:r>
            <a:r>
              <a:rPr lang="ru-RU" sz="1800" dirty="0"/>
              <a:t> на </a:t>
            </a:r>
            <a:r>
              <a:rPr lang="ru-RU" sz="1800" dirty="0" err="1"/>
              <a:t>психічне</a:t>
            </a:r>
            <a:r>
              <a:rPr lang="ru-RU" sz="1800" dirty="0"/>
              <a:t> </a:t>
            </a:r>
            <a:r>
              <a:rPr lang="ru-RU" sz="1800" dirty="0" err="1"/>
              <a:t>здоров’я</a:t>
            </a:r>
            <a:r>
              <a:rPr lang="ru-RU" sz="1800" dirty="0"/>
              <a:t> </a:t>
            </a:r>
            <a:r>
              <a:rPr lang="ru-RU" sz="1800" dirty="0" err="1"/>
              <a:t>користувачів</a:t>
            </a:r>
            <a:r>
              <a:rPr lang="ru-RU" sz="1800" dirty="0"/>
              <a:t>, а також </a:t>
            </a:r>
            <a:r>
              <a:rPr lang="ru-RU" sz="1800" dirty="0" err="1"/>
              <a:t>допоможуть</a:t>
            </a:r>
            <a:r>
              <a:rPr lang="ru-RU" sz="1800" dirty="0"/>
              <a:t> </a:t>
            </a:r>
            <a:r>
              <a:rPr lang="ru-RU" sz="1800" dirty="0" err="1"/>
              <a:t>ідентифікувати</a:t>
            </a:r>
            <a:r>
              <a:rPr lang="ru-RU" sz="1800" dirty="0"/>
              <a:t> </a:t>
            </a:r>
            <a:r>
              <a:rPr lang="ru-RU" sz="1800" dirty="0" err="1"/>
              <a:t>ключові</a:t>
            </a:r>
            <a:r>
              <a:rPr lang="ru-RU" sz="1800" dirty="0"/>
              <a:t> </a:t>
            </a:r>
            <a:r>
              <a:rPr lang="ru-RU" sz="1800" dirty="0" err="1"/>
              <a:t>закономірності</a:t>
            </a:r>
            <a:r>
              <a:rPr lang="ru-RU" sz="1800" dirty="0"/>
              <a:t>. </a:t>
            </a:r>
            <a:r>
              <a:rPr lang="ru-RU" sz="1800" dirty="0" err="1"/>
              <a:t>Це</a:t>
            </a:r>
            <a:r>
              <a:rPr lang="ru-RU" sz="1800" dirty="0"/>
              <a:t> дозволить </a:t>
            </a:r>
            <a:r>
              <a:rPr lang="ru-RU" sz="1800" dirty="0" err="1"/>
              <a:t>швидко</a:t>
            </a:r>
            <a:r>
              <a:rPr lang="ru-RU" sz="1800" dirty="0"/>
              <a:t> </a:t>
            </a:r>
            <a:r>
              <a:rPr lang="ru-RU" sz="1800" dirty="0" err="1"/>
              <a:t>зрозуміти</a:t>
            </a:r>
            <a:r>
              <a:rPr lang="ru-RU" sz="1800" dirty="0"/>
              <a:t> </a:t>
            </a:r>
            <a:r>
              <a:rPr lang="ru-RU" sz="1800" dirty="0" err="1"/>
              <a:t>основні</a:t>
            </a:r>
            <a:r>
              <a:rPr lang="ru-RU" sz="1800" dirty="0"/>
              <a:t> </a:t>
            </a:r>
            <a:r>
              <a:rPr lang="ru-RU" sz="1800" dirty="0" err="1"/>
              <a:t>інсайти</a:t>
            </a:r>
            <a:r>
              <a:rPr lang="ru-RU" sz="1800" dirty="0"/>
              <a:t>, </a:t>
            </a:r>
            <a:r>
              <a:rPr lang="ru-RU" sz="1800" dirty="0" err="1"/>
              <a:t>зробити</a:t>
            </a:r>
            <a:r>
              <a:rPr lang="ru-RU" sz="1800" dirty="0"/>
              <a:t> </a:t>
            </a:r>
            <a:r>
              <a:rPr lang="ru-RU" sz="1800" dirty="0" err="1"/>
              <a:t>висновки</a:t>
            </a:r>
            <a:r>
              <a:rPr lang="ru-RU" sz="1800" dirty="0"/>
              <a:t> та </a:t>
            </a:r>
            <a:r>
              <a:rPr lang="ru-RU" sz="1800" dirty="0" err="1"/>
              <a:t>запропонувати</a:t>
            </a:r>
            <a:r>
              <a:rPr lang="ru-RU" sz="1800" dirty="0"/>
              <a:t> </a:t>
            </a:r>
            <a:r>
              <a:rPr lang="ru-RU" sz="1800" dirty="0" err="1"/>
              <a:t>практичні</a:t>
            </a:r>
            <a:r>
              <a:rPr lang="ru-RU" sz="1800" dirty="0"/>
              <a:t> </a:t>
            </a:r>
            <a:r>
              <a:rPr lang="ru-RU" sz="1800" dirty="0" err="1"/>
              <a:t>рекомендації</a:t>
            </a:r>
            <a:r>
              <a:rPr lang="ru-RU" sz="1800" dirty="0"/>
              <a:t>. </a:t>
            </a:r>
            <a:r>
              <a:rPr lang="ru-RU" sz="1800" dirty="0" err="1"/>
              <a:t>Етапи</a:t>
            </a:r>
            <a:r>
              <a:rPr lang="ru-RU" sz="1800" dirty="0"/>
              <a:t> </a:t>
            </a:r>
            <a:r>
              <a:rPr lang="ru-RU" sz="1800" dirty="0" err="1"/>
              <a:t>роботи</a:t>
            </a:r>
            <a:r>
              <a:rPr lang="ru-RU" sz="1800" dirty="0"/>
              <a:t>:</a:t>
            </a:r>
            <a:endParaRPr lang="en-US" sz="1800" b="1" dirty="0"/>
          </a:p>
          <a:p>
            <a:pPr marL="457200" indent="-457200" algn="l">
              <a:buAutoNum type="arabicParenR"/>
            </a:pPr>
            <a:r>
              <a:rPr lang="ru-RU" sz="1800" dirty="0" err="1"/>
              <a:t>Підготовка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ru-RU" sz="1800" dirty="0"/>
              <a:t> у Power </a:t>
            </a:r>
            <a:r>
              <a:rPr lang="ru-RU" sz="1800" dirty="0" err="1"/>
              <a:t>Query</a:t>
            </a:r>
            <a:r>
              <a:rPr lang="ru-RU" sz="1800" dirty="0"/>
              <a:t> Editor</a:t>
            </a:r>
            <a:r>
              <a:rPr lang="en-US" sz="1800" dirty="0"/>
              <a:t>;</a:t>
            </a:r>
          </a:p>
          <a:p>
            <a:pPr marL="514350" indent="-514350" algn="l">
              <a:buAutoNum type="arabicParenR"/>
            </a:pPr>
            <a:r>
              <a:rPr lang="ru-RU" sz="1800" dirty="0" err="1"/>
              <a:t>Підготовка</a:t>
            </a:r>
            <a:r>
              <a:rPr lang="ru-RU" sz="1800" dirty="0"/>
              <a:t> </a:t>
            </a:r>
            <a:r>
              <a:rPr lang="ru-RU" sz="1800" dirty="0" err="1"/>
              <a:t>обчислювальних</a:t>
            </a:r>
            <a:r>
              <a:rPr lang="ru-RU" sz="1800" dirty="0"/>
              <a:t> </a:t>
            </a:r>
            <a:r>
              <a:rPr lang="ru-RU" sz="1800" dirty="0" err="1"/>
              <a:t>полів</a:t>
            </a:r>
            <a:r>
              <a:rPr lang="en-US" sz="1800" dirty="0"/>
              <a:t>;</a:t>
            </a:r>
          </a:p>
          <a:p>
            <a:pPr marL="514350" indent="-514350" algn="l">
              <a:buAutoNum type="arabicParenR"/>
            </a:pPr>
            <a:r>
              <a:rPr lang="ru-RU" sz="1800" dirty="0" err="1"/>
              <a:t>Створення</a:t>
            </a:r>
            <a:r>
              <a:rPr lang="ru-RU" sz="1800" dirty="0"/>
              <a:t> </a:t>
            </a:r>
            <a:r>
              <a:rPr lang="ru-RU" sz="1800" dirty="0" err="1"/>
              <a:t>візуалізацій</a:t>
            </a:r>
            <a:r>
              <a:rPr lang="ru-RU" sz="1800" dirty="0"/>
              <a:t>: </a:t>
            </a:r>
            <a:r>
              <a:rPr lang="ru-RU" sz="1800" dirty="0" err="1"/>
              <a:t>Залежність</a:t>
            </a:r>
            <a:r>
              <a:rPr lang="ru-RU" sz="1800" dirty="0"/>
              <a:t> </a:t>
            </a:r>
            <a:r>
              <a:rPr lang="ru-RU" sz="1800" dirty="0" err="1"/>
              <a:t>рівня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фізичної</a:t>
            </a:r>
            <a:r>
              <a:rPr lang="ru-RU" sz="1800" dirty="0"/>
              <a:t> </a:t>
            </a:r>
            <a:r>
              <a:rPr lang="ru-RU" sz="1800" dirty="0" err="1"/>
              <a:t>активності</a:t>
            </a:r>
            <a:r>
              <a:rPr lang="ru-RU" sz="1800" dirty="0"/>
              <a:t> та сну</a:t>
            </a:r>
            <a:r>
              <a:rPr lang="uk-UA" sz="1800" dirty="0"/>
              <a:t>, </a:t>
            </a:r>
            <a:r>
              <a:rPr lang="ru-RU" sz="1800" dirty="0" err="1"/>
              <a:t>Високий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в </a:t>
            </a:r>
            <a:r>
              <a:rPr lang="ru-RU" sz="1800" dirty="0" err="1"/>
              <a:t>залежності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гендеру</a:t>
            </a:r>
            <a:r>
              <a:rPr lang="uk-UA" sz="1800" dirty="0"/>
              <a:t>,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в </a:t>
            </a:r>
            <a:r>
              <a:rPr lang="ru-RU" sz="1800" dirty="0" err="1"/>
              <a:t>залежності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сфери</a:t>
            </a:r>
            <a:r>
              <a:rPr lang="ru-RU" sz="1800" dirty="0"/>
              <a:t> </a:t>
            </a:r>
            <a:r>
              <a:rPr lang="ru-RU" sz="1800" dirty="0" err="1"/>
              <a:t>роботи</a:t>
            </a:r>
            <a:r>
              <a:rPr lang="ru-RU" sz="1800" dirty="0"/>
              <a:t> та </a:t>
            </a:r>
            <a:r>
              <a:rPr lang="ru-RU" sz="1800" dirty="0" err="1"/>
              <a:t>робочих</a:t>
            </a:r>
            <a:r>
              <a:rPr lang="ru-RU" sz="1800" dirty="0"/>
              <a:t> годин</a:t>
            </a:r>
            <a:r>
              <a:rPr lang="uk-UA" sz="1800" dirty="0"/>
              <a:t>, Рівень тяжкості психічного стану, </a:t>
            </a:r>
            <a:r>
              <a:rPr lang="ru-RU" sz="1800" dirty="0" err="1"/>
              <a:t>Відсоток</a:t>
            </a:r>
            <a:r>
              <a:rPr lang="ru-RU" sz="1800" dirty="0"/>
              <a:t> </a:t>
            </a:r>
            <a:r>
              <a:rPr lang="ru-RU" sz="1800" dirty="0" err="1"/>
              <a:t>користувачів</a:t>
            </a:r>
            <a:r>
              <a:rPr lang="ru-RU" sz="1800" dirty="0"/>
              <a:t> з </a:t>
            </a:r>
            <a:r>
              <a:rPr lang="ru-RU" sz="1800" dirty="0" err="1"/>
              <a:t>ментальними</a:t>
            </a:r>
            <a:r>
              <a:rPr lang="ru-RU" sz="1800" dirty="0"/>
              <a:t> проблемами </a:t>
            </a:r>
            <a:r>
              <a:rPr lang="ru-RU" sz="1800" dirty="0" err="1"/>
              <a:t>залежно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віку</a:t>
            </a:r>
            <a:r>
              <a:rPr lang="uk-UA" sz="1800" dirty="0"/>
              <a:t>, Кількість звернень за консультаціями.</a:t>
            </a:r>
          </a:p>
          <a:p>
            <a:pPr algn="l"/>
            <a:r>
              <a:rPr lang="ru-RU" sz="1800" b="1" dirty="0"/>
              <a:t>Як </a:t>
            </a:r>
            <a:r>
              <a:rPr lang="ru-RU" sz="1800" b="1" dirty="0" err="1"/>
              <a:t>візуалізації</a:t>
            </a:r>
            <a:r>
              <a:rPr lang="ru-RU" sz="1800" b="1" dirty="0"/>
              <a:t> </a:t>
            </a:r>
            <a:r>
              <a:rPr lang="ru-RU" sz="1800" b="1" dirty="0" err="1"/>
              <a:t>допоможуть</a:t>
            </a:r>
            <a:r>
              <a:rPr lang="ru-RU" sz="1800" b="1" dirty="0"/>
              <a:t> </a:t>
            </a:r>
            <a:r>
              <a:rPr lang="ru-RU" sz="1800" b="1" dirty="0" err="1"/>
              <a:t>представити</a:t>
            </a:r>
            <a:r>
              <a:rPr lang="ru-RU" sz="1800" b="1" dirty="0"/>
              <a:t> </a:t>
            </a:r>
            <a:r>
              <a:rPr lang="ru-RU" sz="1800" b="1" dirty="0" err="1"/>
              <a:t>результати</a:t>
            </a:r>
            <a:r>
              <a:rPr lang="ru-RU" sz="1800" b="1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uk-UA" altLang="LID4096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sz="1800" dirty="0"/>
              <a:t>Аналіз професій: </a:t>
            </a:r>
            <a:r>
              <a:rPr lang="uk-UA" altLang="LID4096" sz="1800" dirty="0"/>
              <a:t>візуалізації </a:t>
            </a:r>
            <a:r>
              <a:rPr lang="LID4096" altLang="LID4096" sz="1800" dirty="0"/>
              <a:t>покажуть, які професії найбільш вразливі до стресу.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sz="1800" dirty="0"/>
              <a:t>Аналіз способу життя: </a:t>
            </a:r>
            <a:r>
              <a:rPr lang="uk-UA" altLang="LID4096" sz="1800" dirty="0"/>
              <a:t>візуалізації </a:t>
            </a:r>
            <a:r>
              <a:rPr lang="LID4096" altLang="LID4096" sz="1800" dirty="0"/>
              <a:t>дозволять виявити закономірності між фізичною активністю, сном та стресом.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LID4096" altLang="LID4096" sz="1800" dirty="0"/>
              <a:t>Інтерактивність: Фільтри на дашбордах дозволять користувачам досліджувати дані для конкретних груп, таких як вік, професія чи країна. </a:t>
            </a:r>
          </a:p>
        </p:txBody>
      </p:sp>
    </p:spTree>
    <p:extLst>
      <p:ext uri="{BB962C8B-B14F-4D97-AF65-F5344CB8AC3E}">
        <p14:creationId xmlns:p14="http://schemas.microsoft.com/office/powerpoint/2010/main" val="277055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F10B9-29C9-0135-9CA7-91074A54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Ключові</a:t>
            </a:r>
            <a:r>
              <a:rPr lang="ru-RU" b="1" dirty="0"/>
              <a:t> </a:t>
            </a:r>
            <a:r>
              <a:rPr lang="ru-RU" b="1" dirty="0" err="1"/>
              <a:t>відкриття</a:t>
            </a:r>
            <a:r>
              <a:rPr lang="ru-RU" b="1" dirty="0"/>
              <a:t> та </a:t>
            </a:r>
            <a:r>
              <a:rPr lang="ru-RU" b="1" dirty="0" err="1"/>
              <a:t>рекомендації</a:t>
            </a:r>
            <a:br>
              <a:rPr lang="ru-RU" b="1" dirty="0"/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1555B-B615-9840-A353-0E43BE9E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/>
              <a:t>1. </a:t>
            </a:r>
            <a:r>
              <a:rPr lang="ru-RU" sz="1800" b="1" dirty="0" err="1"/>
              <a:t>Залежність</a:t>
            </a:r>
            <a:r>
              <a:rPr lang="ru-RU" sz="1800" b="1" dirty="0"/>
              <a:t> </a:t>
            </a:r>
            <a:r>
              <a:rPr lang="ru-RU" sz="1800" b="1" dirty="0" err="1"/>
              <a:t>рівня</a:t>
            </a:r>
            <a:r>
              <a:rPr lang="ru-RU" sz="1800" b="1" dirty="0"/>
              <a:t> </a:t>
            </a:r>
            <a:r>
              <a:rPr lang="ru-RU" sz="1800" b="1" dirty="0" err="1"/>
              <a:t>стресу</a:t>
            </a:r>
            <a:r>
              <a:rPr lang="ru-RU" sz="1800" b="1" dirty="0"/>
              <a:t> </a:t>
            </a:r>
            <a:r>
              <a:rPr lang="ru-RU" sz="1800" b="1" dirty="0" err="1"/>
              <a:t>від</a:t>
            </a:r>
            <a:r>
              <a:rPr lang="ru-RU" sz="1800" b="1" dirty="0"/>
              <a:t> </a:t>
            </a:r>
            <a:r>
              <a:rPr lang="ru-RU" sz="1800" b="1" dirty="0" err="1"/>
              <a:t>фізичної</a:t>
            </a:r>
            <a:r>
              <a:rPr lang="ru-RU" sz="1800" b="1" dirty="0"/>
              <a:t> </a:t>
            </a:r>
            <a:r>
              <a:rPr lang="ru-RU" sz="1800" b="1" dirty="0" err="1"/>
              <a:t>активності</a:t>
            </a:r>
            <a:r>
              <a:rPr lang="ru-RU" sz="1800" b="1" dirty="0"/>
              <a:t> та сну</a:t>
            </a:r>
          </a:p>
          <a:p>
            <a:pPr marL="0" indent="0">
              <a:buNone/>
            </a:pPr>
            <a:r>
              <a:rPr lang="ru-RU" sz="1800" b="1" dirty="0" err="1"/>
              <a:t>Висновки</a:t>
            </a:r>
            <a:r>
              <a:rPr lang="ru-RU" sz="1800" b="1" dirty="0"/>
              <a:t>:</a:t>
            </a:r>
            <a:endParaRPr lang="ru-RU" sz="1800" dirty="0"/>
          </a:p>
          <a:p>
            <a:pPr marL="457200" lvl="1" indent="0">
              <a:buNone/>
            </a:pPr>
            <a:r>
              <a:rPr lang="ru-RU" sz="1800" dirty="0"/>
              <a:t>Люди з </a:t>
            </a:r>
            <a:r>
              <a:rPr lang="ru-RU" sz="1800" dirty="0" err="1"/>
              <a:t>високим</a:t>
            </a:r>
            <a:r>
              <a:rPr lang="ru-RU" sz="1800" dirty="0"/>
              <a:t> </a:t>
            </a:r>
            <a:r>
              <a:rPr lang="ru-RU" sz="1800" dirty="0" err="1"/>
              <a:t>рівнем</a:t>
            </a:r>
            <a:r>
              <a:rPr lang="ru-RU" sz="1800" dirty="0"/>
              <a:t> </a:t>
            </a:r>
            <a:r>
              <a:rPr lang="ru-RU" sz="1800" dirty="0" err="1"/>
              <a:t>фізичної</a:t>
            </a:r>
            <a:r>
              <a:rPr lang="ru-RU" sz="1800" dirty="0"/>
              <a:t> </a:t>
            </a:r>
            <a:r>
              <a:rPr lang="ru-RU" sz="1800" dirty="0" err="1"/>
              <a:t>активності</a:t>
            </a:r>
            <a:r>
              <a:rPr lang="ru-RU" sz="1800" dirty="0"/>
              <a:t> </a:t>
            </a:r>
            <a:r>
              <a:rPr lang="ru-RU" sz="1800" dirty="0" err="1"/>
              <a:t>мають</a:t>
            </a:r>
            <a:r>
              <a:rPr lang="ru-RU" sz="1800" dirty="0"/>
              <a:t> </a:t>
            </a:r>
            <a:r>
              <a:rPr lang="ru-RU" sz="1800" dirty="0" err="1"/>
              <a:t>низький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.</a:t>
            </a:r>
          </a:p>
          <a:p>
            <a:pPr marL="457200" lvl="1" indent="0">
              <a:buNone/>
            </a:pPr>
            <a:r>
              <a:rPr lang="ru-RU" sz="1800" dirty="0" err="1"/>
              <a:t>Нестача</a:t>
            </a:r>
            <a:r>
              <a:rPr lang="ru-RU" sz="1800" dirty="0"/>
              <a:t> сну (&lt; 7 годин на добу) </a:t>
            </a:r>
            <a:r>
              <a:rPr lang="ru-RU" sz="1800" dirty="0" err="1"/>
              <a:t>корелює</a:t>
            </a:r>
            <a:r>
              <a:rPr lang="ru-RU" sz="1800" dirty="0"/>
              <a:t> з </a:t>
            </a:r>
            <a:r>
              <a:rPr lang="ru-RU" sz="1800" dirty="0" err="1"/>
              <a:t>середнім</a:t>
            </a:r>
            <a:r>
              <a:rPr lang="ru-RU" sz="1800" dirty="0"/>
              <a:t> </a:t>
            </a:r>
            <a:r>
              <a:rPr lang="ru-RU" sz="1800" dirty="0" err="1"/>
              <a:t>рівнем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 err="1"/>
              <a:t>Рекомендації</a:t>
            </a:r>
            <a:r>
              <a:rPr lang="ru-RU" sz="1800" b="1" dirty="0"/>
              <a:t>: </a:t>
            </a:r>
            <a:r>
              <a:rPr lang="ru-RU" sz="1800" dirty="0" err="1"/>
              <a:t>Рекомендувати</a:t>
            </a:r>
            <a:r>
              <a:rPr lang="ru-RU" sz="1800" dirty="0"/>
              <a:t> </a:t>
            </a:r>
            <a:r>
              <a:rPr lang="ru-RU" sz="1800" dirty="0" err="1"/>
              <a:t>роботодавцям</a:t>
            </a:r>
            <a:r>
              <a:rPr lang="ru-RU" sz="1800" dirty="0"/>
              <a:t> </a:t>
            </a:r>
            <a:r>
              <a:rPr lang="ru-RU" sz="1800" dirty="0" err="1"/>
              <a:t>заохочувати</a:t>
            </a:r>
            <a:r>
              <a:rPr lang="ru-RU" sz="1800" dirty="0"/>
              <a:t> </a:t>
            </a:r>
            <a:r>
              <a:rPr lang="ru-RU" sz="1800" dirty="0" err="1"/>
              <a:t>фізичну</a:t>
            </a:r>
            <a:r>
              <a:rPr lang="ru-RU" sz="1800" dirty="0"/>
              <a:t> </a:t>
            </a:r>
            <a:r>
              <a:rPr lang="ru-RU" sz="1800" dirty="0" err="1"/>
              <a:t>активність</a:t>
            </a:r>
            <a:r>
              <a:rPr lang="ru-RU" sz="1800" dirty="0"/>
              <a:t> </a:t>
            </a:r>
            <a:r>
              <a:rPr lang="ru-RU" sz="1800" dirty="0" err="1"/>
              <a:t>серед</a:t>
            </a:r>
            <a:r>
              <a:rPr lang="ru-RU" sz="1800" dirty="0"/>
              <a:t> </a:t>
            </a:r>
            <a:r>
              <a:rPr lang="ru-RU" sz="1800" dirty="0" err="1"/>
              <a:t>працівників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/>
              <a:t>2. </a:t>
            </a:r>
            <a:r>
              <a:rPr lang="ru-RU" sz="1800" b="1" dirty="0" err="1"/>
              <a:t>Високий</a:t>
            </a:r>
            <a:r>
              <a:rPr lang="ru-RU" sz="1800" b="1" dirty="0"/>
              <a:t> </a:t>
            </a:r>
            <a:r>
              <a:rPr lang="ru-RU" sz="1800" b="1" dirty="0" err="1"/>
              <a:t>рівень</a:t>
            </a:r>
            <a:r>
              <a:rPr lang="ru-RU" sz="1800" b="1" dirty="0"/>
              <a:t> </a:t>
            </a:r>
            <a:r>
              <a:rPr lang="ru-RU" sz="1800" b="1" dirty="0" err="1"/>
              <a:t>стресу</a:t>
            </a:r>
            <a:r>
              <a:rPr lang="ru-RU" sz="1800" b="1" dirty="0"/>
              <a:t> </a:t>
            </a:r>
            <a:r>
              <a:rPr lang="ru-RU" sz="1800" b="1" dirty="0" err="1"/>
              <a:t>залежно</a:t>
            </a:r>
            <a:r>
              <a:rPr lang="ru-RU" sz="1800" b="1" dirty="0"/>
              <a:t> </a:t>
            </a:r>
            <a:r>
              <a:rPr lang="ru-RU" sz="1800" b="1" dirty="0" err="1"/>
              <a:t>від</a:t>
            </a:r>
            <a:r>
              <a:rPr lang="ru-RU" sz="1800" b="1" dirty="0"/>
              <a:t> гендеру</a:t>
            </a:r>
          </a:p>
          <a:p>
            <a:pPr marL="0" indent="0">
              <a:buNone/>
            </a:pPr>
            <a:r>
              <a:rPr lang="ru-RU" sz="1800" b="1" dirty="0" err="1"/>
              <a:t>Висновки</a:t>
            </a:r>
            <a:r>
              <a:rPr lang="ru-RU" sz="1800" b="1" dirty="0"/>
              <a:t>:</a:t>
            </a:r>
            <a:endParaRPr lang="ru-RU" sz="1800" dirty="0"/>
          </a:p>
          <a:p>
            <a:pPr marL="457200" lvl="1" indent="0">
              <a:buNone/>
            </a:pPr>
            <a:r>
              <a:rPr lang="ru-RU" sz="1800" dirty="0" err="1"/>
              <a:t>Чоловіки</a:t>
            </a:r>
            <a:r>
              <a:rPr lang="ru-RU" sz="1800" dirty="0"/>
              <a:t> </a:t>
            </a:r>
            <a:r>
              <a:rPr lang="ru-RU" sz="1800" dirty="0" err="1"/>
              <a:t>частіше</a:t>
            </a:r>
            <a:r>
              <a:rPr lang="ru-RU" sz="1800" dirty="0"/>
              <a:t> </a:t>
            </a:r>
            <a:r>
              <a:rPr lang="ru-RU" sz="1800" dirty="0" err="1"/>
              <a:t>повідомляють</a:t>
            </a:r>
            <a:r>
              <a:rPr lang="ru-RU" sz="1800" dirty="0"/>
              <a:t> про </a:t>
            </a:r>
            <a:r>
              <a:rPr lang="ru-RU" sz="1800" dirty="0" err="1"/>
              <a:t>високий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</a:t>
            </a:r>
            <a:r>
              <a:rPr lang="ru-RU" sz="1800" dirty="0" err="1"/>
              <a:t>порівняно</a:t>
            </a:r>
            <a:r>
              <a:rPr lang="ru-RU" sz="1800" dirty="0"/>
              <a:t> з </a:t>
            </a:r>
            <a:r>
              <a:rPr lang="ru-RU" sz="1800" dirty="0" err="1"/>
              <a:t>жінками</a:t>
            </a:r>
            <a:r>
              <a:rPr lang="ru-RU" sz="1800" dirty="0"/>
              <a:t> та </a:t>
            </a:r>
            <a:r>
              <a:rPr lang="ru-RU" sz="1800" dirty="0" err="1"/>
              <a:t>іншими</a:t>
            </a:r>
            <a:r>
              <a:rPr lang="ru-RU" sz="1800" dirty="0"/>
              <a:t> </a:t>
            </a:r>
            <a:r>
              <a:rPr lang="ru-RU" sz="1800" dirty="0" err="1"/>
              <a:t>категоріями</a:t>
            </a:r>
            <a:r>
              <a:rPr lang="ru-RU" sz="1800" dirty="0"/>
              <a:t>.</a:t>
            </a:r>
          </a:p>
          <a:p>
            <a:pPr marL="457200" lvl="1" indent="0">
              <a:buNone/>
            </a:pPr>
            <a:r>
              <a:rPr lang="ru-RU" sz="1800" dirty="0" err="1"/>
              <a:t>Найменший</a:t>
            </a:r>
            <a:r>
              <a:rPr lang="ru-RU" sz="1800" dirty="0"/>
              <a:t> </a:t>
            </a:r>
            <a:r>
              <a:rPr lang="ru-RU" sz="1800" dirty="0" err="1"/>
              <a:t>рівень</a:t>
            </a:r>
            <a:r>
              <a:rPr lang="ru-RU" sz="1800" dirty="0"/>
              <a:t> </a:t>
            </a:r>
            <a:r>
              <a:rPr lang="ru-RU" sz="1800" dirty="0" err="1"/>
              <a:t>стресу</a:t>
            </a:r>
            <a:r>
              <a:rPr lang="ru-RU" sz="1800" dirty="0"/>
              <a:t> </a:t>
            </a:r>
            <a:r>
              <a:rPr lang="ru-RU" sz="1800" dirty="0" err="1"/>
              <a:t>спостерігається</a:t>
            </a:r>
            <a:r>
              <a:rPr lang="ru-RU" sz="1800" dirty="0"/>
              <a:t> у </a:t>
            </a:r>
            <a:r>
              <a:rPr lang="ru-RU" sz="1800" dirty="0" err="1"/>
              <a:t>категорії</a:t>
            </a:r>
            <a:r>
              <a:rPr lang="ru-RU" sz="1800" dirty="0"/>
              <a:t> "</a:t>
            </a:r>
            <a:r>
              <a:rPr lang="en-US" sz="1800" dirty="0"/>
              <a:t>Non-binary".</a:t>
            </a:r>
          </a:p>
          <a:p>
            <a:pPr marL="0" indent="0">
              <a:buNone/>
            </a:pPr>
            <a:r>
              <a:rPr lang="ru-RU" sz="1800" b="1" dirty="0" err="1"/>
              <a:t>Рекомендації</a:t>
            </a:r>
            <a:r>
              <a:rPr lang="ru-RU" sz="1800" b="1" dirty="0"/>
              <a:t>: </a:t>
            </a:r>
            <a:r>
              <a:rPr lang="ru-RU" sz="1800" dirty="0" err="1"/>
              <a:t>Запровадження</a:t>
            </a:r>
            <a:r>
              <a:rPr lang="ru-RU" sz="1800" dirty="0"/>
              <a:t> гендерно-</a:t>
            </a:r>
            <a:r>
              <a:rPr lang="ru-RU" sz="1800" dirty="0" err="1"/>
              <a:t>чутливих</a:t>
            </a:r>
            <a:r>
              <a:rPr lang="ru-RU" sz="1800" dirty="0"/>
              <a:t> </a:t>
            </a:r>
            <a:r>
              <a:rPr lang="ru-RU" sz="1800" dirty="0" err="1"/>
              <a:t>програм</a:t>
            </a:r>
            <a:r>
              <a:rPr lang="ru-RU" sz="1800" dirty="0"/>
              <a:t> </a:t>
            </a:r>
            <a:r>
              <a:rPr lang="ru-RU" sz="1800" dirty="0" err="1"/>
              <a:t>підтримки</a:t>
            </a:r>
            <a:r>
              <a:rPr lang="ru-RU" sz="1800" dirty="0"/>
              <a:t> ментального </a:t>
            </a:r>
            <a:r>
              <a:rPr lang="ru-RU" sz="1800" dirty="0" err="1"/>
              <a:t>здоров’я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78758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1025</Words>
  <Application>Microsoft Office PowerPoint</Application>
  <PresentationFormat>Широкоэкранный</PresentationFormat>
  <Paragraphs>84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Тема Office</vt:lpstr>
      <vt:lpstr>Тема PET-проєкту: Аналіз факторів, що впливають на психічне здоров'я і рівень стресу людей у різних професіях і країнах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Розробка та аналіз даних</vt:lpstr>
      <vt:lpstr>Презентация PowerPoint</vt:lpstr>
      <vt:lpstr>Ключові відкриття та рекомендації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Олена Саласіна</dc:creator>
  <cp:lastModifiedBy>Олена Саласіна</cp:lastModifiedBy>
  <cp:revision>1</cp:revision>
  <dcterms:created xsi:type="dcterms:W3CDTF">2024-11-15T18:15:08Z</dcterms:created>
  <dcterms:modified xsi:type="dcterms:W3CDTF">2024-11-15T19:46:53Z</dcterms:modified>
</cp:coreProperties>
</file>