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257" r:id="rId3"/>
    <p:sldId id="258" r:id="rId4"/>
    <p:sldId id="273" r:id="rId5"/>
    <p:sldId id="274" r:id="rId6"/>
    <p:sldId id="263" r:id="rId7"/>
    <p:sldId id="282" r:id="rId8"/>
    <p:sldId id="264" r:id="rId9"/>
    <p:sldId id="265" r:id="rId10"/>
    <p:sldId id="275" r:id="rId11"/>
    <p:sldId id="266" r:id="rId12"/>
    <p:sldId id="295" r:id="rId13"/>
    <p:sldId id="283" r:id="rId14"/>
    <p:sldId id="294" r:id="rId15"/>
    <p:sldId id="276" r:id="rId16"/>
    <p:sldId id="270" r:id="rId17"/>
    <p:sldId id="277" r:id="rId18"/>
    <p:sldId id="271" r:id="rId19"/>
    <p:sldId id="278" r:id="rId20"/>
    <p:sldId id="279" r:id="rId21"/>
    <p:sldId id="280" r:id="rId22"/>
    <p:sldId id="281" r:id="rId23"/>
    <p:sldId id="285" r:id="rId24"/>
    <p:sldId id="287" r:id="rId25"/>
    <p:sldId id="290" r:id="rId26"/>
    <p:sldId id="291" r:id="rId27"/>
    <p:sldId id="292" r:id="rId28"/>
    <p:sldId id="293" r:id="rId29"/>
    <p:sldId id="288" r:id="rId30"/>
    <p:sldId id="286" r:id="rId31"/>
    <p:sldId id="289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D0A3058-0806-49E7-8103-5145332C52E2}">
          <p14:sldIdLst>
            <p14:sldId id="256"/>
            <p14:sldId id="257"/>
            <p14:sldId id="258"/>
            <p14:sldId id="273"/>
            <p14:sldId id="274"/>
            <p14:sldId id="263"/>
            <p14:sldId id="282"/>
            <p14:sldId id="264"/>
            <p14:sldId id="265"/>
            <p14:sldId id="275"/>
            <p14:sldId id="266"/>
            <p14:sldId id="295"/>
            <p14:sldId id="283"/>
            <p14:sldId id="294"/>
            <p14:sldId id="276"/>
            <p14:sldId id="270"/>
            <p14:sldId id="277"/>
            <p14:sldId id="271"/>
            <p14:sldId id="278"/>
            <p14:sldId id="279"/>
            <p14:sldId id="280"/>
            <p14:sldId id="281"/>
            <p14:sldId id="285"/>
            <p14:sldId id="287"/>
            <p14:sldId id="290"/>
            <p14:sldId id="291"/>
            <p14:sldId id="292"/>
            <p14:sldId id="293"/>
            <p14:sldId id="288"/>
            <p14:sldId id="286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77f3c3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77f3c3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377f3c3c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1781a2db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51781a2db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g51781a2db5_1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6FD94-A9C3-4A00-9750-7FFD7EB8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0EB44-3E47-469C-AC16-3CC2FB744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77C70E-F01A-4C70-9276-2BBD93CA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3B1A-0309-43C8-8703-2CF62EA90B87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B02854-F45F-4560-ABAE-AA96C137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480F8-CBB1-4ECC-BAA6-2FF0653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4BD-4E3E-4A21-A3E4-E0FBE47F4D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72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../IEEE830%20FC%20actual%201.docx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CU%20extendidos%20actual.doc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/>
        </p:nvSpPr>
        <p:spPr>
          <a:xfrm>
            <a:off x="790992" y="717782"/>
            <a:ext cx="4824900" cy="19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15"/>
          <p:cNvSpPr txBox="1"/>
          <p:nvPr/>
        </p:nvSpPr>
        <p:spPr>
          <a:xfrm>
            <a:off x="1684950" y="399075"/>
            <a:ext cx="3458400" cy="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6EFDF8F-E4CE-4FCD-B6FD-4BCB0C912F8A}"/>
              </a:ext>
            </a:extLst>
          </p:cNvPr>
          <p:cNvSpPr txBox="1">
            <a:spLocks/>
          </p:cNvSpPr>
          <p:nvPr/>
        </p:nvSpPr>
        <p:spPr>
          <a:xfrm>
            <a:off x="790992" y="323424"/>
            <a:ext cx="5873720" cy="1845617"/>
          </a:xfrm>
          <a:prstGeom prst="rect">
            <a:avLst/>
          </a:prstGeo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3600" b="1" dirty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SISTEMA DE INFORMACIÓN PANADERÍA FRUTO PAN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282B15-E7DF-41E2-B21C-86CA81CC1977}"/>
              </a:ext>
            </a:extLst>
          </p:cNvPr>
          <p:cNvSpPr txBox="1"/>
          <p:nvPr/>
        </p:nvSpPr>
        <p:spPr>
          <a:xfrm>
            <a:off x="-100588" y="3512284"/>
            <a:ext cx="22270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GRUPO</a:t>
            </a:r>
          </a:p>
          <a:p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Helen Baquero </a:t>
            </a:r>
          </a:p>
          <a:p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Yarley Medina</a:t>
            </a:r>
          </a:p>
          <a:p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Miller Barrera </a:t>
            </a:r>
          </a:p>
          <a:p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Sebastián Soler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D1414B3-23D0-474B-917A-C077B0D126D6}"/>
              </a:ext>
            </a:extLst>
          </p:cNvPr>
          <p:cNvSpPr txBox="1"/>
          <p:nvPr/>
        </p:nvSpPr>
        <p:spPr>
          <a:xfrm>
            <a:off x="4572000" y="1685918"/>
            <a:ext cx="5007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INSTRUMENTOS</a:t>
            </a:r>
          </a:p>
          <a:p>
            <a:pPr algn="ctr"/>
            <a:r>
              <a:rPr lang="es-ES" sz="3200" b="1" dirty="0"/>
              <a:t> DE </a:t>
            </a:r>
          </a:p>
          <a:p>
            <a:pPr algn="ctr"/>
            <a:r>
              <a:rPr lang="es-ES" sz="3200" b="1" dirty="0"/>
              <a:t>RECOLECCION 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225406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BE0485-5083-4C28-ACD9-16B999B19D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291"/>
            <a:ext cx="4255520" cy="21825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C81A8C-825F-45AE-BC1D-FB7F3885FF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3889"/>
            <a:ext cx="4255521" cy="26116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AD2BCB0-E822-4E03-99F2-3170081EBE0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96" y="1167951"/>
            <a:ext cx="3801035" cy="280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C0825D0-0423-4FC0-8216-4C83D9A0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54" y="416569"/>
            <a:ext cx="3194581" cy="54259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999F537-77EA-43A4-95FF-471A156F2A33}"/>
              </a:ext>
            </a:extLst>
          </p:cNvPr>
          <p:cNvSpPr/>
          <p:nvPr/>
        </p:nvSpPr>
        <p:spPr>
          <a:xfrm>
            <a:off x="33377" y="959160"/>
            <a:ext cx="5838458" cy="764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maneja la información de la organización?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utiliza para registrar el inventario?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registra sus gastos y ganancias?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¿Quién es el responsable de la compra?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se toman las decisiones respecto a la producción?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realiza las compras?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¿Usa herramientas o aplicativos de software para la organización?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¿Estas satisfecho con las herramientas que usas?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¿Cuáles aplicaciones usa en la organización?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¿Hace el inventario?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realiza usted el inventario?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¿Cuánto tiempo tarda con su método actual del manejo de información?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6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421A525-7780-47CF-8574-7E5DEF107E8C}"/>
              </a:ext>
            </a:extLst>
          </p:cNvPr>
          <p:cNvSpPr txBox="1"/>
          <p:nvPr/>
        </p:nvSpPr>
        <p:spPr>
          <a:xfrm>
            <a:off x="3806455" y="1602254"/>
            <a:ext cx="5050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/>
              <a:t>Mapa de proceso 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165767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8DDC8DC-D8E1-4D20-B21A-509399B81E32}"/>
              </a:ext>
            </a:extLst>
          </p:cNvPr>
          <p:cNvSpPr/>
          <p:nvPr/>
        </p:nvSpPr>
        <p:spPr>
          <a:xfrm>
            <a:off x="161392" y="191328"/>
            <a:ext cx="805070" cy="476084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E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NECESIDADES DEL CLIENTE </a:t>
            </a:r>
            <a:endParaRPr lang="es-CO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49725E-A7DD-4490-BF3E-834EEB0ABDF0}"/>
              </a:ext>
            </a:extLst>
          </p:cNvPr>
          <p:cNvSpPr/>
          <p:nvPr/>
        </p:nvSpPr>
        <p:spPr>
          <a:xfrm>
            <a:off x="8177538" y="191328"/>
            <a:ext cx="805070" cy="476084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E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SATISFACCIONES DEL CLIENTE </a:t>
            </a:r>
            <a:endParaRPr lang="es-CO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echa: a la derecha con muesca 7">
            <a:extLst>
              <a:ext uri="{FF2B5EF4-FFF2-40B4-BE49-F238E27FC236}">
                <a16:creationId xmlns:a16="http://schemas.microsoft.com/office/drawing/2014/main" id="{3257D979-D9D3-4002-B5E9-BE596779CAC2}"/>
              </a:ext>
            </a:extLst>
          </p:cNvPr>
          <p:cNvSpPr/>
          <p:nvPr/>
        </p:nvSpPr>
        <p:spPr>
          <a:xfrm>
            <a:off x="4693399" y="408533"/>
            <a:ext cx="2905303" cy="1088572"/>
          </a:xfrm>
          <a:prstGeom prst="notchedRightArrow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Administración </a:t>
            </a:r>
            <a:endParaRPr lang="es-CO" sz="1050" dirty="0">
              <a:solidFill>
                <a:schemeClr val="tx1"/>
              </a:solidFill>
            </a:endParaRPr>
          </a:p>
          <a:p>
            <a:pPr algn="ctr"/>
            <a:r>
              <a:rPr lang="es-ES" sz="1050" dirty="0">
                <a:solidFill>
                  <a:schemeClr val="tx1"/>
                </a:solidFill>
              </a:rPr>
              <a:t>  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AAAF2C-2698-41AE-A0DC-FA8DBEFAF5B1}"/>
              </a:ext>
            </a:extLst>
          </p:cNvPr>
          <p:cNvSpPr txBox="1"/>
          <p:nvPr/>
        </p:nvSpPr>
        <p:spPr>
          <a:xfrm>
            <a:off x="2316286" y="140111"/>
            <a:ext cx="4180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PROCESOS ESTRATEGICOS </a:t>
            </a:r>
            <a:endParaRPr lang="es-CO" sz="1050" dirty="0"/>
          </a:p>
        </p:txBody>
      </p:sp>
      <p:sp>
        <p:nvSpPr>
          <p:cNvPr id="13" name="Flecha: a la derecha con muesca 12">
            <a:extLst>
              <a:ext uri="{FF2B5EF4-FFF2-40B4-BE49-F238E27FC236}">
                <a16:creationId xmlns:a16="http://schemas.microsoft.com/office/drawing/2014/main" id="{AD82ED34-8903-4B29-8307-C9A8CFE5005F}"/>
              </a:ext>
            </a:extLst>
          </p:cNvPr>
          <p:cNvSpPr/>
          <p:nvPr/>
        </p:nvSpPr>
        <p:spPr>
          <a:xfrm>
            <a:off x="5515256" y="1906611"/>
            <a:ext cx="1811909" cy="1283344"/>
          </a:xfrm>
          <a:prstGeom prst="notchedRight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Venta 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675614-B70E-4C1C-A11C-F6249588B8B4}"/>
              </a:ext>
            </a:extLst>
          </p:cNvPr>
          <p:cNvSpPr txBox="1"/>
          <p:nvPr/>
        </p:nvSpPr>
        <p:spPr>
          <a:xfrm>
            <a:off x="2721428" y="1465008"/>
            <a:ext cx="38559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PROCESOS MISIONALES </a:t>
            </a:r>
            <a:endParaRPr lang="es-CO" sz="105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0E9733-B8A1-428F-B576-22D571123E65}"/>
              </a:ext>
            </a:extLst>
          </p:cNvPr>
          <p:cNvSpPr txBox="1"/>
          <p:nvPr/>
        </p:nvSpPr>
        <p:spPr>
          <a:xfrm>
            <a:off x="2612299" y="3175891"/>
            <a:ext cx="410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PROCESOS DE APOYO </a:t>
            </a:r>
            <a:endParaRPr lang="es-CO" sz="1050" dirty="0"/>
          </a:p>
        </p:txBody>
      </p:sp>
      <p:sp>
        <p:nvSpPr>
          <p:cNvPr id="16" name="Flecha: a la derecha con muesca 15">
            <a:extLst>
              <a:ext uri="{FF2B5EF4-FFF2-40B4-BE49-F238E27FC236}">
                <a16:creationId xmlns:a16="http://schemas.microsoft.com/office/drawing/2014/main" id="{31A7943E-4F76-473A-A442-3F9A74B7DAF1}"/>
              </a:ext>
            </a:extLst>
          </p:cNvPr>
          <p:cNvSpPr/>
          <p:nvPr/>
        </p:nvSpPr>
        <p:spPr>
          <a:xfrm>
            <a:off x="1349316" y="1959033"/>
            <a:ext cx="1918316" cy="1283344"/>
          </a:xfrm>
          <a:prstGeom prst="notchedRight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Producción 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21" name="Flecha: a la derecha con muesca 20">
            <a:extLst>
              <a:ext uri="{FF2B5EF4-FFF2-40B4-BE49-F238E27FC236}">
                <a16:creationId xmlns:a16="http://schemas.microsoft.com/office/drawing/2014/main" id="{6FCB9E2F-573A-4C13-A203-BACF48FEE5D7}"/>
              </a:ext>
            </a:extLst>
          </p:cNvPr>
          <p:cNvSpPr/>
          <p:nvPr/>
        </p:nvSpPr>
        <p:spPr>
          <a:xfrm>
            <a:off x="1589315" y="360956"/>
            <a:ext cx="2905303" cy="1088572"/>
          </a:xfrm>
          <a:prstGeom prst="notchedRightArrow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Planeación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602B5C2D-1F66-4B4D-BAA9-F054F332FFCF}"/>
              </a:ext>
            </a:extLst>
          </p:cNvPr>
          <p:cNvSpPr/>
          <p:nvPr/>
        </p:nvSpPr>
        <p:spPr>
          <a:xfrm>
            <a:off x="1031774" y="622182"/>
            <a:ext cx="609600" cy="55517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7FDC178F-532B-404B-A6FB-8A1D69604192}"/>
              </a:ext>
            </a:extLst>
          </p:cNvPr>
          <p:cNvSpPr/>
          <p:nvPr/>
        </p:nvSpPr>
        <p:spPr>
          <a:xfrm>
            <a:off x="1589314" y="1423454"/>
            <a:ext cx="695501" cy="57951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834EFB95-547C-4E83-B4AA-363D42FE0A2E}"/>
              </a:ext>
            </a:extLst>
          </p:cNvPr>
          <p:cNvSpPr/>
          <p:nvPr/>
        </p:nvSpPr>
        <p:spPr>
          <a:xfrm>
            <a:off x="6176437" y="1317699"/>
            <a:ext cx="613737" cy="57951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8" name="Flecha: a la derecha con muesca 27">
            <a:extLst>
              <a:ext uri="{FF2B5EF4-FFF2-40B4-BE49-F238E27FC236}">
                <a16:creationId xmlns:a16="http://schemas.microsoft.com/office/drawing/2014/main" id="{FB521979-2E68-49B9-A9A2-8390AF45085D}"/>
              </a:ext>
            </a:extLst>
          </p:cNvPr>
          <p:cNvSpPr/>
          <p:nvPr/>
        </p:nvSpPr>
        <p:spPr>
          <a:xfrm>
            <a:off x="3217667" y="3992587"/>
            <a:ext cx="2327175" cy="1283344"/>
          </a:xfrm>
          <a:prstGeom prst="notchedRightArrow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Gestión personal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29" name="Flecha: a la derecha con muesca 28">
            <a:extLst>
              <a:ext uri="{FF2B5EF4-FFF2-40B4-BE49-F238E27FC236}">
                <a16:creationId xmlns:a16="http://schemas.microsoft.com/office/drawing/2014/main" id="{DFDC340C-9F3F-4F17-A323-8198D7F499E2}"/>
              </a:ext>
            </a:extLst>
          </p:cNvPr>
          <p:cNvSpPr/>
          <p:nvPr/>
        </p:nvSpPr>
        <p:spPr>
          <a:xfrm>
            <a:off x="1031774" y="3957099"/>
            <a:ext cx="2327175" cy="1283344"/>
          </a:xfrm>
          <a:prstGeom prst="notchedRightArrow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Compra de materia prima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30" name="Flecha: a la derecha con muesca 29">
            <a:extLst>
              <a:ext uri="{FF2B5EF4-FFF2-40B4-BE49-F238E27FC236}">
                <a16:creationId xmlns:a16="http://schemas.microsoft.com/office/drawing/2014/main" id="{76F1CA64-87ED-471A-A66D-D409A5761991}"/>
              </a:ext>
            </a:extLst>
          </p:cNvPr>
          <p:cNvSpPr/>
          <p:nvPr/>
        </p:nvSpPr>
        <p:spPr>
          <a:xfrm>
            <a:off x="5425177" y="3957099"/>
            <a:ext cx="2327175" cy="1283344"/>
          </a:xfrm>
          <a:prstGeom prst="notchedRightArrow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Financias</a:t>
            </a:r>
          </a:p>
          <a:p>
            <a:pPr algn="ctr"/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B6B7B617-C733-4D51-98C1-1FE640F1EACA}"/>
              </a:ext>
            </a:extLst>
          </p:cNvPr>
          <p:cNvSpPr/>
          <p:nvPr/>
        </p:nvSpPr>
        <p:spPr>
          <a:xfrm rot="10800000">
            <a:off x="1591757" y="3309979"/>
            <a:ext cx="695501" cy="57951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32" name="Flecha: hacia abajo 31">
            <a:extLst>
              <a:ext uri="{FF2B5EF4-FFF2-40B4-BE49-F238E27FC236}">
                <a16:creationId xmlns:a16="http://schemas.microsoft.com/office/drawing/2014/main" id="{52879303-FD9F-45F4-9677-80743B5F55EA}"/>
              </a:ext>
            </a:extLst>
          </p:cNvPr>
          <p:cNvSpPr/>
          <p:nvPr/>
        </p:nvSpPr>
        <p:spPr>
          <a:xfrm rot="10800000">
            <a:off x="6176437" y="3587249"/>
            <a:ext cx="695501" cy="57951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2BA435B3-609E-4F33-B80E-77009F2F6F2F}"/>
              </a:ext>
            </a:extLst>
          </p:cNvPr>
          <p:cNvSpPr/>
          <p:nvPr/>
        </p:nvSpPr>
        <p:spPr>
          <a:xfrm rot="16200000">
            <a:off x="7404601" y="2258524"/>
            <a:ext cx="695501" cy="57951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</p:spTree>
    <p:extLst>
      <p:ext uri="{BB962C8B-B14F-4D97-AF65-F5344CB8AC3E}">
        <p14:creationId xmlns:p14="http://schemas.microsoft.com/office/powerpoint/2010/main" val="27732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4">
            <a:extLst>
              <a:ext uri="{FF2B5EF4-FFF2-40B4-BE49-F238E27FC236}">
                <a16:creationId xmlns:a16="http://schemas.microsoft.com/office/drawing/2014/main" id="{A99A79AE-8BD4-4974-ADC0-8DDEEDF25EA8}"/>
              </a:ext>
            </a:extLst>
          </p:cNvPr>
          <p:cNvSpPr txBox="1">
            <a:spLocks/>
          </p:cNvSpPr>
          <p:nvPr/>
        </p:nvSpPr>
        <p:spPr>
          <a:xfrm>
            <a:off x="894716" y="1409907"/>
            <a:ext cx="7691312" cy="43034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400" dirty="0"/>
              <a:t>REQUERIMIENTOS FUNCIONALES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3775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7107B208-824D-4B71-82F3-F8E01FE88007}"/>
              </a:ext>
            </a:extLst>
          </p:cNvPr>
          <p:cNvSpPr txBox="1">
            <a:spLocks/>
          </p:cNvSpPr>
          <p:nvPr/>
        </p:nvSpPr>
        <p:spPr>
          <a:xfrm>
            <a:off x="144183" y="1138687"/>
            <a:ext cx="8758277" cy="556071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000" dirty="0"/>
              <a:t>•El sistema deberá permitir el registro de inventario </a:t>
            </a:r>
          </a:p>
          <a:p>
            <a:r>
              <a:rPr lang="es-CO" sz="2000" dirty="0"/>
              <a:t>•El sistema permitirá el registro de compras a proveedores.</a:t>
            </a:r>
          </a:p>
          <a:p>
            <a:r>
              <a:rPr lang="es-CO" sz="2000" dirty="0"/>
              <a:t>•El sistema deberá elaborar reporte de las facturas.</a:t>
            </a:r>
          </a:p>
          <a:p>
            <a:r>
              <a:rPr lang="es-CO" sz="2000" dirty="0"/>
              <a:t>•El sistema deberá generar un reporte del inventario. </a:t>
            </a:r>
          </a:p>
          <a:p>
            <a:r>
              <a:rPr lang="es-CO" sz="2000" dirty="0"/>
              <a:t>•El sistema controlara el acceso y lo permitirá solamente a usuarios autorizados que ingresen con un nombre de usuario y contraseña</a:t>
            </a:r>
          </a:p>
          <a:p>
            <a:r>
              <a:rPr lang="es-CO" sz="2000" dirty="0"/>
              <a:t>•El sistema reportara al administrador cuando ocurra alguno de los siguientes casos: registro de nueva cuenta, 3 o más intentos fallidos en el ingreso de la contraseña de usuario</a:t>
            </a:r>
          </a:p>
          <a:p>
            <a:r>
              <a:rPr lang="es-ES" sz="2000" dirty="0"/>
              <a:t>•El sistema permitirá consultar el registro de inventario </a:t>
            </a:r>
          </a:p>
          <a:p>
            <a:r>
              <a:rPr lang="es-ES" sz="2000" dirty="0"/>
              <a:t>•El sistema deberá permitir el registro de recetario  para la elaboración del producto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0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3E0AC2-B1D0-4F08-A823-9001CE2067EE}"/>
              </a:ext>
            </a:extLst>
          </p:cNvPr>
          <p:cNvSpPr txBox="1"/>
          <p:nvPr/>
        </p:nvSpPr>
        <p:spPr>
          <a:xfrm>
            <a:off x="-247006" y="1634896"/>
            <a:ext cx="7547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/>
              <a:t>REQUERIMIENTOS NO FUNCIONALES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707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EE1C231-A70C-42E3-818F-0224E2D8335A}"/>
              </a:ext>
            </a:extLst>
          </p:cNvPr>
          <p:cNvSpPr txBox="1"/>
          <p:nvPr/>
        </p:nvSpPr>
        <p:spPr>
          <a:xfrm>
            <a:off x="171979" y="1235604"/>
            <a:ext cx="84371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sz="2000" dirty="0"/>
              <a:t>La aplicación debe poder utilizarse sin necesidad de un software adicional además de un navegador web.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sz="2000" dirty="0"/>
              <a:t>La aplicación debe poder utilizarse con los navegadores web </a:t>
            </a:r>
            <a:r>
              <a:rPr lang="es-ES" sz="2000" dirty="0"/>
              <a:t>Chrome, Firefox e Internet Explorer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/>
              <a:t>Debe tener un lenguaje que se ajuste en computadores y celulares</a:t>
            </a:r>
          </a:p>
          <a:p>
            <a:endParaRPr lang="es-E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112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0653669-7EF8-47FD-9019-8516C7EA5D79}"/>
              </a:ext>
            </a:extLst>
          </p:cNvPr>
          <p:cNvSpPr txBox="1"/>
          <p:nvPr/>
        </p:nvSpPr>
        <p:spPr>
          <a:xfrm>
            <a:off x="1600008" y="1910030"/>
            <a:ext cx="5699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DIAGRAMAS DE FLUJO DE PROCESO </a:t>
            </a:r>
            <a:endParaRPr lang="es-CO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814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A007F-1CA4-49CD-92CC-F88805D62958}"/>
              </a:ext>
            </a:extLst>
          </p:cNvPr>
          <p:cNvSpPr txBox="1">
            <a:spLocks/>
          </p:cNvSpPr>
          <p:nvPr/>
        </p:nvSpPr>
        <p:spPr>
          <a:xfrm>
            <a:off x="1493876" y="1996090"/>
            <a:ext cx="9245007" cy="115132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4000" dirty="0"/>
              <a:t>PLANTEAMIENTO </a:t>
            </a:r>
          </a:p>
          <a:p>
            <a:pPr algn="ctr"/>
            <a:r>
              <a:rPr lang="es-CO" sz="4000" dirty="0"/>
              <a:t>DEL PROBLEMA </a:t>
            </a:r>
            <a:endParaRPr 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93"/>
            <a:ext cx="9144000" cy="48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D86A8A-CB80-46D2-9FD1-E12EF30C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23"/>
            <a:ext cx="9048307" cy="50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3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B01A3C-9545-4C71-9B80-3EDDA885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28"/>
            <a:ext cx="9016409" cy="4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8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hlinkClick r:id="rId2" action="ppaction://hlinkfile"/>
            <a:extLst>
              <a:ext uri="{FF2B5EF4-FFF2-40B4-BE49-F238E27FC236}">
                <a16:creationId xmlns:a16="http://schemas.microsoft.com/office/drawing/2014/main" id="{72B2A657-DC22-4FEF-9CA0-5A8ECF79BEAD}"/>
              </a:ext>
            </a:extLst>
          </p:cNvPr>
          <p:cNvSpPr txBox="1"/>
          <p:nvPr/>
        </p:nvSpPr>
        <p:spPr>
          <a:xfrm>
            <a:off x="1924493" y="1871330"/>
            <a:ext cx="5273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IEE830</a:t>
            </a:r>
            <a:endParaRPr lang="es-CO" sz="88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5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14701A1-C794-4197-A7AC-EAFACFB94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84780"/>
              </p:ext>
            </p:extLst>
          </p:nvPr>
        </p:nvGraphicFramePr>
        <p:xfrm>
          <a:off x="0" y="199634"/>
          <a:ext cx="5762625" cy="216826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300658">
                  <a:extLst>
                    <a:ext uri="{9D8B030D-6E8A-4147-A177-3AD203B41FA5}">
                      <a16:colId xmlns:a16="http://schemas.microsoft.com/office/drawing/2014/main" val="3334466064"/>
                    </a:ext>
                  </a:extLst>
                </a:gridCol>
                <a:gridCol w="4461967">
                  <a:extLst>
                    <a:ext uri="{9D8B030D-6E8A-4147-A177-3AD203B41FA5}">
                      <a16:colId xmlns:a16="http://schemas.microsoft.com/office/drawing/2014/main" val="1321447844"/>
                    </a:ext>
                  </a:extLst>
                </a:gridCol>
              </a:tblGrid>
              <a:tr h="3334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Rf001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4428"/>
                  </a:ext>
                </a:extLst>
              </a:tr>
              <a:tr h="3334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Nombre del Requerimiento: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 </a:t>
                      </a:r>
                      <a:r>
                        <a:rPr lang="es-ES" sz="1100">
                          <a:effectLst/>
                        </a:rPr>
                        <a:t>El sistema deberá permitir el registro de inventario.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28403"/>
                  </a:ext>
                </a:extLst>
              </a:tr>
              <a:tr h="3334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Características: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 registrar productos faltantes, caducados o usados por periodo de tiempo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633603"/>
                  </a:ext>
                </a:extLst>
              </a:tr>
              <a:tr h="3334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Descripción del requerimiento: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(administrador o vendedor) registrar productos faltantes, usados por un periodo de tiempo y caducados..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90887"/>
                  </a:ext>
                </a:extLst>
              </a:tr>
              <a:tr h="5045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Requerimiento NO funcional: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RNF01</a:t>
                      </a:r>
                      <a:endParaRPr lang="es-CO" sz="1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RNF02</a:t>
                      </a:r>
                      <a:endParaRPr lang="es-CO" sz="1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RNF03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483597"/>
                  </a:ext>
                </a:extLst>
              </a:tr>
              <a:tr h="32970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s-CO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s-CO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95672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75719"/>
              </p:ext>
            </p:extLst>
          </p:nvPr>
        </p:nvGraphicFramePr>
        <p:xfrm>
          <a:off x="-1" y="2848306"/>
          <a:ext cx="5762625" cy="211437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512570">
                  <a:extLst>
                    <a:ext uri="{9D8B030D-6E8A-4147-A177-3AD203B41FA5}">
                      <a16:colId xmlns:a16="http://schemas.microsoft.com/office/drawing/2014/main" val="3846172807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2388411623"/>
                    </a:ext>
                  </a:extLst>
                </a:gridCol>
              </a:tblGrid>
              <a:tr h="3327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Rf002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815257"/>
                  </a:ext>
                </a:extLst>
              </a:tr>
              <a:tr h="3327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Nombre del Requerimiento: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 </a:t>
                      </a:r>
                      <a:r>
                        <a:rPr lang="es-ES" sz="1100">
                          <a:effectLst/>
                        </a:rPr>
                        <a:t> El sistema permitirá el registro de compras a proveedores.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319521"/>
                  </a:ext>
                </a:extLst>
              </a:tr>
              <a:tr h="1620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Características: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 registrar productos y cantidad comprada.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435495"/>
                  </a:ext>
                </a:extLst>
              </a:tr>
              <a:tr h="3327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Descripción del requerimiento: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(administrador o vendedor) registrar productos y proveedor al que se le solicito.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396403"/>
                  </a:ext>
                </a:extLst>
              </a:tr>
              <a:tr h="62502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Requerimiento NO funcional: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695957"/>
                  </a:ext>
                </a:extLst>
              </a:tr>
              <a:tr h="32898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7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48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48808"/>
              </p:ext>
            </p:extLst>
          </p:nvPr>
        </p:nvGraphicFramePr>
        <p:xfrm>
          <a:off x="114343" y="183450"/>
          <a:ext cx="5488940" cy="190366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656518674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1070714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Rf003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97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 </a:t>
                      </a:r>
                      <a:r>
                        <a:rPr lang="es-ES" sz="1100">
                          <a:effectLst/>
                        </a:rPr>
                        <a:t> El sistema deberá elaborar reporte de las facturas.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39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El sistema permitirá reportar registro de facturas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54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(administrador o vendedor) consultar facturas registradas.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47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RNF01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RNF02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0514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829120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38741"/>
              </p:ext>
            </p:extLst>
          </p:nvPr>
        </p:nvGraphicFramePr>
        <p:xfrm>
          <a:off x="114343" y="2820031"/>
          <a:ext cx="5545455" cy="2066735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51585">
                  <a:extLst>
                    <a:ext uri="{9D8B030D-6E8A-4147-A177-3AD203B41FA5}">
                      <a16:colId xmlns:a16="http://schemas.microsoft.com/office/drawing/2014/main" val="3526942886"/>
                    </a:ext>
                  </a:extLst>
                </a:gridCol>
                <a:gridCol w="4293870">
                  <a:extLst>
                    <a:ext uri="{9D8B030D-6E8A-4147-A177-3AD203B41FA5}">
                      <a16:colId xmlns:a16="http://schemas.microsoft.com/office/drawing/2014/main" val="3843833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Rf004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962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 </a:t>
                      </a:r>
                      <a:r>
                        <a:rPr lang="es-ES" sz="1100">
                          <a:effectLst/>
                        </a:rPr>
                        <a:t> El sistema deberá generar un reporte del inventario.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180324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 un reporte de productos faltantes, caducados y utilizados.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431808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(administrador o vendedor) consultar registro de inventario.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34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506300"/>
                  </a:ext>
                </a:extLst>
              </a:tr>
              <a:tr h="22034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81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420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77863"/>
              </p:ext>
            </p:extLst>
          </p:nvPr>
        </p:nvGraphicFramePr>
        <p:xfrm>
          <a:off x="122445" y="165842"/>
          <a:ext cx="5577840" cy="217760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600155">
                  <a:extLst>
                    <a:ext uri="{9D8B030D-6E8A-4147-A177-3AD203B41FA5}">
                      <a16:colId xmlns:a16="http://schemas.microsoft.com/office/drawing/2014/main" val="3176768499"/>
                    </a:ext>
                  </a:extLst>
                </a:gridCol>
                <a:gridCol w="3977685">
                  <a:extLst>
                    <a:ext uri="{9D8B030D-6E8A-4147-A177-3AD203B41FA5}">
                      <a16:colId xmlns:a16="http://schemas.microsoft.com/office/drawing/2014/main" val="3392664404"/>
                    </a:ext>
                  </a:extLst>
                </a:gridCol>
              </a:tblGrid>
              <a:tr h="2578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Rf005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126427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El sistema controlará el acceso y lo permitirá solamente a usuarios autorizados.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650507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que usuarios autorizados puedan acceder para buscar información.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06285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El sistema permitirá al usuario (administrador o vendedor) consultar información si está registrado.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49608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36578"/>
                  </a:ext>
                </a:extLst>
              </a:tr>
              <a:tr h="25781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794217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04023"/>
              </p:ext>
            </p:extLst>
          </p:nvPr>
        </p:nvGraphicFramePr>
        <p:xfrm>
          <a:off x="122445" y="2806262"/>
          <a:ext cx="5577840" cy="209861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2296189810"/>
                    </a:ext>
                  </a:extLst>
                </a:gridCol>
                <a:gridCol w="4338955">
                  <a:extLst>
                    <a:ext uri="{9D8B030D-6E8A-4147-A177-3AD203B41FA5}">
                      <a16:colId xmlns:a16="http://schemas.microsoft.com/office/drawing/2014/main" val="2713071442"/>
                    </a:ext>
                  </a:extLst>
                </a:gridCol>
              </a:tblGrid>
              <a:tr h="2961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Rf006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854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El sistema reportara al administrador cuando ocurra el siguiente caso: registro de nueva cuenta.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10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notificara al administrador cuando un usuario registre nueva cuenta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667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(administrado) consultar el nuevo usuario.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060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50857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Media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75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707501"/>
              </p:ext>
            </p:extLst>
          </p:nvPr>
        </p:nvGraphicFramePr>
        <p:xfrm>
          <a:off x="124854" y="101916"/>
          <a:ext cx="5697876" cy="206311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86043">
                  <a:extLst>
                    <a:ext uri="{9D8B030D-6E8A-4147-A177-3AD203B41FA5}">
                      <a16:colId xmlns:a16="http://schemas.microsoft.com/office/drawing/2014/main" val="1031206290"/>
                    </a:ext>
                  </a:extLst>
                </a:gridCol>
                <a:gridCol w="4411833">
                  <a:extLst>
                    <a:ext uri="{9D8B030D-6E8A-4147-A177-3AD203B41FA5}">
                      <a16:colId xmlns:a16="http://schemas.microsoft.com/office/drawing/2014/main" val="2530007068"/>
                    </a:ext>
                  </a:extLst>
                </a:gridCol>
              </a:tblGrid>
              <a:tr h="2855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Rf007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54076"/>
                  </a:ext>
                </a:extLst>
              </a:tr>
              <a:tr h="2855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El sistema deberá permitir el registro de recetario para la elaboración del producto.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426405"/>
                  </a:ext>
                </a:extLst>
              </a:tr>
              <a:tr h="2822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registrar el recetario utilizado para la elaboración de un producto.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906681"/>
                  </a:ext>
                </a:extLst>
              </a:tr>
              <a:tr h="2855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mostrara un formato para agregar los materiales para realizar la elaboración del producto.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11774"/>
                  </a:ext>
                </a:extLst>
              </a:tr>
              <a:tr h="43196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RNF01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RNF02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493146"/>
                  </a:ext>
                </a:extLst>
              </a:tr>
              <a:tr h="282258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     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Media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493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433144" y="237320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 NO FUNCIONALES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9668"/>
              </p:ext>
            </p:extLst>
          </p:nvPr>
        </p:nvGraphicFramePr>
        <p:xfrm>
          <a:off x="113073" y="2896422"/>
          <a:ext cx="5709657" cy="2043441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88702">
                  <a:extLst>
                    <a:ext uri="{9D8B030D-6E8A-4147-A177-3AD203B41FA5}">
                      <a16:colId xmlns:a16="http://schemas.microsoft.com/office/drawing/2014/main" val="4079864733"/>
                    </a:ext>
                  </a:extLst>
                </a:gridCol>
                <a:gridCol w="4420955">
                  <a:extLst>
                    <a:ext uri="{9D8B030D-6E8A-4147-A177-3AD203B41FA5}">
                      <a16:colId xmlns:a16="http://schemas.microsoft.com/office/drawing/2014/main" val="754762806"/>
                    </a:ext>
                  </a:extLst>
                </a:gridCol>
              </a:tblGrid>
              <a:tr h="341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344531"/>
                  </a:ext>
                </a:extLst>
              </a:tr>
              <a:tr h="341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aplicación debe poder utilizarse sin necesidad de un software adicional además de un navegador web.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084271"/>
                  </a:ext>
                </a:extLst>
              </a:tr>
              <a:tr h="166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debe utilizarse sin necesidad de descargar.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481471"/>
                  </a:ext>
                </a:extLst>
              </a:tr>
              <a:tr h="341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mostrara un formato para agregar los materiales para realizar la elaboración del producto.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982262"/>
                  </a:ext>
                </a:extLst>
              </a:tr>
              <a:tr h="516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RNF01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RNF02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757959"/>
                  </a:ext>
                </a:extLst>
              </a:tr>
              <a:tr h="33733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     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Media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3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48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13818"/>
              </p:ext>
            </p:extLst>
          </p:nvPr>
        </p:nvGraphicFramePr>
        <p:xfrm>
          <a:off x="166896" y="228041"/>
          <a:ext cx="5488940" cy="206311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2383566738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30823708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RNF 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20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deberá permitir el registro de recetario para la elaboración del producto.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042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registrar el recetario utilizado para la elaboración de un producto.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9321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mostrara un formato para agregar los materiales para realizar la elaboración del producto.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074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20144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     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Media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0989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31770"/>
              </p:ext>
            </p:extLst>
          </p:nvPr>
        </p:nvGraphicFramePr>
        <p:xfrm>
          <a:off x="166896" y="2897668"/>
          <a:ext cx="5488940" cy="206311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2099718572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3443985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RNF 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829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deberá permitir el registro de recetario para la elaboración del producto.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24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registrar el recetario utilizado para la elaboración de un producto.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178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mostrara un formato para agregar los materiales para realizar la elaboración del producto.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526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0029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     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Media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73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732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9CAFBA-19BD-4841-9CAA-3AB630136D7D}"/>
              </a:ext>
            </a:extLst>
          </p:cNvPr>
          <p:cNvSpPr txBox="1"/>
          <p:nvPr/>
        </p:nvSpPr>
        <p:spPr>
          <a:xfrm>
            <a:off x="5443871" y="2152047"/>
            <a:ext cx="3519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dobe Garamond Pro Bold" panose="02020702060506020403" pitchFamily="18" charset="0"/>
              </a:rPr>
              <a:t>DIAGRAMA DE CASO DE USO </a:t>
            </a:r>
            <a:endParaRPr lang="es-CO" sz="32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8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F1147482-E3A3-4CA0-98FF-98A1256D8477}"/>
              </a:ext>
            </a:extLst>
          </p:cNvPr>
          <p:cNvSpPr txBox="1">
            <a:spLocks/>
          </p:cNvSpPr>
          <p:nvPr/>
        </p:nvSpPr>
        <p:spPr>
          <a:xfrm>
            <a:off x="110138" y="2995724"/>
            <a:ext cx="8567464" cy="326910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s-MX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44C82-3F73-495F-88E9-EF10297F88DF}"/>
              </a:ext>
            </a:extLst>
          </p:cNvPr>
          <p:cNvSpPr txBox="1">
            <a:spLocks/>
          </p:cNvSpPr>
          <p:nvPr/>
        </p:nvSpPr>
        <p:spPr>
          <a:xfrm>
            <a:off x="212672" y="1073887"/>
            <a:ext cx="8362396" cy="383835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1800" dirty="0"/>
              <a:t>La panadería fruto pan presenta dificultades para su desarrollo administrativo y financiero ya que no cuentan con la información suficiente para poder facilitar y llevar el correcto manejo de materia prima que adquieren semanalmente para la producción de los diferentes productos que ofrecen a la comunidad, además existen deficiencias en el conocimiento de materia prima disponible, porque solo tienen conocimiento de las facturas de compra más no del gasto y disponibilidad, si quisieran tener una idea sobre la materia prima, deberían observar minuciosamente las cantidades disponibles, haciendo que este  trabajo sea molesto.</a:t>
            </a:r>
            <a:endParaRPr 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2265774-78A2-4AB1-800E-F5CCDBC2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43"/>
            <a:ext cx="9069572" cy="49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43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hlinkClick r:id="rId2" action="ppaction://hlinkfile"/>
            <a:extLst>
              <a:ext uri="{FF2B5EF4-FFF2-40B4-BE49-F238E27FC236}">
                <a16:creationId xmlns:a16="http://schemas.microsoft.com/office/drawing/2014/main" id="{A1955089-A096-4A1D-B879-3E56BFAA42A5}"/>
              </a:ext>
            </a:extLst>
          </p:cNvPr>
          <p:cNvSpPr txBox="1"/>
          <p:nvPr/>
        </p:nvSpPr>
        <p:spPr>
          <a:xfrm>
            <a:off x="2232837" y="1690576"/>
            <a:ext cx="49866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CASOS DE USOS EXTENDIDOS </a:t>
            </a:r>
            <a:endParaRPr lang="es-CO" sz="5400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648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3FD4C30-1738-464D-A8F7-39A7264A5F43}"/>
              </a:ext>
            </a:extLst>
          </p:cNvPr>
          <p:cNvSpPr/>
          <p:nvPr/>
        </p:nvSpPr>
        <p:spPr>
          <a:xfrm>
            <a:off x="159487" y="1073888"/>
            <a:ext cx="88888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Además, del mismo modo existen falencias en la falta de representación de ingresos puesto que anotan en un cuaderno solamente los ingresos diarios, y una vez a la semana se hace las cuentas de la venta de estos días, igualmente no tienen un proceso definido para la producción de los productos, al no tener un paso a paso general puede llegar a ser engorroso para los nuevos empleados no tener un guía que les facilite su labor.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50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6BADF-1A02-4ACF-9E06-2D94104E1140}"/>
              </a:ext>
            </a:extLst>
          </p:cNvPr>
          <p:cNvSpPr txBox="1">
            <a:spLocks/>
          </p:cNvSpPr>
          <p:nvPr/>
        </p:nvSpPr>
        <p:spPr>
          <a:xfrm>
            <a:off x="4143932" y="2277226"/>
            <a:ext cx="6136091" cy="299026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dirty="0"/>
              <a:t>JUSTIFICACIÓN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351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9E2D1-951E-442E-9C0D-2B9014366BFB}"/>
              </a:ext>
            </a:extLst>
          </p:cNvPr>
          <p:cNvSpPr txBox="1">
            <a:spLocks/>
          </p:cNvSpPr>
          <p:nvPr/>
        </p:nvSpPr>
        <p:spPr>
          <a:xfrm>
            <a:off x="275253" y="1173887"/>
            <a:ext cx="8400974" cy="438912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2400" dirty="0"/>
              <a:t>Con este sistema de información buscamos generar un fácil acceso al conocimiento del inventario, facilitando conocer en cuestión de segundos la materia prima disponible y así optimizar tiempo y dinero. Además llegar a plantear un paso a paso general en la creación del producto para los trabajadores nuevos, así su función se facilitara en gran medida.</a:t>
            </a:r>
          </a:p>
        </p:txBody>
      </p:sp>
    </p:spTree>
    <p:extLst>
      <p:ext uri="{BB962C8B-B14F-4D97-AF65-F5344CB8AC3E}">
        <p14:creationId xmlns:p14="http://schemas.microsoft.com/office/powerpoint/2010/main" val="278619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88D9D89-14CF-42C0-9BBC-B908971A7DF6}"/>
              </a:ext>
            </a:extLst>
          </p:cNvPr>
          <p:cNvSpPr/>
          <p:nvPr/>
        </p:nvSpPr>
        <p:spPr>
          <a:xfrm>
            <a:off x="1095665" y="2121386"/>
            <a:ext cx="31148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/>
              <a:t>OBJETIVO GENERAL</a:t>
            </a:r>
          </a:p>
          <a:p>
            <a:pPr algn="just"/>
            <a:endParaRPr lang="es-MX" sz="28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FE9E093-84B1-4575-BC6B-00F49F68DEB6}"/>
              </a:ext>
            </a:extLst>
          </p:cNvPr>
          <p:cNvSpPr/>
          <p:nvPr/>
        </p:nvSpPr>
        <p:spPr>
          <a:xfrm>
            <a:off x="3756750" y="1910030"/>
            <a:ext cx="51669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• </a:t>
            </a:r>
            <a:r>
              <a:rPr lang="es-MX" sz="2000" dirty="0"/>
              <a:t>Construir un sistema de información que permita a la panadería fruto pan gestionar su inventario, registrar sus facturas  y el proceso de elaboración del producto.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144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20DBE-5981-4907-BF39-F2DA76922B89}"/>
              </a:ext>
            </a:extLst>
          </p:cNvPr>
          <p:cNvSpPr txBox="1">
            <a:spLocks/>
          </p:cNvSpPr>
          <p:nvPr/>
        </p:nvSpPr>
        <p:spPr>
          <a:xfrm>
            <a:off x="445189" y="1663977"/>
            <a:ext cx="3286838" cy="453711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s-MX" dirty="0"/>
          </a:p>
          <a:p>
            <a:pPr algn="just"/>
            <a:r>
              <a:rPr lang="es-MX" sz="3200" b="1" dirty="0"/>
              <a:t>OBJETIVO ESPECIFICO</a:t>
            </a:r>
            <a:r>
              <a:rPr lang="es-MX" b="1" dirty="0"/>
              <a:t> 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4F01215-418A-4529-9283-F987C9122F0A}"/>
              </a:ext>
            </a:extLst>
          </p:cNvPr>
          <p:cNvSpPr/>
          <p:nvPr/>
        </p:nvSpPr>
        <p:spPr>
          <a:xfrm>
            <a:off x="3732027" y="1556087"/>
            <a:ext cx="52843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000" dirty="0"/>
              <a:t>•</a:t>
            </a:r>
            <a:r>
              <a:rPr lang="es-MX" dirty="0"/>
              <a:t>El sistema debe permitir el ingreso del inventario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•Debe  permitir el ingreso de las ganancias para sacar el promedio de lo obtenido al final del mes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•Definir la producción de el inventario que se compre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•Caracterizar los procesos de elaboración de cada producto para tener los procesos claros</a:t>
            </a:r>
          </a:p>
        </p:txBody>
      </p:sp>
    </p:spTree>
    <p:extLst>
      <p:ext uri="{BB962C8B-B14F-4D97-AF65-F5344CB8AC3E}">
        <p14:creationId xmlns:p14="http://schemas.microsoft.com/office/powerpoint/2010/main" val="46659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7D595F49-2FA0-4291-8453-AE88EC72BED9}"/>
              </a:ext>
            </a:extLst>
          </p:cNvPr>
          <p:cNvSpPr txBox="1">
            <a:spLocks/>
          </p:cNvSpPr>
          <p:nvPr/>
        </p:nvSpPr>
        <p:spPr>
          <a:xfrm>
            <a:off x="129915" y="169803"/>
            <a:ext cx="8678173" cy="48038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b="1" dirty="0"/>
              <a:t>DELIMITACIÓN</a:t>
            </a:r>
            <a:r>
              <a:rPr lang="es-CO" sz="2000" b="1" dirty="0"/>
              <a:t> </a:t>
            </a:r>
          </a:p>
          <a:p>
            <a:endParaRPr lang="es-CO" sz="2000" b="1" dirty="0"/>
          </a:p>
          <a:p>
            <a:pPr algn="just"/>
            <a:r>
              <a:rPr lang="es-MX" sz="2000" dirty="0"/>
              <a:t>Este proyecto se realizara en un periodo de 5 trimestres que comprende desde abril del 2019 hasta agosto de 2020. Delimitación geografía El lugar es la Panadería fruto pan del barrio Boyacá real. </a:t>
            </a:r>
          </a:p>
          <a:p>
            <a:pPr algn="just"/>
            <a:endParaRPr lang="es-CO" sz="2000" dirty="0"/>
          </a:p>
          <a:p>
            <a:pPr algn="just"/>
            <a:r>
              <a:rPr lang="es-CO" sz="4000" b="1" dirty="0"/>
              <a:t>ALCANCE</a:t>
            </a:r>
            <a:r>
              <a:rPr lang="es-CO" sz="2000" b="1" dirty="0"/>
              <a:t> </a:t>
            </a:r>
          </a:p>
          <a:p>
            <a:pPr algn="just"/>
            <a:r>
              <a:rPr lang="es-MX" sz="2000" dirty="0"/>
              <a:t>El planteamiento se realiza para desarrollar un software que permita a la panadería Fruto pan tener la posibilidad de un conocimiento de su inventario además de esto tener una guía de pasos de la elaboración del los productos que ofrece la panadería,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538831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1434</Words>
  <Application>Microsoft Office PowerPoint</Application>
  <PresentationFormat>Presentación en pantalla (16:9)</PresentationFormat>
  <Paragraphs>229</Paragraphs>
  <Slides>31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Adobe Fangsong Std R</vt:lpstr>
      <vt:lpstr>Adobe Garamond Pro Bold</vt:lpstr>
      <vt:lpstr>Arial</vt:lpstr>
      <vt:lpstr>Calibri</vt:lpstr>
      <vt:lpstr>Symbol</vt:lpstr>
      <vt:lpstr>Times New Roman</vt:lpstr>
      <vt:lpstr>Wingdings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37</cp:revision>
  <dcterms:modified xsi:type="dcterms:W3CDTF">2019-07-02T12:17:30Z</dcterms:modified>
</cp:coreProperties>
</file>