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7"/>
  </p:notesMasterIdLst>
  <p:sldIdLst>
    <p:sldId id="256" r:id="rId2"/>
    <p:sldId id="257" r:id="rId3"/>
    <p:sldId id="258" r:id="rId4"/>
    <p:sldId id="273" r:id="rId5"/>
    <p:sldId id="274" r:id="rId6"/>
    <p:sldId id="263" r:id="rId7"/>
    <p:sldId id="264" r:id="rId8"/>
    <p:sldId id="265" r:id="rId9"/>
    <p:sldId id="278" r:id="rId10"/>
    <p:sldId id="279" r:id="rId11"/>
    <p:sldId id="280" r:id="rId12"/>
    <p:sldId id="281" r:id="rId13"/>
    <p:sldId id="275" r:id="rId14"/>
    <p:sldId id="266" r:id="rId15"/>
    <p:sldId id="267" r:id="rId16"/>
    <p:sldId id="268" r:id="rId17"/>
    <p:sldId id="272" r:id="rId18"/>
    <p:sldId id="269" r:id="rId19"/>
    <p:sldId id="276" r:id="rId20"/>
    <p:sldId id="270" r:id="rId21"/>
    <p:sldId id="277" r:id="rId22"/>
    <p:sldId id="271" r:id="rId23"/>
    <p:sldId id="282" r:id="rId24"/>
    <p:sldId id="283" r:id="rId25"/>
    <p:sldId id="28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BD0A3058-0806-49E7-8103-5145332C52E2}">
          <p14:sldIdLst>
            <p14:sldId id="256"/>
            <p14:sldId id="257"/>
            <p14:sldId id="258"/>
            <p14:sldId id="273"/>
            <p14:sldId id="274"/>
            <p14:sldId id="263"/>
            <p14:sldId id="264"/>
            <p14:sldId id="265"/>
            <p14:sldId id="278"/>
            <p14:sldId id="279"/>
            <p14:sldId id="280"/>
            <p14:sldId id="281"/>
            <p14:sldId id="275"/>
            <p14:sldId id="266"/>
            <p14:sldId id="267"/>
            <p14:sldId id="268"/>
            <p14:sldId id="272"/>
            <p14:sldId id="269"/>
            <p14:sldId id="276"/>
            <p14:sldId id="270"/>
            <p14:sldId id="277"/>
            <p14:sldId id="27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6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5"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6"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a:solidFill>
                <a:srgbClr val="92D05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hyperlink" Target="pC.docx"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3" name="Google Shape;43;p15"/>
          <p:cNvSpPr txBox="1"/>
          <p:nvPr/>
        </p:nvSpPr>
        <p:spPr>
          <a:xfrm>
            <a:off x="790992" y="717782"/>
            <a:ext cx="4824900" cy="1995300"/>
          </a:xfrm>
          <a:prstGeom prst="rect">
            <a:avLst/>
          </a:prstGeom>
          <a:noFill/>
          <a:ln>
            <a:noFill/>
          </a:ln>
        </p:spPr>
        <p:txBody>
          <a:bodyPr spcFirstLastPara="1" wrap="square" lIns="91425" tIns="91425" rIns="0" bIns="91425" anchor="t" anchorCtr="0">
            <a:noAutofit/>
          </a:bodyPr>
          <a:lstStyle/>
          <a:p>
            <a:pPr marL="0" marR="0" lvl="0" indent="0" algn="ctr" rtl="0">
              <a:spcBef>
                <a:spcPts val="0"/>
              </a:spcBef>
              <a:spcAft>
                <a:spcPts val="0"/>
              </a:spcAft>
              <a:buNone/>
            </a:pPr>
            <a:endParaRPr sz="1800" b="1" dirty="0"/>
          </a:p>
          <a:p>
            <a:pPr marL="0" marR="0" lvl="0" indent="0" algn="l" rtl="0">
              <a:spcBef>
                <a:spcPts val="0"/>
              </a:spcBef>
              <a:spcAft>
                <a:spcPts val="0"/>
              </a:spcAft>
              <a:buNone/>
            </a:pPr>
            <a:endParaRPr dirty="0"/>
          </a:p>
        </p:txBody>
      </p:sp>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 name="Título 1">
            <a:extLst>
              <a:ext uri="{FF2B5EF4-FFF2-40B4-BE49-F238E27FC236}">
                <a16:creationId xmlns:a16="http://schemas.microsoft.com/office/drawing/2014/main" id="{C6EFDF8F-E4CE-4FCD-B6FD-4BCB0C912F8A}"/>
              </a:ext>
            </a:extLst>
          </p:cNvPr>
          <p:cNvSpPr txBox="1">
            <a:spLocks/>
          </p:cNvSpPr>
          <p:nvPr/>
        </p:nvSpPr>
        <p:spPr>
          <a:xfrm>
            <a:off x="790992" y="323424"/>
            <a:ext cx="5873720" cy="1845617"/>
          </a:xfrm>
          <a:prstGeom prst="rect">
            <a:avLst/>
          </a:prstGeom>
        </p:spPr>
        <p:txBody>
          <a:bodyPr>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3600" b="1" dirty="0">
                <a:ln>
                  <a:solidFill>
                    <a:schemeClr val="tx1"/>
                  </a:solidFill>
                </a:ln>
                <a:solidFill>
                  <a:schemeClr val="accent3"/>
                </a:solidFill>
              </a:rPr>
              <a:t>SISTEMA DE INFORMACIÓN PANADERÍA FRUTO PAN</a:t>
            </a:r>
            <a:endParaRPr lang="en-US" sz="3600" b="1" dirty="0">
              <a:ln>
                <a:solidFill>
                  <a:schemeClr val="tx1"/>
                </a:solidFill>
              </a:ln>
              <a:solidFill>
                <a:schemeClr val="accent3"/>
              </a:solidFill>
            </a:endParaRPr>
          </a:p>
        </p:txBody>
      </p:sp>
      <p:sp>
        <p:nvSpPr>
          <p:cNvPr id="5" name="CuadroTexto 4">
            <a:extLst>
              <a:ext uri="{FF2B5EF4-FFF2-40B4-BE49-F238E27FC236}">
                <a16:creationId xmlns:a16="http://schemas.microsoft.com/office/drawing/2014/main" id="{95282B15-E7DF-41E2-B21C-86CA81CC1977}"/>
              </a:ext>
            </a:extLst>
          </p:cNvPr>
          <p:cNvSpPr txBox="1"/>
          <p:nvPr/>
        </p:nvSpPr>
        <p:spPr>
          <a:xfrm>
            <a:off x="-100588" y="3512284"/>
            <a:ext cx="2227099" cy="1631216"/>
          </a:xfrm>
          <a:prstGeom prst="rect">
            <a:avLst/>
          </a:prstGeom>
          <a:noFill/>
        </p:spPr>
        <p:txBody>
          <a:bodyPr wrap="square" rtlCol="0">
            <a:spAutoFit/>
          </a:bodyPr>
          <a:lstStyle/>
          <a:p>
            <a:pPr algn="ctr"/>
            <a:r>
              <a:rPr lang="es-CO" sz="2000" dirty="0">
                <a:ln w="0"/>
                <a:solidFill>
                  <a:schemeClr val="tx1"/>
                </a:solidFill>
                <a:effectLst>
                  <a:outerShdw blurRad="38100" dist="19050" dir="2700000" algn="tl" rotWithShape="0">
                    <a:schemeClr val="dk1">
                      <a:alpha val="40000"/>
                    </a:schemeClr>
                  </a:outerShdw>
                </a:effectLst>
              </a:rPr>
              <a:t>GRUPO</a:t>
            </a:r>
          </a:p>
          <a:p>
            <a:r>
              <a:rPr lang="es-CO" sz="2000" dirty="0">
                <a:ln w="0"/>
                <a:solidFill>
                  <a:schemeClr val="tx1"/>
                </a:solidFill>
                <a:effectLst>
                  <a:outerShdw blurRad="38100" dist="19050" dir="2700000" algn="tl" rotWithShape="0">
                    <a:schemeClr val="dk1">
                      <a:alpha val="40000"/>
                    </a:schemeClr>
                  </a:outerShdw>
                </a:effectLst>
              </a:rPr>
              <a:t>Helen Baquero </a:t>
            </a:r>
          </a:p>
          <a:p>
            <a:r>
              <a:rPr lang="es-CO" sz="2000" dirty="0">
                <a:ln w="0"/>
                <a:solidFill>
                  <a:schemeClr val="tx1"/>
                </a:solidFill>
                <a:effectLst>
                  <a:outerShdw blurRad="38100" dist="19050" dir="2700000" algn="tl" rotWithShape="0">
                    <a:schemeClr val="dk1">
                      <a:alpha val="40000"/>
                    </a:schemeClr>
                  </a:outerShdw>
                </a:effectLst>
              </a:rPr>
              <a:t>Yarley Medina</a:t>
            </a:r>
          </a:p>
          <a:p>
            <a:r>
              <a:rPr lang="es-CO" sz="2000" dirty="0">
                <a:ln w="0"/>
                <a:solidFill>
                  <a:schemeClr val="tx1"/>
                </a:solidFill>
                <a:effectLst>
                  <a:outerShdw blurRad="38100" dist="19050" dir="2700000" algn="tl" rotWithShape="0">
                    <a:schemeClr val="dk1">
                      <a:alpha val="40000"/>
                    </a:schemeClr>
                  </a:outerShdw>
                </a:effectLst>
              </a:rPr>
              <a:t>Miller Barrera </a:t>
            </a:r>
          </a:p>
          <a:p>
            <a:r>
              <a:rPr lang="es-CO" sz="2000" dirty="0">
                <a:ln w="0"/>
                <a:solidFill>
                  <a:schemeClr val="tx1"/>
                </a:solidFill>
                <a:effectLst>
                  <a:outerShdw blurRad="38100" dist="19050" dir="2700000" algn="tl" rotWithShape="0">
                    <a:schemeClr val="dk1">
                      <a:alpha val="40000"/>
                    </a:schemeClr>
                  </a:outerShdw>
                </a:effectLst>
              </a:rPr>
              <a:t>Sebastián Soler</a:t>
            </a:r>
            <a:endParaRPr lang="en-US" sz="200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98E70E-D51F-46E0-A802-EB32FBAD2B3C}"/>
              </a:ext>
            </a:extLst>
          </p:cNvPr>
          <p:cNvPicPr>
            <a:picLocks noChangeAspect="1"/>
          </p:cNvPicPr>
          <p:nvPr/>
        </p:nvPicPr>
        <p:blipFill>
          <a:blip r:embed="rId2"/>
          <a:stretch>
            <a:fillRect/>
          </a:stretch>
        </p:blipFill>
        <p:spPr>
          <a:xfrm>
            <a:off x="63129" y="95693"/>
            <a:ext cx="9027708" cy="4965405"/>
          </a:xfrm>
          <a:prstGeom prst="rect">
            <a:avLst/>
          </a:prstGeom>
        </p:spPr>
      </p:pic>
    </p:spTree>
    <p:extLst>
      <p:ext uri="{BB962C8B-B14F-4D97-AF65-F5344CB8AC3E}">
        <p14:creationId xmlns:p14="http://schemas.microsoft.com/office/powerpoint/2010/main" val="7920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1D86A8A-CB80-46D2-9FD1-E12EF30C5A69}"/>
              </a:ext>
            </a:extLst>
          </p:cNvPr>
          <p:cNvPicPr>
            <a:picLocks noChangeAspect="1"/>
          </p:cNvPicPr>
          <p:nvPr/>
        </p:nvPicPr>
        <p:blipFill>
          <a:blip r:embed="rId2"/>
          <a:stretch>
            <a:fillRect/>
          </a:stretch>
        </p:blipFill>
        <p:spPr>
          <a:xfrm>
            <a:off x="0" y="138223"/>
            <a:ext cx="9048307" cy="5005277"/>
          </a:xfrm>
          <a:prstGeom prst="rect">
            <a:avLst/>
          </a:prstGeom>
        </p:spPr>
      </p:pic>
    </p:spTree>
    <p:extLst>
      <p:ext uri="{BB962C8B-B14F-4D97-AF65-F5344CB8AC3E}">
        <p14:creationId xmlns:p14="http://schemas.microsoft.com/office/powerpoint/2010/main" val="168653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8B01A3C-9545-4C71-9B80-3EDDA8858F38}"/>
              </a:ext>
            </a:extLst>
          </p:cNvPr>
          <p:cNvPicPr>
            <a:picLocks noChangeAspect="1"/>
          </p:cNvPicPr>
          <p:nvPr/>
        </p:nvPicPr>
        <p:blipFill>
          <a:blip r:embed="rId2"/>
          <a:stretch>
            <a:fillRect/>
          </a:stretch>
        </p:blipFill>
        <p:spPr>
          <a:xfrm>
            <a:off x="0" y="74428"/>
            <a:ext cx="9016409" cy="4965405"/>
          </a:xfrm>
          <a:prstGeom prst="rect">
            <a:avLst/>
          </a:prstGeom>
        </p:spPr>
      </p:pic>
    </p:spTree>
    <p:extLst>
      <p:ext uri="{BB962C8B-B14F-4D97-AF65-F5344CB8AC3E}">
        <p14:creationId xmlns:p14="http://schemas.microsoft.com/office/powerpoint/2010/main" val="288668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1414B3-23D0-474B-917A-C077B0D126D6}"/>
              </a:ext>
            </a:extLst>
          </p:cNvPr>
          <p:cNvSpPr txBox="1"/>
          <p:nvPr/>
        </p:nvSpPr>
        <p:spPr>
          <a:xfrm>
            <a:off x="4572000" y="1685918"/>
            <a:ext cx="5007517" cy="1569660"/>
          </a:xfrm>
          <a:prstGeom prst="rect">
            <a:avLst/>
          </a:prstGeom>
          <a:noFill/>
        </p:spPr>
        <p:txBody>
          <a:bodyPr wrap="square" rtlCol="0">
            <a:spAutoFit/>
          </a:bodyPr>
          <a:lstStyle/>
          <a:p>
            <a:pPr algn="ctr"/>
            <a:r>
              <a:rPr lang="es-ES" sz="3200" b="1" dirty="0"/>
              <a:t>INSTRUMENTOS</a:t>
            </a:r>
          </a:p>
          <a:p>
            <a:pPr algn="ctr"/>
            <a:r>
              <a:rPr lang="es-ES" sz="3200" b="1" dirty="0"/>
              <a:t> DE </a:t>
            </a:r>
          </a:p>
          <a:p>
            <a:pPr algn="ctr"/>
            <a:r>
              <a:rPr lang="es-ES" sz="3200" b="1" dirty="0"/>
              <a:t>RECOLECCION </a:t>
            </a:r>
            <a:endParaRPr lang="es-CO" sz="3200" b="1" dirty="0"/>
          </a:p>
        </p:txBody>
      </p:sp>
    </p:spTree>
    <p:extLst>
      <p:ext uri="{BB962C8B-B14F-4D97-AF65-F5344CB8AC3E}">
        <p14:creationId xmlns:p14="http://schemas.microsoft.com/office/powerpoint/2010/main" val="225406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EBE0485-5083-4C28-ACD9-16B999B19D9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3044" y="2811629"/>
            <a:ext cx="4255520" cy="2182598"/>
          </a:xfrm>
          <a:prstGeom prst="rect">
            <a:avLst/>
          </a:prstGeom>
        </p:spPr>
      </p:pic>
      <p:pic>
        <p:nvPicPr>
          <p:cNvPr id="5" name="Imagen 4">
            <a:extLst>
              <a:ext uri="{FF2B5EF4-FFF2-40B4-BE49-F238E27FC236}">
                <a16:creationId xmlns:a16="http://schemas.microsoft.com/office/drawing/2014/main" id="{A0C81A8C-825F-45AE-BC1D-FB7F3885FFC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3043" y="200025"/>
            <a:ext cx="4255521" cy="2611604"/>
          </a:xfrm>
          <a:prstGeom prst="rect">
            <a:avLst/>
          </a:prstGeom>
        </p:spPr>
      </p:pic>
      <p:pic>
        <p:nvPicPr>
          <p:cNvPr id="6" name="Imagen 5">
            <a:extLst>
              <a:ext uri="{FF2B5EF4-FFF2-40B4-BE49-F238E27FC236}">
                <a16:creationId xmlns:a16="http://schemas.microsoft.com/office/drawing/2014/main" id="{FAD2BCB0-E822-4E03-99F2-3170081EBE0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010796" y="1167951"/>
            <a:ext cx="3801035" cy="2807597"/>
          </a:xfrm>
          <a:prstGeom prst="rect">
            <a:avLst/>
          </a:prstGeom>
        </p:spPr>
      </p:pic>
    </p:spTree>
    <p:extLst>
      <p:ext uri="{BB962C8B-B14F-4D97-AF65-F5344CB8AC3E}">
        <p14:creationId xmlns:p14="http://schemas.microsoft.com/office/powerpoint/2010/main" val="147564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E7DEB37-2CE1-4512-AC38-3C8E27A4510F}"/>
              </a:ext>
            </a:extLst>
          </p:cNvPr>
          <p:cNvSpPr/>
          <p:nvPr/>
        </p:nvSpPr>
        <p:spPr>
          <a:xfrm>
            <a:off x="0" y="1065146"/>
            <a:ext cx="8919713" cy="6270178"/>
          </a:xfrm>
          <a:prstGeom prst="rect">
            <a:avLst/>
          </a:prstGeom>
        </p:spPr>
        <p:txBody>
          <a:bodyPr wrap="square">
            <a:spAutoFit/>
          </a:bodyPr>
          <a:lstStyle/>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¿Cómo maneja la información de la organización?</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En un cuaderno de registro de compras y ventas a diario y un pc con datos de gastos mensuales.</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2. ¿Qué utiliza para registrar el inventario?</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El inventario no se registra. Se tiene una visión de existencias a través de la observación de la estantería y la lectura de las facturas que a diario se reciben.</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¿Cómo registra sus gastos y ganancias?</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Los gastos se registran en el pc al anotar en </a:t>
            </a:r>
            <a:r>
              <a:rPr lang="es-ES" sz="2000" dirty="0" err="1">
                <a:latin typeface="Calibri" panose="020F0502020204030204" pitchFamily="34" charset="0"/>
                <a:ea typeface="Calibri" panose="020F0502020204030204" pitchFamily="34" charset="0"/>
                <a:cs typeface="Times New Roman" panose="02020603050405020304" pitchFamily="18" charset="0"/>
              </a:rPr>
              <a:t>excel</a:t>
            </a:r>
            <a:r>
              <a:rPr lang="es-ES" sz="2000" dirty="0">
                <a:latin typeface="Calibri" panose="020F0502020204030204" pitchFamily="34" charset="0"/>
                <a:ea typeface="Calibri" panose="020F0502020204030204" pitchFamily="34" charset="0"/>
                <a:cs typeface="Times New Roman" panose="02020603050405020304" pitchFamily="18" charset="0"/>
              </a:rPr>
              <a:t> los valores pagados de servicios públicos, arriendo y nómina. Las ganancias no se conocen porque no se lleva inventario, se estiman las ganancias aproximadamente al relacionar compras y pagos del mes con las ventas del mes.</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¿Quién es el responsable de la compra?</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El vendedor de turno de mostrador es la persona que lo hace.</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¿Cómo se toman las decisiones respecto a la producción?</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La producción consiste en elaborar productos que se han vendido y hacer la misma cantidad de rutina a fin de tener producto fresco todos los días.</a:t>
            </a:r>
            <a:endParaRPr lang="es-CO"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B11F97E3-0CFC-4556-ADF0-277C2B78C3AE}"/>
              </a:ext>
            </a:extLst>
          </p:cNvPr>
          <p:cNvSpPr txBox="1"/>
          <p:nvPr/>
        </p:nvSpPr>
        <p:spPr>
          <a:xfrm>
            <a:off x="2976282" y="179295"/>
            <a:ext cx="3191435" cy="400110"/>
          </a:xfrm>
          <a:prstGeom prst="rect">
            <a:avLst/>
          </a:prstGeom>
          <a:noFill/>
        </p:spPr>
        <p:txBody>
          <a:bodyPr wrap="square" rtlCol="0">
            <a:spAutoFit/>
          </a:bodyPr>
          <a:lstStyle/>
          <a:p>
            <a:pPr algn="ctr"/>
            <a:r>
              <a:rPr lang="es-ES" sz="2000" b="1" dirty="0"/>
              <a:t>CUESTIONARIO</a:t>
            </a:r>
            <a:endParaRPr lang="es-CO" sz="2000" b="1" dirty="0"/>
          </a:p>
        </p:txBody>
      </p:sp>
    </p:spTree>
    <p:extLst>
      <p:ext uri="{BB962C8B-B14F-4D97-AF65-F5344CB8AC3E}">
        <p14:creationId xmlns:p14="http://schemas.microsoft.com/office/powerpoint/2010/main" val="176866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4918569-2F9C-4741-9255-49597FC2D525}"/>
              </a:ext>
            </a:extLst>
          </p:cNvPr>
          <p:cNvSpPr/>
          <p:nvPr/>
        </p:nvSpPr>
        <p:spPr>
          <a:xfrm>
            <a:off x="0" y="611947"/>
            <a:ext cx="8745436" cy="4850302"/>
          </a:xfrm>
          <a:prstGeom prst="rect">
            <a:avLst/>
          </a:prstGeom>
        </p:spPr>
        <p:txBody>
          <a:bodyPr wrap="square">
            <a:spAutoFit/>
          </a:bodyPr>
          <a:lstStyle/>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¿Cómo realiza las compras?</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Hay dos tipos de compras: en el local y fuera de este. En el local los proveedores le venden a la persona encargada de ventas; y las fuera de este las realizo yo principalmente en la once.</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¿Usa herramientas o aplicativos de software para la organización?</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No. Como ayuda a priori Excel con tablas de datos para fijar precios de venta.</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¿Estas satisfecho con las herramientas que usas?</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Sí. Excel fija los precios según datos de compra.</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¿Cuáles aplicaciones usa en la organización?</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Excel de manera somera</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4593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F68EE69-6D91-4B2F-BF07-25F3206D06CD}"/>
              </a:ext>
            </a:extLst>
          </p:cNvPr>
          <p:cNvSpPr/>
          <p:nvPr/>
        </p:nvSpPr>
        <p:spPr>
          <a:xfrm>
            <a:off x="0" y="326225"/>
            <a:ext cx="8505644" cy="4683077"/>
          </a:xfrm>
          <a:prstGeom prst="rect">
            <a:avLst/>
          </a:prstGeom>
        </p:spPr>
        <p:txBody>
          <a:bodyPr wrap="square">
            <a:spAutoFit/>
          </a:bodyPr>
          <a:lstStyle/>
          <a:p>
            <a:r>
              <a:rPr lang="es-ES" sz="2000" dirty="0">
                <a:latin typeface="Calibri" panose="020F0502020204030204" pitchFamily="34" charset="0"/>
                <a:cs typeface="Calibri" panose="020F0502020204030204" pitchFamily="34" charset="0"/>
              </a:rPr>
              <a:t>¿Hace el inventario?</a:t>
            </a:r>
          </a:p>
          <a:p>
            <a:endParaRPr lang="es-ES" sz="2000" dirty="0">
              <a:latin typeface="Calibri" panose="020F0502020204030204" pitchFamily="34" charset="0"/>
              <a:cs typeface="Calibri" panose="020F0502020204030204" pitchFamily="34" charset="0"/>
            </a:endParaRPr>
          </a:p>
          <a:p>
            <a:r>
              <a:rPr lang="es-ES" sz="2000" dirty="0">
                <a:latin typeface="Calibri" panose="020F0502020204030204" pitchFamily="34" charset="0"/>
                <a:cs typeface="Calibri" panose="020F0502020204030204" pitchFamily="34" charset="0"/>
              </a:rPr>
              <a:t>R:    No. Es tedioso e innecesario porque hay alrededor de 500 productos y eso llevaría mas de un día hacerles conteo.</a:t>
            </a:r>
          </a:p>
          <a:p>
            <a:pPr lvl="0">
              <a:lnSpc>
                <a:spcPct val="107000"/>
              </a:lnSpc>
              <a:spcAft>
                <a:spcPts val="800"/>
              </a:spcAft>
            </a:pP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¿Cómo realiza usted el inventario?</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El inventario no se hace. Se hace un registro de compras del mes y se compara con meses anteriores para estimar cuál mes se compró más y a que empresa.</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¿Qué le gustaría ver implementado en el software?</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2000" dirty="0">
                <a:latin typeface="Calibri" panose="020F0502020204030204" pitchFamily="34" charset="0"/>
                <a:ea typeface="Calibri" panose="020F0502020204030204" pitchFamily="34" charset="0"/>
                <a:cs typeface="Times New Roman" panose="02020603050405020304" pitchFamily="18" charset="0"/>
              </a:rPr>
              <a:t>R:    Por ahora nada. El negocio es muy pequeño como para instalar lector de código de barras y tener mas información de los movimientos diarios que se hacen.</a:t>
            </a:r>
            <a:endParaRPr lang="es-CO"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784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06470E7-18A5-4B6C-9C27-5A690D3983E1}"/>
              </a:ext>
            </a:extLst>
          </p:cNvPr>
          <p:cNvSpPr/>
          <p:nvPr/>
        </p:nvSpPr>
        <p:spPr>
          <a:xfrm>
            <a:off x="86264" y="1448365"/>
            <a:ext cx="8971472" cy="2246769"/>
          </a:xfrm>
          <a:prstGeom prst="rect">
            <a:avLst/>
          </a:prstGeom>
        </p:spPr>
        <p:txBody>
          <a:bodyPr wrap="square">
            <a:spAutoFit/>
          </a:bodyPr>
          <a:lstStyle/>
          <a:p>
            <a:r>
              <a:rPr lang="es-ES" sz="2000" dirty="0"/>
              <a:t>¿Cuánto tiempo tarda con su método actual del manejo de información?</a:t>
            </a:r>
          </a:p>
          <a:p>
            <a:endParaRPr lang="es-ES" sz="2000" dirty="0"/>
          </a:p>
          <a:p>
            <a:r>
              <a:rPr lang="es-ES" sz="2000" dirty="0"/>
              <a:t>R:    La información se sube a Excel una vez por semana. Los datos que se digitan en Excel tardo en digitarlos 3 horas aproximadamente cada semana. El modelo que uso para el tratamiento de estos datos son tablas. Al estar todo tabulado el manejo de la información es prácticamente instantáneo porque incluso se usa una tabla dinámica para sacar conclusiones. </a:t>
            </a:r>
          </a:p>
        </p:txBody>
      </p:sp>
    </p:spTree>
    <p:extLst>
      <p:ext uri="{BB962C8B-B14F-4D97-AF65-F5344CB8AC3E}">
        <p14:creationId xmlns:p14="http://schemas.microsoft.com/office/powerpoint/2010/main" val="118449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4">
            <a:extLst>
              <a:ext uri="{FF2B5EF4-FFF2-40B4-BE49-F238E27FC236}">
                <a16:creationId xmlns:a16="http://schemas.microsoft.com/office/drawing/2014/main" id="{A99A79AE-8BD4-4974-ADC0-8DDEEDF25EA8}"/>
              </a:ext>
            </a:extLst>
          </p:cNvPr>
          <p:cNvSpPr txBox="1">
            <a:spLocks/>
          </p:cNvSpPr>
          <p:nvPr/>
        </p:nvSpPr>
        <p:spPr>
          <a:xfrm>
            <a:off x="1596465" y="1463070"/>
            <a:ext cx="7691312" cy="43034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4400" dirty="0"/>
              <a:t>REQUISITOS FUNCIONALES</a:t>
            </a:r>
            <a:endParaRPr lang="en-US" sz="4400" dirty="0"/>
          </a:p>
        </p:txBody>
      </p:sp>
    </p:spTree>
    <p:extLst>
      <p:ext uri="{BB962C8B-B14F-4D97-AF65-F5344CB8AC3E}">
        <p14:creationId xmlns:p14="http://schemas.microsoft.com/office/powerpoint/2010/main" val="363775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2" name="Título 1">
            <a:extLst>
              <a:ext uri="{FF2B5EF4-FFF2-40B4-BE49-F238E27FC236}">
                <a16:creationId xmlns:a16="http://schemas.microsoft.com/office/drawing/2014/main" id="{E09A007F-1CA4-49CD-92CC-F88805D62958}"/>
              </a:ext>
            </a:extLst>
          </p:cNvPr>
          <p:cNvSpPr txBox="1">
            <a:spLocks/>
          </p:cNvSpPr>
          <p:nvPr/>
        </p:nvSpPr>
        <p:spPr>
          <a:xfrm>
            <a:off x="1493876" y="1996090"/>
            <a:ext cx="9245007" cy="115132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4000" dirty="0"/>
              <a:t>PLANTEAMIENTO </a:t>
            </a:r>
          </a:p>
          <a:p>
            <a:pPr algn="ctr"/>
            <a:r>
              <a:rPr lang="es-CO" sz="4000" dirty="0"/>
              <a:t>DEL PROBLEMA </a:t>
            </a:r>
            <a:endParaRPr 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5">
            <a:extLst>
              <a:ext uri="{FF2B5EF4-FFF2-40B4-BE49-F238E27FC236}">
                <a16:creationId xmlns:a16="http://schemas.microsoft.com/office/drawing/2014/main" id="{7107B208-824D-4B71-82F3-F8E01FE88007}"/>
              </a:ext>
            </a:extLst>
          </p:cNvPr>
          <p:cNvSpPr txBox="1">
            <a:spLocks/>
          </p:cNvSpPr>
          <p:nvPr/>
        </p:nvSpPr>
        <p:spPr>
          <a:xfrm>
            <a:off x="144183" y="1138687"/>
            <a:ext cx="8758277" cy="556071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2000" dirty="0"/>
              <a:t>•El sistema deberá permitir el registro de inventario </a:t>
            </a:r>
          </a:p>
          <a:p>
            <a:r>
              <a:rPr lang="es-CO" sz="2000" dirty="0"/>
              <a:t>•El sistema permitirá el registro de compras a proveedores.</a:t>
            </a:r>
          </a:p>
          <a:p>
            <a:r>
              <a:rPr lang="es-CO" sz="2000" dirty="0"/>
              <a:t>•El sistema deberá elaborar reporte de las facturas.</a:t>
            </a:r>
          </a:p>
          <a:p>
            <a:r>
              <a:rPr lang="es-CO" sz="2000" dirty="0"/>
              <a:t>•El sistema deberá generar un reporte del inventario. </a:t>
            </a:r>
          </a:p>
          <a:p>
            <a:r>
              <a:rPr lang="es-CO" sz="2000" dirty="0"/>
              <a:t>•El sistema controlara el acceso y lo permitirá solamente a usuarios autorizados que ingresen con un nombre de usuario y contraseña</a:t>
            </a:r>
          </a:p>
          <a:p>
            <a:r>
              <a:rPr lang="es-CO" sz="2000" dirty="0"/>
              <a:t>•El sistema reportara al administrador cuando ocurra alguno de los siguientes casos: registro de nueva cuenta</a:t>
            </a:r>
          </a:p>
          <a:p>
            <a:r>
              <a:rPr lang="es-ES" sz="2000" dirty="0"/>
              <a:t>•El sistema permitirá consultar el registro de inventario </a:t>
            </a:r>
          </a:p>
          <a:p>
            <a:r>
              <a:rPr lang="es-ES" sz="2000" dirty="0"/>
              <a:t>•El sistema deberá permitir el registro de recetario  para la elaboración del producto  </a:t>
            </a:r>
          </a:p>
          <a:p>
            <a:endParaRPr lang="en-US" dirty="0"/>
          </a:p>
        </p:txBody>
      </p:sp>
    </p:spTree>
    <p:extLst>
      <p:ext uri="{BB962C8B-B14F-4D97-AF65-F5344CB8AC3E}">
        <p14:creationId xmlns:p14="http://schemas.microsoft.com/office/powerpoint/2010/main" val="3307702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3E0AC2-B1D0-4F08-A823-9001CE2067EE}"/>
              </a:ext>
            </a:extLst>
          </p:cNvPr>
          <p:cNvSpPr txBox="1"/>
          <p:nvPr/>
        </p:nvSpPr>
        <p:spPr>
          <a:xfrm>
            <a:off x="433478" y="1613631"/>
            <a:ext cx="7547429" cy="1323439"/>
          </a:xfrm>
          <a:prstGeom prst="rect">
            <a:avLst/>
          </a:prstGeom>
          <a:noFill/>
        </p:spPr>
        <p:txBody>
          <a:bodyPr wrap="square" rtlCol="0">
            <a:spAutoFit/>
          </a:bodyPr>
          <a:lstStyle/>
          <a:p>
            <a:pPr algn="ctr"/>
            <a:r>
              <a:rPr lang="es-CO" sz="4000" dirty="0"/>
              <a:t>REQUISITOS NO FUNCIONALES </a:t>
            </a:r>
            <a:endParaRPr lang="en-US" sz="4000" dirty="0"/>
          </a:p>
        </p:txBody>
      </p:sp>
    </p:spTree>
    <p:extLst>
      <p:ext uri="{BB962C8B-B14F-4D97-AF65-F5344CB8AC3E}">
        <p14:creationId xmlns:p14="http://schemas.microsoft.com/office/powerpoint/2010/main" val="3577075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EE1C231-A70C-42E3-818F-0224E2D8335A}"/>
              </a:ext>
            </a:extLst>
          </p:cNvPr>
          <p:cNvSpPr txBox="1"/>
          <p:nvPr/>
        </p:nvSpPr>
        <p:spPr>
          <a:xfrm>
            <a:off x="171979" y="1235604"/>
            <a:ext cx="8437183" cy="2492990"/>
          </a:xfrm>
          <a:prstGeom prst="rect">
            <a:avLst/>
          </a:prstGeom>
          <a:noFill/>
        </p:spPr>
        <p:txBody>
          <a:bodyPr wrap="square" rtlCol="0">
            <a:spAutoFit/>
          </a:bodyPr>
          <a:lstStyle/>
          <a:p>
            <a:pPr marL="285750" indent="-285750">
              <a:buFont typeface="Wingdings" panose="05000000000000000000" pitchFamily="2" charset="2"/>
              <a:buChar char="v"/>
            </a:pPr>
            <a:r>
              <a:rPr lang="es-CO" sz="2000" dirty="0"/>
              <a:t>La aplicación debe poder utilizarse sin necesidad de un software adicional además de un navegador web.</a:t>
            </a:r>
          </a:p>
          <a:p>
            <a:pPr marL="285750" indent="-285750">
              <a:buFont typeface="Wingdings" panose="05000000000000000000" pitchFamily="2" charset="2"/>
              <a:buChar char="v"/>
            </a:pPr>
            <a:r>
              <a:rPr lang="es-CO" sz="2000" dirty="0"/>
              <a:t>La aplicación debe poder utilizarse con los navegadores web </a:t>
            </a:r>
            <a:r>
              <a:rPr lang="es-ES" sz="2000" dirty="0"/>
              <a:t>Chrome, Firefox e Internet Explorer</a:t>
            </a:r>
          </a:p>
          <a:p>
            <a:pPr marL="285750" indent="-285750">
              <a:buFont typeface="Wingdings" panose="05000000000000000000" pitchFamily="2" charset="2"/>
              <a:buChar char="v"/>
            </a:pPr>
            <a:r>
              <a:rPr lang="es-ES" sz="2000" dirty="0"/>
              <a:t>Debe tener un lenguaje que se ajuste en computadores y celulares</a:t>
            </a:r>
          </a:p>
          <a:p>
            <a:endParaRPr lang="es-ES" sz="2800" dirty="0"/>
          </a:p>
          <a:p>
            <a:endParaRPr lang="en-US" sz="2800" dirty="0"/>
          </a:p>
        </p:txBody>
      </p:sp>
    </p:spTree>
    <p:extLst>
      <p:ext uri="{BB962C8B-B14F-4D97-AF65-F5344CB8AC3E}">
        <p14:creationId xmlns:p14="http://schemas.microsoft.com/office/powerpoint/2010/main" val="212112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412D52-4978-4B8E-9BF8-7DD093ACD221}"/>
              </a:ext>
            </a:extLst>
          </p:cNvPr>
          <p:cNvSpPr txBox="1"/>
          <p:nvPr/>
        </p:nvSpPr>
        <p:spPr>
          <a:xfrm>
            <a:off x="4019108" y="1254641"/>
            <a:ext cx="4210493" cy="2800767"/>
          </a:xfrm>
          <a:prstGeom prst="rect">
            <a:avLst/>
          </a:prstGeom>
          <a:noFill/>
        </p:spPr>
        <p:txBody>
          <a:bodyPr wrap="square" rtlCol="0">
            <a:spAutoFit/>
          </a:bodyPr>
          <a:lstStyle/>
          <a:p>
            <a:pPr algn="ctr"/>
            <a:r>
              <a:rPr lang="es-ES" sz="4400" dirty="0">
                <a:latin typeface="+mj-lt"/>
              </a:rPr>
              <a:t>CASOS DE USO FORMATO EXTENDIDO</a:t>
            </a:r>
            <a:endParaRPr lang="es-CO" sz="4400" dirty="0">
              <a:latin typeface="+mj-lt"/>
            </a:endParaRPr>
          </a:p>
        </p:txBody>
      </p:sp>
    </p:spTree>
    <p:extLst>
      <p:ext uri="{BB962C8B-B14F-4D97-AF65-F5344CB8AC3E}">
        <p14:creationId xmlns:p14="http://schemas.microsoft.com/office/powerpoint/2010/main" val="4222609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6ACF570-91C0-48B9-8B78-4FEB4D14A89E}"/>
              </a:ext>
            </a:extLst>
          </p:cNvPr>
          <p:cNvPicPr>
            <a:picLocks noChangeAspect="1"/>
          </p:cNvPicPr>
          <p:nvPr/>
        </p:nvPicPr>
        <p:blipFill>
          <a:blip r:embed="rId2"/>
          <a:stretch>
            <a:fillRect/>
          </a:stretch>
        </p:blipFill>
        <p:spPr>
          <a:xfrm>
            <a:off x="0" y="7480"/>
            <a:ext cx="9066882" cy="5136020"/>
          </a:xfrm>
          <a:prstGeom prst="rect">
            <a:avLst/>
          </a:prstGeom>
        </p:spPr>
      </p:pic>
    </p:spTree>
    <p:extLst>
      <p:ext uri="{BB962C8B-B14F-4D97-AF65-F5344CB8AC3E}">
        <p14:creationId xmlns:p14="http://schemas.microsoft.com/office/powerpoint/2010/main" val="208115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file"/>
            <a:extLst>
              <a:ext uri="{FF2B5EF4-FFF2-40B4-BE49-F238E27FC236}">
                <a16:creationId xmlns:a16="http://schemas.microsoft.com/office/drawing/2014/main" id="{6198865D-5F90-4B2E-ACA9-F3D6FE80E971}"/>
              </a:ext>
            </a:extLst>
          </p:cNvPr>
          <p:cNvSpPr txBox="1"/>
          <p:nvPr/>
        </p:nvSpPr>
        <p:spPr>
          <a:xfrm>
            <a:off x="3935896" y="983973"/>
            <a:ext cx="4999383" cy="2800767"/>
          </a:xfrm>
          <a:prstGeom prst="rect">
            <a:avLst/>
          </a:prstGeom>
          <a:noFill/>
        </p:spPr>
        <p:txBody>
          <a:bodyPr wrap="square" rtlCol="0">
            <a:spAutoFit/>
          </a:bodyPr>
          <a:lstStyle/>
          <a:p>
            <a:pPr algn="ctr"/>
            <a:r>
              <a:rPr lang="es-ES" sz="4400" b="1" dirty="0">
                <a:solidFill>
                  <a:schemeClr val="tx1"/>
                </a:solidFill>
              </a:rPr>
              <a:t>FORMATO EXTENDIDO</a:t>
            </a:r>
          </a:p>
          <a:p>
            <a:pPr algn="ctr"/>
            <a:endParaRPr lang="es-ES" sz="4400" b="1" dirty="0">
              <a:solidFill>
                <a:schemeClr val="tx1"/>
              </a:solidFill>
            </a:endParaRPr>
          </a:p>
          <a:p>
            <a:pPr algn="ctr"/>
            <a:r>
              <a:rPr lang="es-ES" sz="4400" b="1" dirty="0">
                <a:solidFill>
                  <a:schemeClr val="tx1"/>
                </a:solidFill>
              </a:rPr>
              <a:t>CASOS DE USO </a:t>
            </a:r>
            <a:endParaRPr lang="es-CO" sz="4400" b="1" dirty="0">
              <a:solidFill>
                <a:schemeClr val="tx1"/>
              </a:solidFill>
            </a:endParaRPr>
          </a:p>
        </p:txBody>
      </p:sp>
    </p:spTree>
    <p:extLst>
      <p:ext uri="{BB962C8B-B14F-4D97-AF65-F5344CB8AC3E}">
        <p14:creationId xmlns:p14="http://schemas.microsoft.com/office/powerpoint/2010/main" val="92570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F1147482-E3A3-4CA0-98FF-98A1256D8477}"/>
              </a:ext>
            </a:extLst>
          </p:cNvPr>
          <p:cNvSpPr txBox="1">
            <a:spLocks/>
          </p:cNvSpPr>
          <p:nvPr/>
        </p:nvSpPr>
        <p:spPr>
          <a:xfrm>
            <a:off x="110138" y="2995724"/>
            <a:ext cx="8567464" cy="326910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s-MX" sz="2000" dirty="0"/>
          </a:p>
        </p:txBody>
      </p:sp>
      <p:sp>
        <p:nvSpPr>
          <p:cNvPr id="3" name="Marcador de contenido 2">
            <a:extLst>
              <a:ext uri="{FF2B5EF4-FFF2-40B4-BE49-F238E27FC236}">
                <a16:creationId xmlns:a16="http://schemas.microsoft.com/office/drawing/2014/main" id="{6E944C82-3F73-495F-88E9-EF10297F88DF}"/>
              </a:ext>
            </a:extLst>
          </p:cNvPr>
          <p:cNvSpPr txBox="1">
            <a:spLocks/>
          </p:cNvSpPr>
          <p:nvPr/>
        </p:nvSpPr>
        <p:spPr>
          <a:xfrm>
            <a:off x="212672" y="1073887"/>
            <a:ext cx="8362396" cy="383835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sz="2000" dirty="0"/>
              <a:t>La panadería fruto pan presenta dificultades para su desarrollo administrativo y financiero ya que no cuentan con la información suficiente para poder facilitar y llevar el correcto manejo de materia prima que adquieren semanalmente para la producción de los diferentes productos que ofrecen a la comunidad, además existen deficiencias en el conocimiento de materia prima disponible, porque solo tienen conocimiento de las facturas de compra mas no del gasto y disponibilidad, si quisieran tener una idea sobre la materia prima, deberían observar minuciosamente las cantidades disponibles, haciendo que este  trabajo sea molesto,  con un buen manejo del inventario.</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3FD4C30-1738-464D-A8F7-39A7264A5F43}"/>
              </a:ext>
            </a:extLst>
          </p:cNvPr>
          <p:cNvSpPr/>
          <p:nvPr/>
        </p:nvSpPr>
        <p:spPr>
          <a:xfrm>
            <a:off x="159487" y="1073888"/>
            <a:ext cx="8888819" cy="3539430"/>
          </a:xfrm>
          <a:prstGeom prst="rect">
            <a:avLst/>
          </a:prstGeom>
        </p:spPr>
        <p:txBody>
          <a:bodyPr wrap="square">
            <a:spAutoFit/>
          </a:bodyPr>
          <a:lstStyle/>
          <a:p>
            <a:pPr algn="just"/>
            <a:r>
              <a:rPr lang="es-MX" sz="2800" dirty="0"/>
              <a:t>Además, del mismo modo existen falencias en la falta de representación de ingresos puesto que anotan en un cuaderno solamente los ingresos diarias, teniendo poca  percepción  del desarrollo semanal, igualmente no tienen un proceso definido para la producción de los productos, al no tener un paso a paso general puede llegar a ser engorroso para los nuevos empleados no tener un guía que les facilite su labor.</a:t>
            </a:r>
            <a:endParaRPr lang="en-US" sz="2800" dirty="0"/>
          </a:p>
        </p:txBody>
      </p:sp>
    </p:spTree>
    <p:extLst>
      <p:ext uri="{BB962C8B-B14F-4D97-AF65-F5344CB8AC3E}">
        <p14:creationId xmlns:p14="http://schemas.microsoft.com/office/powerpoint/2010/main" val="149250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6BADF-1A02-4ACF-9E06-2D94104E1140}"/>
              </a:ext>
            </a:extLst>
          </p:cNvPr>
          <p:cNvSpPr txBox="1">
            <a:spLocks/>
          </p:cNvSpPr>
          <p:nvPr/>
        </p:nvSpPr>
        <p:spPr>
          <a:xfrm>
            <a:off x="4143932" y="2277226"/>
            <a:ext cx="6136091" cy="299026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4000" dirty="0"/>
              <a:t>JUSTIFICACIÓN </a:t>
            </a:r>
            <a:endParaRPr lang="en-US" sz="4000" dirty="0"/>
          </a:p>
        </p:txBody>
      </p:sp>
    </p:spTree>
    <p:extLst>
      <p:ext uri="{BB962C8B-B14F-4D97-AF65-F5344CB8AC3E}">
        <p14:creationId xmlns:p14="http://schemas.microsoft.com/office/powerpoint/2010/main" val="227351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29E2D1-951E-442E-9C0D-2B9014366BFB}"/>
              </a:ext>
            </a:extLst>
          </p:cNvPr>
          <p:cNvSpPr txBox="1">
            <a:spLocks/>
          </p:cNvSpPr>
          <p:nvPr/>
        </p:nvSpPr>
        <p:spPr>
          <a:xfrm>
            <a:off x="327805" y="1699404"/>
            <a:ext cx="8400974" cy="438912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sz="2800"/>
              <a:t>Con este sistemas de información buscamos generar un fácil acceso al conocimiento del inventario, pudiendo llegar a saber en cuestión de segundos la materia prima disponible y así optimizando tiempo y dinero además llegar a plantear un paso a paso general en la creación del producto para los trabajadores nuevos, así su función se facilitara en gran medida.</a:t>
            </a:r>
            <a:endParaRPr lang="es-MX" sz="2800" dirty="0"/>
          </a:p>
        </p:txBody>
      </p:sp>
    </p:spTree>
    <p:extLst>
      <p:ext uri="{BB962C8B-B14F-4D97-AF65-F5344CB8AC3E}">
        <p14:creationId xmlns:p14="http://schemas.microsoft.com/office/powerpoint/2010/main" val="278619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2326FA5C-E523-44B6-A4CE-7A8EACE4E5F4}"/>
              </a:ext>
            </a:extLst>
          </p:cNvPr>
          <p:cNvSpPr txBox="1">
            <a:spLocks/>
          </p:cNvSpPr>
          <p:nvPr/>
        </p:nvSpPr>
        <p:spPr>
          <a:xfrm>
            <a:off x="224287" y="362309"/>
            <a:ext cx="8471139" cy="4364966"/>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sz="3200" b="1" dirty="0"/>
              <a:t>OBJETIVO GENERAL</a:t>
            </a:r>
          </a:p>
          <a:p>
            <a:pPr algn="just"/>
            <a:endParaRPr lang="es-MX" sz="3200" dirty="0"/>
          </a:p>
          <a:p>
            <a:pPr algn="just"/>
            <a:r>
              <a:rPr lang="es-MX" sz="2000" dirty="0"/>
              <a:t>• Construir un sistema de información que permita a la panadería fruto pan gestionar su inventario, registrar sus facturas  y el proceso de elaboración del producto.</a:t>
            </a:r>
            <a:r>
              <a:rPr lang="es-MX" dirty="0"/>
              <a:t> </a:t>
            </a:r>
          </a:p>
          <a:p>
            <a:pPr algn="just"/>
            <a:endParaRPr lang="es-MX" dirty="0"/>
          </a:p>
          <a:p>
            <a:pPr algn="just"/>
            <a:r>
              <a:rPr lang="es-MX" sz="3200" b="1" dirty="0"/>
              <a:t>OBJETIVO ESPECIFICO</a:t>
            </a:r>
            <a:r>
              <a:rPr lang="es-MX" b="1" dirty="0"/>
              <a:t> </a:t>
            </a:r>
          </a:p>
          <a:p>
            <a:pPr algn="just"/>
            <a:endParaRPr lang="es-MX" dirty="0"/>
          </a:p>
          <a:p>
            <a:pPr algn="just"/>
            <a:r>
              <a:rPr lang="es-MX" sz="2000" dirty="0"/>
              <a:t>•El sistema debe permitir el ingreso del inventario</a:t>
            </a:r>
          </a:p>
          <a:p>
            <a:pPr algn="just"/>
            <a:r>
              <a:rPr lang="es-MX" sz="2000" dirty="0"/>
              <a:t>•Debe  permitir el ingreso de las ganancias y para sacar el promedio de las ganancias al final del mes</a:t>
            </a:r>
          </a:p>
          <a:p>
            <a:pPr algn="just"/>
            <a:r>
              <a:rPr lang="es-MX" sz="2000" dirty="0"/>
              <a:t>•Definir la producción de el inventario que se compre</a:t>
            </a:r>
          </a:p>
          <a:p>
            <a:pPr algn="just"/>
            <a:r>
              <a:rPr lang="es-MX" sz="2000" dirty="0"/>
              <a:t>•Caracterizar los procesos de elaboración de cada producto para tener los procesos claros</a:t>
            </a:r>
          </a:p>
          <a:p>
            <a:pPr algn="just"/>
            <a:endParaRPr lang="es-MX" dirty="0"/>
          </a:p>
        </p:txBody>
      </p:sp>
    </p:spTree>
    <p:extLst>
      <p:ext uri="{BB962C8B-B14F-4D97-AF65-F5344CB8AC3E}">
        <p14:creationId xmlns:p14="http://schemas.microsoft.com/office/powerpoint/2010/main" val="46659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7D595F49-2FA0-4291-8453-AE88EC72BED9}"/>
              </a:ext>
            </a:extLst>
          </p:cNvPr>
          <p:cNvSpPr txBox="1">
            <a:spLocks/>
          </p:cNvSpPr>
          <p:nvPr/>
        </p:nvSpPr>
        <p:spPr>
          <a:xfrm>
            <a:off x="207034" y="175731"/>
            <a:ext cx="8678173" cy="3982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4000" b="1" dirty="0"/>
              <a:t>DELIMITACIÓN</a:t>
            </a:r>
            <a:r>
              <a:rPr lang="es-CO" sz="2000" b="1" dirty="0"/>
              <a:t> </a:t>
            </a:r>
          </a:p>
          <a:p>
            <a:endParaRPr lang="es-CO" sz="2000" b="1" dirty="0"/>
          </a:p>
          <a:p>
            <a:pPr algn="just"/>
            <a:r>
              <a:rPr lang="es-MX" sz="2000" dirty="0"/>
              <a:t>Este proyecto se realizara en un periodo de 5 trimestres que comprende desde abril del 2019 hasta agosto de 2020. Delimitación geografía El lugar es la Panadería fruto pan del barrio Boyacá real. </a:t>
            </a:r>
          </a:p>
          <a:p>
            <a:pPr algn="just"/>
            <a:endParaRPr lang="es-CO" sz="2000" dirty="0"/>
          </a:p>
          <a:p>
            <a:pPr algn="just"/>
            <a:r>
              <a:rPr lang="es-CO" sz="4000" b="1" dirty="0"/>
              <a:t>ALCANCE</a:t>
            </a:r>
            <a:r>
              <a:rPr lang="es-CO" sz="2000" b="1" dirty="0"/>
              <a:t> </a:t>
            </a:r>
          </a:p>
          <a:p>
            <a:pPr algn="just"/>
            <a:r>
              <a:rPr lang="es-MX" sz="2000" dirty="0"/>
              <a:t>El planteamiento se realiza para desarrollar un software que permita a la panadería Fruto pan tener la posibilidad de tener un conocimiento de su inventario además de esto tener una guía de pasos de la elaboración del los productos que ofrece la panadería,</a:t>
            </a:r>
          </a:p>
          <a:p>
            <a:endParaRPr lang="es-MX" sz="2000" dirty="0"/>
          </a:p>
        </p:txBody>
      </p:sp>
    </p:spTree>
    <p:extLst>
      <p:ext uri="{BB962C8B-B14F-4D97-AF65-F5344CB8AC3E}">
        <p14:creationId xmlns:p14="http://schemas.microsoft.com/office/powerpoint/2010/main" val="155388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653669-7EF8-47FD-9019-8516C7EA5D79}"/>
              </a:ext>
            </a:extLst>
          </p:cNvPr>
          <p:cNvSpPr txBox="1"/>
          <p:nvPr/>
        </p:nvSpPr>
        <p:spPr>
          <a:xfrm>
            <a:off x="1600008" y="1910030"/>
            <a:ext cx="5699052" cy="1323439"/>
          </a:xfrm>
          <a:prstGeom prst="rect">
            <a:avLst/>
          </a:prstGeom>
          <a:noFill/>
        </p:spPr>
        <p:txBody>
          <a:bodyPr wrap="square" rtlCol="0">
            <a:spAutoFit/>
          </a:bodyPr>
          <a:lstStyle/>
          <a:p>
            <a:pPr algn="ctr"/>
            <a:r>
              <a:rPr lang="es-ES" sz="4000" dirty="0">
                <a:ln>
                  <a:solidFill>
                    <a:schemeClr val="tx1"/>
                  </a:solidFill>
                </a:ln>
                <a:solidFill>
                  <a:sysClr val="windowText" lastClr="000000"/>
                </a:solidFill>
                <a:effectLst>
                  <a:glow rad="101600">
                    <a:schemeClr val="accent1">
                      <a:satMod val="175000"/>
                      <a:alpha val="40000"/>
                    </a:schemeClr>
                  </a:glow>
                </a:effectLst>
              </a:rPr>
              <a:t>DIAGRAMAS DE FLUJO DE PROCESO </a:t>
            </a:r>
            <a:endParaRPr lang="es-CO" sz="4000" dirty="0">
              <a:ln>
                <a:solidFill>
                  <a:schemeClr val="tx1"/>
                </a:solidFill>
              </a:ln>
              <a:solidFill>
                <a:sysClr val="windowText" lastClr="000000"/>
              </a:solidFill>
              <a:effectLst>
                <a:glow rad="101600">
                  <a:schemeClr val="accent1">
                    <a:satMod val="175000"/>
                    <a:alpha val="40000"/>
                  </a:schemeClr>
                </a:glow>
              </a:effectLst>
            </a:endParaRPr>
          </a:p>
        </p:txBody>
      </p:sp>
    </p:spTree>
    <p:extLst>
      <p:ext uri="{BB962C8B-B14F-4D97-AF65-F5344CB8AC3E}">
        <p14:creationId xmlns:p14="http://schemas.microsoft.com/office/powerpoint/2010/main" val="3018142005"/>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1101</Words>
  <Application>Microsoft Office PowerPoint</Application>
  <PresentationFormat>Presentación en pantalla (16:9)</PresentationFormat>
  <Paragraphs>82</Paragraphs>
  <Slides>25</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Wingdings</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23</cp:revision>
  <dcterms:modified xsi:type="dcterms:W3CDTF">2019-06-21T16:27:38Z</dcterms:modified>
</cp:coreProperties>
</file>