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9" r:id="rId3"/>
    <p:sldId id="290" r:id="rId4"/>
    <p:sldId id="292" r:id="rId5"/>
    <p:sldId id="293" r:id="rId6"/>
    <p:sldId id="304" r:id="rId7"/>
    <p:sldId id="300" r:id="rId8"/>
    <p:sldId id="305" r:id="rId9"/>
    <p:sldId id="288" r:id="rId10"/>
    <p:sldId id="308" r:id="rId11"/>
    <p:sldId id="306" r:id="rId12"/>
    <p:sldId id="296" r:id="rId13"/>
    <p:sldId id="295" r:id="rId14"/>
    <p:sldId id="258" r:id="rId15"/>
    <p:sldId id="297" r:id="rId16"/>
    <p:sldId id="298" r:id="rId17"/>
    <p:sldId id="299" r:id="rId18"/>
    <p:sldId id="260" r:id="rId19"/>
    <p:sldId id="261" r:id="rId20"/>
    <p:sldId id="259" r:id="rId21"/>
    <p:sldId id="301" r:id="rId22"/>
    <p:sldId id="262" r:id="rId23"/>
    <p:sldId id="307" r:id="rId24"/>
    <p:sldId id="303" r:id="rId25"/>
    <p:sldId id="287" r:id="rId2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E24"/>
    <a:srgbClr val="FF3300"/>
    <a:srgbClr val="00154E"/>
    <a:srgbClr val="F6D1D1"/>
    <a:srgbClr val="DAF7FE"/>
    <a:srgbClr val="C7E0E7"/>
    <a:srgbClr val="EAFBD0"/>
    <a:srgbClr val="6FF686"/>
    <a:srgbClr val="D6F05B"/>
    <a:srgbClr val="6EF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59" autoAdjust="0"/>
  </p:normalViewPr>
  <p:slideViewPr>
    <p:cSldViewPr snapToGrid="0" snapToObjects="1">
      <p:cViewPr varScale="1">
        <p:scale>
          <a:sx n="123" d="100"/>
          <a:sy n="123" d="100"/>
        </p:scale>
        <p:origin x="47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48169-C589-42C3-933F-E273F4CF995A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06F01-3ED1-42B2-9F71-3A60E7A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9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06F01-3ED1-42B2-9F71-3A60E7A1D4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8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06F01-3ED1-42B2-9F71-3A60E7A1D4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6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577800"/>
          </a:xfrm>
        </p:spPr>
        <p:txBody>
          <a:bodyPr/>
          <a:lstStyle>
            <a:lvl1pPr>
              <a:defRPr b="1" u="none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14094" y="2411320"/>
            <a:ext cx="5644106" cy="579873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a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33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3552218"/>
          </a:xfrm>
        </p:spPr>
        <p:txBody>
          <a:bodyPr/>
          <a:lstStyle>
            <a:lvl1pPr>
              <a:defRPr sz="2800" b="0" i="0">
                <a:solidFill>
                  <a:schemeClr val="bg1"/>
                </a:solidFill>
                <a:ea typeface="微软雅黑"/>
              </a:defRPr>
            </a:lvl1pPr>
            <a:lvl2pPr>
              <a:defRPr sz="2400" b="0" i="0">
                <a:solidFill>
                  <a:schemeClr val="bg1"/>
                </a:solidFill>
                <a:ea typeface="微软雅黑"/>
              </a:defRPr>
            </a:lvl2pPr>
            <a:lvl3pPr>
              <a:defRPr sz="2000" b="0" i="0">
                <a:solidFill>
                  <a:schemeClr val="bg1"/>
                </a:solidFill>
                <a:ea typeface="微软雅黑"/>
              </a:defRPr>
            </a:lvl3pPr>
            <a:lvl4pPr>
              <a:defRPr sz="1800" b="0" i="0">
                <a:solidFill>
                  <a:schemeClr val="bg1"/>
                </a:solidFill>
                <a:ea typeface="微软雅黑"/>
              </a:defRPr>
            </a:lvl4pPr>
            <a:lvl5pPr>
              <a:defRPr sz="1800" b="0" i="0">
                <a:solidFill>
                  <a:schemeClr val="bg1"/>
                </a:solidFill>
                <a:ea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89787"/>
            <a:ext cx="6631928" cy="4374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DDF06E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5" name="图片 4" descr="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33" y="170951"/>
            <a:ext cx="2159000" cy="693279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13267" y="289787"/>
            <a:ext cx="76200" cy="437400"/>
          </a:xfrm>
          <a:prstGeom prst="rect">
            <a:avLst/>
          </a:prstGeom>
          <a:solidFill>
            <a:srgbClr val="DDF0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2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89787"/>
            <a:ext cx="6631928" cy="4374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DDF06E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5" name="图片 4" descr="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33" y="170951"/>
            <a:ext cx="2159000" cy="693279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13267" y="289787"/>
            <a:ext cx="76200" cy="437400"/>
          </a:xfrm>
          <a:prstGeom prst="rect">
            <a:avLst/>
          </a:prstGeom>
          <a:solidFill>
            <a:srgbClr val="DDF0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5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794A-6427-1142-8921-40BFA5A3E01F}" type="datetimeFigureOut">
              <a:rPr kumimoji="1" lang="zh-CN" altLang="en-US" smtClean="0"/>
              <a:t>2016/12/3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5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2.png"/><Relationship Id="rId7" Type="http://schemas.openxmlformats.org/officeDocument/2006/relationships/image" Target="../media/image46.jpeg"/><Relationship Id="rId12" Type="http://schemas.openxmlformats.org/officeDocument/2006/relationships/image" Target="../media/image5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jpeg"/><Relationship Id="rId11" Type="http://schemas.openxmlformats.org/officeDocument/2006/relationships/image" Target="../media/image50.jpeg"/><Relationship Id="rId5" Type="http://schemas.openxmlformats.org/officeDocument/2006/relationships/image" Target="../media/image44.png"/><Relationship Id="rId10" Type="http://schemas.openxmlformats.org/officeDocument/2006/relationships/image" Target="../media/image49.jpeg"/><Relationship Id="rId4" Type="http://schemas.openxmlformats.org/officeDocument/2006/relationships/image" Target="../media/image43.jpeg"/><Relationship Id="rId9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55021"/>
            <a:ext cx="7772400" cy="5778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挖掘网络中的关键节点</a:t>
            </a:r>
            <a:endParaRPr kumimoji="1"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814094" y="3551599"/>
            <a:ext cx="5644106" cy="625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微软雅黑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 smtClean="0"/>
              <a:t>张千明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DataCastle </a:t>
            </a:r>
            <a:r>
              <a:rPr kumimoji="1" lang="zh-CN" altLang="en-US" dirty="0" smtClean="0"/>
              <a:t>数据城堡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2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复杂网络</a:t>
            </a:r>
            <a:endParaRPr lang="zh-CN" altLang="en-US" dirty="0"/>
          </a:p>
        </p:txBody>
      </p:sp>
      <p:pic>
        <p:nvPicPr>
          <p:cNvPr id="4" name="Picture 2" descr="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1" y="1664934"/>
            <a:ext cx="3436982" cy="19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5" name="Picture 6" descr="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r="7532"/>
          <a:stretch/>
        </p:blipFill>
        <p:spPr bwMode="auto">
          <a:xfrm>
            <a:off x="4832009" y="1664934"/>
            <a:ext cx="3516736" cy="19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13" name="矩形 12"/>
          <p:cNvSpPr/>
          <p:nvPr/>
        </p:nvSpPr>
        <p:spPr>
          <a:xfrm>
            <a:off x="4953393" y="3248582"/>
            <a:ext cx="1902359" cy="397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Facebook</a:t>
            </a:r>
            <a:r>
              <a:rPr lang="zh-CN" altLang="en-US" sz="1400" dirty="0" smtClean="0">
                <a:solidFill>
                  <a:schemeClr val="bg1"/>
                </a:solidFill>
              </a:rPr>
              <a:t>社交关系网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8561" y="3220260"/>
            <a:ext cx="1082348" cy="397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美国电力网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2065" y="4095294"/>
            <a:ext cx="78808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newsau.blogspot.sg/2012/10/blog-post_4737.html  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://www.cnblogs.com/maybe2030/p/4665847.html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9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0286" y="1873628"/>
            <a:ext cx="41757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spc="100" dirty="0" smtClean="0">
                <a:solidFill>
                  <a:srgbClr val="FFFFFF"/>
                </a:solidFill>
              </a:rPr>
              <a:t>再举一个得益于互联的例子</a:t>
            </a:r>
            <a:endParaRPr lang="zh-CN" altLang="en-US" sz="2400" spc="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1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互联网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690" y="1030392"/>
            <a:ext cx="4700524" cy="3551237"/>
          </a:xfrm>
          <a:prstGeom prst="roundRect">
            <a:avLst>
              <a:gd name="adj" fmla="val 1729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矩形 19"/>
          <p:cNvSpPr/>
          <p:nvPr/>
        </p:nvSpPr>
        <p:spPr>
          <a:xfrm>
            <a:off x="5986875" y="2076575"/>
            <a:ext cx="1980029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FF"/>
                </a:solidFill>
              </a:rPr>
              <a:t>信息快速传输！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pic>
        <p:nvPicPr>
          <p:cNvPr id="2" name="图片 1" descr="未标题-2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51" y="2697950"/>
            <a:ext cx="1270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1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23" y="953050"/>
            <a:ext cx="4255734" cy="3877288"/>
          </a:xfrm>
          <a:prstGeom prst="roundRect">
            <a:avLst>
              <a:gd name="adj" fmla="val 191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脆弱的互联网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95779" y="1880023"/>
            <a:ext cx="1608133" cy="77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sz="2000" dirty="0" smtClean="0">
                <a:solidFill>
                  <a:srgbClr val="FFFFFF"/>
                </a:solidFill>
              </a:rPr>
              <a:t>删除</a:t>
            </a:r>
            <a:r>
              <a:rPr lang="en-US" altLang="zh-CN" sz="2000" dirty="0" smtClean="0">
                <a:solidFill>
                  <a:srgbClr val="FFFFFF"/>
                </a:solidFill>
              </a:rPr>
              <a:t>top-2%</a:t>
            </a:r>
          </a:p>
          <a:p>
            <a:pPr algn="ctr">
              <a:lnSpc>
                <a:spcPts val="2600"/>
              </a:lnSpc>
            </a:pPr>
            <a:r>
              <a:rPr lang="zh-CN" altLang="en-US" sz="2000" dirty="0" smtClean="0">
                <a:solidFill>
                  <a:srgbClr val="FFFFFF"/>
                </a:solidFill>
              </a:rPr>
              <a:t>大度节点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8067" y="3263844"/>
            <a:ext cx="1723549" cy="754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只考察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algn="ctr">
              <a:lnSpc>
                <a:spcPts val="26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最大联通集团</a:t>
            </a:r>
          </a:p>
        </p:txBody>
      </p:sp>
      <p:sp>
        <p:nvSpPr>
          <p:cNvPr id="8" name="椭圆 7"/>
          <p:cNvSpPr/>
          <p:nvPr/>
        </p:nvSpPr>
        <p:spPr>
          <a:xfrm rot="2048923">
            <a:off x="2399196" y="2311516"/>
            <a:ext cx="1737134" cy="19596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互联网中的关键节点</a:t>
            </a:r>
            <a:endParaRPr kumimoji="1"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899672" y="1701046"/>
            <a:ext cx="3240000" cy="2478119"/>
            <a:chOff x="1352648" y="1633790"/>
            <a:chExt cx="3240000" cy="2478119"/>
          </a:xfrm>
          <a:effectLst/>
        </p:grpSpPr>
        <p:grpSp>
          <p:nvGrpSpPr>
            <p:cNvPr id="15" name="组合 14"/>
            <p:cNvGrpSpPr/>
            <p:nvPr/>
          </p:nvGrpSpPr>
          <p:grpSpPr>
            <a:xfrm>
              <a:off x="1352648" y="1633790"/>
              <a:ext cx="3240000" cy="2478119"/>
              <a:chOff x="1352648" y="1633790"/>
              <a:chExt cx="3240000" cy="2478119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2648" y="1633790"/>
                <a:ext cx="3240000" cy="247811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sp>
            <p:nvSpPr>
              <p:cNvPr id="24" name="文本框 23"/>
              <p:cNvSpPr txBox="1"/>
              <p:nvPr/>
            </p:nvSpPr>
            <p:spPr>
              <a:xfrm>
                <a:off x="3166882" y="198246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CC"/>
                    </a:solidFill>
                  </a:rPr>
                  <a:t>随机故障</a:t>
                </a:r>
                <a:endParaRPr lang="zh-CN" altLang="en-US" dirty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056169" y="31577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C00000"/>
                  </a:solidFill>
                </a:rPr>
                <a:t>蓄意攻击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05" y="1710757"/>
            <a:ext cx="3240000" cy="2478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文本框 13"/>
          <p:cNvSpPr txBox="1"/>
          <p:nvPr/>
        </p:nvSpPr>
        <p:spPr>
          <a:xfrm>
            <a:off x="1963359" y="2443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随机故障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61117" y="3370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蓄意攻击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74854" y="828115"/>
            <a:ext cx="1639018" cy="560009"/>
            <a:chOff x="644980" y="1247427"/>
            <a:chExt cx="962908" cy="560009"/>
          </a:xfrm>
        </p:grpSpPr>
        <p:sp>
          <p:nvSpPr>
            <p:cNvPr id="21" name="圆角矩形 20"/>
            <p:cNvSpPr/>
            <p:nvPr/>
          </p:nvSpPr>
          <p:spPr>
            <a:xfrm>
              <a:off x="720998" y="1307812"/>
              <a:ext cx="814504" cy="499624"/>
            </a:xfrm>
            <a:prstGeom prst="roundRect">
              <a:avLst/>
            </a:prstGeom>
            <a:ln>
              <a:solidFill>
                <a:srgbClr val="EAFBD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4980" y="1247427"/>
              <a:ext cx="96290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002060"/>
                  </a:solidFill>
                </a:rPr>
                <a:t>大度节点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7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维持网络连通的关键节点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8031" y="4850655"/>
            <a:ext cx="80343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</a:rPr>
              <a:t>图片来源：http</a:t>
            </a: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</a:rPr>
              <a:t>://www.quda100.com/weibohuati/20160720152521.html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4000" y="950400"/>
            <a:ext cx="7857556" cy="3728075"/>
            <a:chOff x="956511" y="1244421"/>
            <a:chExt cx="6872649" cy="3310326"/>
          </a:xfrm>
        </p:grpSpPr>
        <p:pic>
          <p:nvPicPr>
            <p:cNvPr id="6146" name="Picture 2" descr="“介数”的图片搜索结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511" y="1244421"/>
              <a:ext cx="6872649" cy="3310326"/>
            </a:xfrm>
            <a:prstGeom prst="roundRect">
              <a:avLst>
                <a:gd name="adj" fmla="val 14590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sp>
          <p:nvSpPr>
            <p:cNvPr id="4" name="矩形 3"/>
            <p:cNvSpPr/>
            <p:nvPr/>
          </p:nvSpPr>
          <p:spPr>
            <a:xfrm>
              <a:off x="6121798" y="3933645"/>
              <a:ext cx="1570007" cy="500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30032" y="1238410"/>
            <a:ext cx="1691066" cy="560009"/>
            <a:chOff x="695489" y="1247427"/>
            <a:chExt cx="861890" cy="560009"/>
          </a:xfrm>
        </p:grpSpPr>
        <p:sp>
          <p:nvSpPr>
            <p:cNvPr id="8" name="圆角矩形 7"/>
            <p:cNvSpPr/>
            <p:nvPr/>
          </p:nvSpPr>
          <p:spPr>
            <a:xfrm>
              <a:off x="720998" y="1307812"/>
              <a:ext cx="814504" cy="499624"/>
            </a:xfrm>
            <a:prstGeom prst="roundRect">
              <a:avLst/>
            </a:prstGeom>
            <a:ln>
              <a:solidFill>
                <a:srgbClr val="EAFBD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5489" y="1247427"/>
              <a:ext cx="86189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002060"/>
                  </a:solidFill>
                </a:rPr>
                <a:t>介数中心性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01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36169" y="1950580"/>
            <a:ext cx="386626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spc="100" dirty="0" smtClean="0">
                <a:solidFill>
                  <a:srgbClr val="FFFFFF"/>
                </a:solidFill>
              </a:rPr>
              <a:t>关键节点 </a:t>
            </a:r>
            <a:r>
              <a:rPr lang="en-US" altLang="zh-CN" sz="2400" spc="100" dirty="0" smtClean="0">
                <a:solidFill>
                  <a:srgbClr val="FFFFFF"/>
                </a:solidFill>
              </a:rPr>
              <a:t>&amp; </a:t>
            </a:r>
            <a:r>
              <a:rPr lang="zh-CN" altLang="en-US" sz="2400" spc="100" dirty="0" smtClean="0">
                <a:solidFill>
                  <a:srgbClr val="FFFFFF"/>
                </a:solidFill>
              </a:rPr>
              <a:t>网络的连通性</a:t>
            </a:r>
            <a:endParaRPr lang="zh-CN" altLang="en-US" sz="2400" spc="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63797" y="1102948"/>
            <a:ext cx="4742445" cy="130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180"/>
              </a:lnSpc>
            </a:pPr>
            <a:r>
              <a:rPr lang="zh-CN" altLang="en-US" sz="2400" spc="100" dirty="0" smtClean="0">
                <a:solidFill>
                  <a:srgbClr val="FFFFFF"/>
                </a:solidFill>
              </a:rPr>
              <a:t>事实上互联网更加脆弱</a:t>
            </a:r>
            <a:endParaRPr lang="en-US" altLang="zh-CN" sz="2400" spc="100" dirty="0" smtClean="0">
              <a:solidFill>
                <a:srgbClr val="FFFFFF"/>
              </a:solidFill>
            </a:endParaRPr>
          </a:p>
          <a:p>
            <a:pPr algn="ctr">
              <a:lnSpc>
                <a:spcPts val="3180"/>
              </a:lnSpc>
            </a:pPr>
            <a:r>
              <a:rPr lang="zh-CN" altLang="en-US" sz="2400" spc="100" dirty="0" smtClean="0">
                <a:solidFill>
                  <a:srgbClr val="FFFFFF"/>
                </a:solidFill>
              </a:rPr>
              <a:t>由于节点删除导致信息传输拥堵，导致变相的不连通</a:t>
            </a:r>
            <a:endParaRPr lang="zh-CN" altLang="en-US" sz="2400" spc="100" dirty="0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99736" y="3525101"/>
            <a:ext cx="4520241" cy="652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4673" y="3525100"/>
            <a:ext cx="141577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2060"/>
                </a:solidFill>
              </a:rPr>
              <a:t>级联故障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37162" y="2648347"/>
            <a:ext cx="707366" cy="690114"/>
          </a:xfrm>
          <a:prstGeom prst="down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1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43831" y="3691093"/>
            <a:ext cx="8463338" cy="7652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高效却又脆弱的电网</a:t>
            </a:r>
            <a:endParaRPr lang="zh-CN" altLang="en-US" dirty="0"/>
          </a:p>
        </p:txBody>
      </p:sp>
      <p:pic>
        <p:nvPicPr>
          <p:cNvPr id="2050" name="Picture 2" descr="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31" y="1105623"/>
            <a:ext cx="4107185" cy="2366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2052" name="Picture 4" descr="http://m1.aboluowang.com/uploadfile/2012/1014/201210140144166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33" y="1105624"/>
            <a:ext cx="4163217" cy="2365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4" name="矩形 3"/>
          <p:cNvSpPr/>
          <p:nvPr/>
        </p:nvSpPr>
        <p:spPr>
          <a:xfrm>
            <a:off x="310843" y="3763269"/>
            <a:ext cx="8522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林恩</a:t>
            </a:r>
            <a:r>
              <a:rPr lang="en-US" altLang="zh-CN" dirty="0" smtClean="0">
                <a:solidFill>
                  <a:srgbClr val="002060"/>
                </a:solidFill>
              </a:rPr>
              <a:t>·</a:t>
            </a:r>
            <a:r>
              <a:rPr lang="zh-CN" altLang="en-US" dirty="0" smtClean="0">
                <a:solidFill>
                  <a:srgbClr val="002060"/>
                </a:solidFill>
              </a:rPr>
              <a:t>贝克：相互连通的系统的确提高了全国资源的使用效率，降低了成本；但这也意味着，如果系统中出了问题，就会在整个系统中传播开来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4913" y="1103576"/>
            <a:ext cx="696065" cy="3963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779" y="1117098"/>
            <a:ext cx="646331" cy="369332"/>
          </a:xfrm>
          <a:prstGeom prst="rect">
            <a:avLst/>
          </a:prstGeom>
          <a:ln>
            <a:solidFill>
              <a:srgbClr val="EAFBD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高效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35033" y="1103576"/>
            <a:ext cx="696065" cy="396377"/>
            <a:chOff x="4692762" y="1103576"/>
            <a:chExt cx="696065" cy="396377"/>
          </a:xfrm>
        </p:grpSpPr>
        <p:sp>
          <p:nvSpPr>
            <p:cNvPr id="10" name="圆角矩形 9"/>
            <p:cNvSpPr/>
            <p:nvPr/>
          </p:nvSpPr>
          <p:spPr>
            <a:xfrm>
              <a:off x="4692762" y="1103576"/>
              <a:ext cx="696065" cy="396377"/>
            </a:xfrm>
            <a:prstGeom prst="roundRect">
              <a:avLst/>
            </a:prstGeom>
            <a:ln>
              <a:solidFill>
                <a:srgbClr val="F6D1D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17628" y="1117098"/>
              <a:ext cx="646331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2060"/>
                  </a:solidFill>
                </a:rPr>
                <a:t>脆弱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42775" y="4804946"/>
            <a:ext cx="74187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图片来源：http</a:t>
            </a:r>
            <a:r>
              <a:rPr lang="zh-CN" altLang="en-US" sz="1100" dirty="0">
                <a:solidFill>
                  <a:schemeClr val="bg1"/>
                </a:solidFill>
              </a:rPr>
              <a:t>://newsau.blogspot.sg/2012/10/blog-post_4737.html</a:t>
            </a:r>
          </a:p>
        </p:txBody>
      </p:sp>
    </p:spTree>
    <p:extLst>
      <p:ext uri="{BB962C8B-B14F-4D97-AF65-F5344CB8AC3E}">
        <p14:creationId xmlns:p14="http://schemas.microsoft.com/office/powerpoint/2010/main" val="408522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加州海滩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1" b="13248"/>
          <a:stretch/>
        </p:blipFill>
        <p:spPr bwMode="auto">
          <a:xfrm>
            <a:off x="6018144" y="2623777"/>
            <a:ext cx="2943983" cy="1981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健壮而又脆弱的生态</a:t>
            </a:r>
            <a:endParaRPr lang="zh-CN" altLang="en-US" dirty="0"/>
          </a:p>
        </p:txBody>
      </p:sp>
      <p:pic>
        <p:nvPicPr>
          <p:cNvPr id="3074" name="Picture 2" descr="“陨星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8" y="1314120"/>
            <a:ext cx="3933644" cy="2410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10" name="圆角矩形 9"/>
          <p:cNvSpPr/>
          <p:nvPr/>
        </p:nvSpPr>
        <p:spPr>
          <a:xfrm>
            <a:off x="319178" y="1314120"/>
            <a:ext cx="696065" cy="3963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4044" y="132764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健壮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447071" y="1314120"/>
            <a:ext cx="2642058" cy="1978187"/>
            <a:chOff x="5285617" y="1288269"/>
            <a:chExt cx="2642058" cy="1978187"/>
          </a:xfrm>
        </p:grpSpPr>
        <p:pic>
          <p:nvPicPr>
            <p:cNvPr id="3078" name="Picture 6" descr="相关图片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3230" y="1293165"/>
              <a:ext cx="2634445" cy="19732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sp>
          <p:nvSpPr>
            <p:cNvPr id="12" name="圆角矩形 11"/>
            <p:cNvSpPr/>
            <p:nvPr/>
          </p:nvSpPr>
          <p:spPr>
            <a:xfrm>
              <a:off x="5285617" y="1288269"/>
              <a:ext cx="696065" cy="39637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10483" y="1301791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2060"/>
                  </a:solidFill>
                </a:rPr>
                <a:t>脆弱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49647" y="4712613"/>
            <a:ext cx="74187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图片来源：</a:t>
            </a:r>
            <a:r>
              <a:rPr lang="en-US" altLang="zh-CN" sz="1100" dirty="0" smtClean="0">
                <a:solidFill>
                  <a:schemeClr val="bg1"/>
                </a:solidFill>
              </a:rPr>
              <a:t>http://tech.sina.com.cn/d/c/2016-11-28/doc-ifxyawmp0362782.shtml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 smtClean="0">
                <a:solidFill>
                  <a:schemeClr val="bg1"/>
                </a:solidFill>
              </a:rPr>
              <a:t>                </a:t>
            </a:r>
            <a:r>
              <a:rPr lang="en-US" altLang="zh-CN" sz="1100" dirty="0" smtClean="0">
                <a:solidFill>
                  <a:schemeClr val="bg1"/>
                </a:solidFill>
              </a:rPr>
              <a:t>http</a:t>
            </a:r>
            <a:r>
              <a:rPr lang="en-US" altLang="zh-CN" sz="1100" dirty="0">
                <a:solidFill>
                  <a:schemeClr val="bg1"/>
                </a:solidFill>
              </a:rPr>
              <a:t>://www.nipic.com/show/9405899.html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4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95223" y="948906"/>
            <a:ext cx="7893169" cy="3770972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53" y="1360302"/>
            <a:ext cx="3255961" cy="31187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60" y="2001791"/>
            <a:ext cx="2628000" cy="2057348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457201" y="289787"/>
            <a:ext cx="6631928" cy="4374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关键节点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如何投放广告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19740" y="23118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赵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934907" y="2170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钱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84905" y="3521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李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984455" y="34873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孙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24366" y="2671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20288" y="2127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吴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521285" y="15931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王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658354" y="15499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郑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999096" y="24139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冯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912659" y="32618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陈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402700" y="3845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褚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617494" y="3898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卫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856375" y="2496545"/>
            <a:ext cx="722132" cy="7221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947211" y="1055232"/>
            <a:ext cx="1024010" cy="585074"/>
            <a:chOff x="720998" y="1222362"/>
            <a:chExt cx="814504" cy="585074"/>
          </a:xfrm>
        </p:grpSpPr>
        <p:sp>
          <p:nvSpPr>
            <p:cNvPr id="38" name="圆角矩形 37"/>
            <p:cNvSpPr/>
            <p:nvPr/>
          </p:nvSpPr>
          <p:spPr>
            <a:xfrm>
              <a:off x="720998" y="1307812"/>
              <a:ext cx="814504" cy="499624"/>
            </a:xfrm>
            <a:prstGeom prst="roundRect">
              <a:avLst/>
            </a:prstGeom>
            <a:solidFill>
              <a:srgbClr val="EAFBD0"/>
            </a:solidFill>
            <a:ln>
              <a:solidFill>
                <a:srgbClr val="EAFBD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48989" y="1222362"/>
              <a:ext cx="554897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002060"/>
                  </a:solidFill>
                </a:rPr>
                <a:t>度数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" name="图片 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10634" y="2629741"/>
            <a:ext cx="468000" cy="468000"/>
          </a:xfrm>
          <a:prstGeom prst="ellipse">
            <a:avLst/>
          </a:prstGeom>
          <a:ln w="28575">
            <a:solidFill>
              <a:srgbClr val="0070C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405" y="2140841"/>
            <a:ext cx="468000" cy="468000"/>
          </a:xfrm>
          <a:prstGeom prst="ellipse">
            <a:avLst/>
          </a:prstGeom>
          <a:ln w="28575">
            <a:solidFill>
              <a:srgbClr val="FFC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447" y="3210928"/>
            <a:ext cx="468000" cy="468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208" y="3368652"/>
            <a:ext cx="468000" cy="468000"/>
          </a:xfrm>
          <a:prstGeom prst="ellipse">
            <a:avLst/>
          </a:prstGeom>
          <a:ln w="28575">
            <a:solidFill>
              <a:srgbClr val="FFC00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852" y="3839590"/>
            <a:ext cx="468000" cy="468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6511" y="2254209"/>
            <a:ext cx="468000" cy="468000"/>
          </a:xfrm>
          <a:prstGeom prst="ellipse">
            <a:avLst/>
          </a:prstGeom>
          <a:ln w="28575">
            <a:solidFill>
              <a:srgbClr val="FF3300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5179" y="3768283"/>
            <a:ext cx="468000" cy="468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3624" y="2337749"/>
            <a:ext cx="468000" cy="468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0289" y="1543771"/>
            <a:ext cx="468000" cy="468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9852" y="1485124"/>
            <a:ext cx="468000" cy="468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7175" y="3425735"/>
            <a:ext cx="468000" cy="468000"/>
          </a:xfrm>
          <a:prstGeom prst="ellipse">
            <a:avLst/>
          </a:prstGeom>
          <a:ln w="28575">
            <a:solidFill>
              <a:srgbClr val="FFC000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86288" y="2073751"/>
            <a:ext cx="468000" cy="468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9784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阿喀琉斯之踵</a:t>
            </a:r>
            <a:endParaRPr lang="zh-CN" altLang="en-US" dirty="0"/>
          </a:p>
        </p:txBody>
      </p:sp>
      <p:pic>
        <p:nvPicPr>
          <p:cNvPr id="1026" name="Picture 2" descr="“阿喀琉斯之踵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9" y="938317"/>
            <a:ext cx="4405615" cy="3767419"/>
          </a:xfrm>
          <a:prstGeom prst="roundRect">
            <a:avLst>
              <a:gd name="adj" fmla="val 1336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744504" y="2195039"/>
            <a:ext cx="2731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鲁棒系统中的弱点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1243" y="2746549"/>
            <a:ext cx="141577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DC3E24"/>
                </a:solidFill>
              </a:rPr>
              <a:t>关键节点</a:t>
            </a:r>
          </a:p>
        </p:txBody>
      </p:sp>
      <p:sp>
        <p:nvSpPr>
          <p:cNvPr id="6" name="矩形 5"/>
          <p:cNvSpPr/>
          <p:nvPr/>
        </p:nvSpPr>
        <p:spPr>
          <a:xfrm>
            <a:off x="457201" y="4805417"/>
            <a:ext cx="68639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图片来源：</a:t>
            </a:r>
            <a:r>
              <a:rPr lang="en-US" altLang="zh-CN" sz="1100" dirty="0">
                <a:solidFill>
                  <a:schemeClr val="bg1"/>
                </a:solidFill>
              </a:rPr>
              <a:t>http://blog.sina.com.cn/s/blog_67d52a5e0102wbrv.html?sudaref=www.google.com.sg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32655" y="1915054"/>
            <a:ext cx="3250910" cy="789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spc="100" dirty="0" smtClean="0">
                <a:solidFill>
                  <a:srgbClr val="FFFFFF"/>
                </a:solidFill>
              </a:rPr>
              <a:t>关键节点</a:t>
            </a:r>
            <a:r>
              <a:rPr lang="zh-CN" altLang="en-US" sz="2400" spc="100" dirty="0" smtClean="0">
                <a:solidFill>
                  <a:srgbClr val="FFFFFF"/>
                </a:solidFill>
              </a:rPr>
              <a:t> 是什么？</a:t>
            </a:r>
            <a:endParaRPr lang="zh-CN" altLang="en-US" sz="2400" spc="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关键节点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4926" y="1478026"/>
            <a:ext cx="364715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维持互联网连通性的</a:t>
            </a:r>
            <a:r>
              <a:rPr lang="zh-CN" altLang="en-US" dirty="0" smtClean="0">
                <a:solidFill>
                  <a:schemeClr val="accent2"/>
                </a:solidFill>
              </a:rPr>
              <a:t>中心站点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引</a:t>
            </a:r>
            <a:r>
              <a:rPr lang="zh-CN" altLang="en-US" dirty="0" smtClean="0">
                <a:solidFill>
                  <a:srgbClr val="FFFFFF"/>
                </a:solidFill>
              </a:rPr>
              <a:t>起大规模级</a:t>
            </a:r>
            <a:r>
              <a:rPr lang="zh-CN" altLang="en-US" dirty="0">
                <a:solidFill>
                  <a:srgbClr val="FFFFFF"/>
                </a:solidFill>
              </a:rPr>
              <a:t>联失效的</a:t>
            </a:r>
            <a:r>
              <a:rPr lang="zh-CN" altLang="en-US" dirty="0">
                <a:solidFill>
                  <a:schemeClr val="accent2"/>
                </a:solidFill>
              </a:rPr>
              <a:t>发电站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触发生物链连锁反应</a:t>
            </a:r>
            <a:r>
              <a:rPr lang="zh-CN" altLang="en-US" dirty="0" smtClean="0">
                <a:solidFill>
                  <a:srgbClr val="FFFFFF"/>
                </a:solidFill>
              </a:rPr>
              <a:t>的</a:t>
            </a:r>
            <a:r>
              <a:rPr lang="zh-CN" altLang="en-US" dirty="0">
                <a:solidFill>
                  <a:schemeClr val="accent2"/>
                </a:solidFill>
              </a:rPr>
              <a:t>海獭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引爆信息的</a:t>
            </a:r>
            <a:r>
              <a:rPr lang="zh-CN" altLang="en-US" dirty="0" smtClean="0">
                <a:solidFill>
                  <a:schemeClr val="accent2"/>
                </a:solidFill>
              </a:rPr>
              <a:t>超级传播者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导致全球经济危机的美国</a:t>
            </a:r>
            <a:r>
              <a:rPr lang="zh-CN" altLang="en-US" dirty="0" smtClean="0">
                <a:solidFill>
                  <a:schemeClr val="accent2"/>
                </a:solidFill>
              </a:rPr>
              <a:t>次贷危机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FFFF"/>
                </a:solidFill>
              </a:rPr>
              <a:t>……………………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856671" y="2199736"/>
            <a:ext cx="793630" cy="7332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55540" y="2307027"/>
            <a:ext cx="1867177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spc="280" dirty="0" smtClean="0">
                <a:solidFill>
                  <a:schemeClr val="bg1"/>
                </a:solidFill>
              </a:rPr>
              <a:t>如何挖掘？</a:t>
            </a:r>
            <a:endParaRPr lang="en-US" altLang="zh-CN" sz="2400" spc="2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1" y="2085549"/>
            <a:ext cx="1617858" cy="1696337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6719390" y="2085549"/>
            <a:ext cx="1837427" cy="1620101"/>
            <a:chOff x="2469417" y="3222135"/>
            <a:chExt cx="2533725" cy="660498"/>
          </a:xfrm>
        </p:grpSpPr>
        <p:sp>
          <p:nvSpPr>
            <p:cNvPr id="33" name="圆角矩形 32"/>
            <p:cNvSpPr/>
            <p:nvPr/>
          </p:nvSpPr>
          <p:spPr>
            <a:xfrm>
              <a:off x="2522847" y="3222135"/>
              <a:ext cx="2419614" cy="6604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400" dirty="0" smtClean="0">
                <a:solidFill>
                  <a:srgbClr val="DC3E24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469417" y="3282504"/>
              <a:ext cx="2533725" cy="423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2000" dirty="0" smtClean="0">
                  <a:solidFill>
                    <a:srgbClr val="002060"/>
                  </a:solidFill>
                </a:rPr>
                <a:t>国际数据大赛</a:t>
              </a:r>
              <a:endParaRPr lang="en-US" altLang="zh-CN" sz="2000" dirty="0" smtClean="0">
                <a:solidFill>
                  <a:srgbClr val="002060"/>
                </a:solidFill>
              </a:endParaRPr>
            </a:p>
            <a:p>
              <a:pPr algn="ctr">
                <a:spcBef>
                  <a:spcPts val="1800"/>
                </a:spcBef>
              </a:pPr>
              <a:r>
                <a:rPr lang="zh-CN" altLang="en-US" sz="20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挖</a:t>
              </a:r>
              <a:r>
                <a:rPr lang="zh-CN" altLang="en-US" sz="20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掘网络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中的</a:t>
              </a:r>
              <a:r>
                <a:rPr lang="zh-CN" altLang="en-US" sz="2000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关键节点</a:t>
              </a:r>
              <a:endParaRPr lang="en-US" altLang="zh-CN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405995" y="145499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</a:rPr>
              <a:t>力邀国际专</a:t>
            </a:r>
            <a:r>
              <a:rPr lang="zh-CN" altLang="en-US" sz="2000" dirty="0" smtClean="0">
                <a:solidFill>
                  <a:srgbClr val="FFFFFF"/>
                </a:solidFill>
              </a:rPr>
              <a:t>家学者</a:t>
            </a:r>
            <a:endParaRPr lang="en-US" altLang="zh-CN" sz="2000" dirty="0" smtClean="0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7311" y="14511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</a:rPr>
              <a:t>数据城堡堡主周涛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99322" y="1451126"/>
            <a:ext cx="1962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FFFF"/>
                </a:solidFill>
              </a:rPr>
              <a:t>2017</a:t>
            </a:r>
            <a:r>
              <a:rPr lang="zh-CN" altLang="en-US" sz="2000" dirty="0" smtClean="0">
                <a:solidFill>
                  <a:srgbClr val="FFFFFF"/>
                </a:solidFill>
              </a:rPr>
              <a:t>年</a:t>
            </a:r>
            <a:r>
              <a:rPr lang="en-US" altLang="zh-CN" sz="2000" dirty="0" smtClean="0">
                <a:solidFill>
                  <a:srgbClr val="FFFFFF"/>
                </a:solidFill>
              </a:rPr>
              <a:t>2</a:t>
            </a:r>
            <a:r>
              <a:rPr lang="zh-CN" altLang="en-US" sz="2000" dirty="0" smtClean="0">
                <a:solidFill>
                  <a:srgbClr val="FFFFFF"/>
                </a:solidFill>
              </a:rPr>
              <a:t>月开赛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84433" y="554264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美国科学院</a:t>
            </a:r>
            <a:endParaRPr lang="en-US" altLang="zh-CN" sz="1400" dirty="0" smtClean="0"/>
          </a:p>
          <a:p>
            <a:r>
              <a:rPr lang="zh-CN" altLang="en-US" sz="1400" dirty="0" smtClean="0"/>
              <a:t>院士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996948" y="2019668"/>
            <a:ext cx="1695467" cy="691535"/>
            <a:chOff x="2870786" y="2198764"/>
            <a:chExt cx="1695467" cy="6915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86" y="2245126"/>
              <a:ext cx="540000" cy="617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432609" y="2198764"/>
              <a:ext cx="1133644" cy="6915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050" dirty="0" smtClean="0">
                  <a:solidFill>
                    <a:srgbClr val="FFFFFF"/>
                  </a:solidFill>
                </a:rPr>
                <a:t>美国科学院院士</a:t>
              </a:r>
              <a:endParaRPr lang="en-US" altLang="zh-CN" sz="1050" dirty="0" smtClean="0">
                <a:solidFill>
                  <a:srgbClr val="FFFFFF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050" dirty="0" smtClean="0">
                  <a:solidFill>
                    <a:srgbClr val="FFFFFF"/>
                  </a:solidFill>
                </a:rPr>
                <a:t>玻尔兹曼奖等</a:t>
              </a:r>
              <a:endParaRPr lang="en-US" altLang="zh-CN" sz="1050" dirty="0" smtClean="0">
                <a:solidFill>
                  <a:srgbClr val="FFFFFF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050" dirty="0">
                  <a:solidFill>
                    <a:srgbClr val="FFFFFF"/>
                  </a:solidFill>
                </a:rPr>
                <a:t>波士顿大学教</a:t>
              </a:r>
              <a:r>
                <a:rPr lang="zh-CN" altLang="en-US" sz="1050" dirty="0" smtClean="0">
                  <a:solidFill>
                    <a:srgbClr val="FFFFFF"/>
                  </a:solidFill>
                </a:rPr>
                <a:t>授</a:t>
              </a:r>
              <a:endParaRPr lang="en-US" altLang="zh-CN" sz="10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993351" y="2635175"/>
            <a:ext cx="1840128" cy="691535"/>
            <a:chOff x="2867189" y="2877847"/>
            <a:chExt cx="1840128" cy="691535"/>
          </a:xfrm>
        </p:grpSpPr>
        <p:pic>
          <p:nvPicPr>
            <p:cNvPr id="1028" name="Picture 4" descr="Shlomo Havli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189" y="296580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3432609" y="2877847"/>
              <a:ext cx="1274708" cy="6915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050" dirty="0">
                  <a:solidFill>
                    <a:srgbClr val="FFFFFF"/>
                  </a:solidFill>
                </a:rPr>
                <a:t>美国物理协会会</a:t>
              </a:r>
              <a:r>
                <a:rPr lang="zh-CN" altLang="en-US" sz="1050" dirty="0" smtClean="0">
                  <a:solidFill>
                    <a:srgbClr val="FFFFFF"/>
                  </a:solidFill>
                </a:rPr>
                <a:t>员</a:t>
              </a:r>
              <a:endParaRPr lang="en-US" altLang="zh-CN" sz="1050" dirty="0" smtClean="0">
                <a:solidFill>
                  <a:srgbClr val="FFFFFF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050" dirty="0" smtClean="0">
                  <a:solidFill>
                    <a:srgbClr val="FFFFFF"/>
                  </a:solidFill>
                </a:rPr>
                <a:t>巴伊兰大学教授</a:t>
              </a:r>
              <a:endParaRPr lang="en-US" altLang="zh-CN" sz="1050" dirty="0" smtClean="0">
                <a:solidFill>
                  <a:srgbClr val="FFFFFF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050" dirty="0" smtClean="0">
                  <a:solidFill>
                    <a:srgbClr val="FFFFFF"/>
                  </a:solidFill>
                </a:rPr>
                <a:t>罗斯柴尔德奖等</a:t>
              </a:r>
              <a:endParaRPr lang="en-US" altLang="zh-CN" sz="105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4" y="265065"/>
            <a:ext cx="2312348" cy="523464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993351" y="3263134"/>
            <a:ext cx="1856777" cy="638645"/>
            <a:chOff x="2867189" y="3611712"/>
            <a:chExt cx="1856777" cy="638645"/>
          </a:xfrm>
        </p:grpSpPr>
        <p:pic>
          <p:nvPicPr>
            <p:cNvPr id="1032" name="Picture 8" descr="Hernan Makse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9"/>
            <a:stretch/>
          </p:blipFill>
          <p:spPr bwMode="auto">
            <a:xfrm>
              <a:off x="2867189" y="3618919"/>
              <a:ext cx="540000" cy="63143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3410786" y="3611712"/>
              <a:ext cx="1313180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 smtClean="0">
                  <a:solidFill>
                    <a:srgbClr val="FFFFFF"/>
                  </a:solidFill>
                </a:rPr>
                <a:t>美国物理协会会员</a:t>
              </a:r>
              <a:endParaRPr lang="en-US" altLang="zh-CN" sz="1100" dirty="0" smtClean="0">
                <a:solidFill>
                  <a:srgbClr val="FFFFFF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100" dirty="0" smtClean="0">
                  <a:solidFill>
                    <a:srgbClr val="FFFFFF"/>
                  </a:solidFill>
                </a:rPr>
                <a:t>纽约城市大学教授</a:t>
              </a:r>
              <a:endParaRPr lang="en-US" altLang="zh-CN" sz="11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13409" y="2146179"/>
            <a:ext cx="1152613" cy="1683812"/>
            <a:chOff x="4776484" y="2245563"/>
            <a:chExt cx="1152613" cy="1683812"/>
          </a:xfrm>
        </p:grpSpPr>
        <p:pic>
          <p:nvPicPr>
            <p:cNvPr id="1036" name="Picture 12" descr="Jure Leskovec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683" y="2781963"/>
              <a:ext cx="540000" cy="57223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Maksim Kitsak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21" b="21798"/>
            <a:stretch/>
          </p:blipFill>
          <p:spPr bwMode="auto">
            <a:xfrm>
              <a:off x="4791982" y="3354202"/>
              <a:ext cx="540000" cy="55793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Jon Kleinber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484" y="2245563"/>
              <a:ext cx="540000" cy="5364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Prof. Peter Csermely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54"/>
            <a:stretch/>
          </p:blipFill>
          <p:spPr bwMode="auto">
            <a:xfrm>
              <a:off x="5389097" y="2250821"/>
              <a:ext cx="540000" cy="63470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://www-bcf.usc.edu/~dkempe/images/photo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097" y="3354202"/>
              <a:ext cx="540000" cy="57517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LU linyua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097" y="2781963"/>
              <a:ext cx="540000" cy="61832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825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为什么选择竞赛的方式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226623" y="1384217"/>
            <a:ext cx="2450324" cy="634381"/>
            <a:chOff x="2156396" y="3222135"/>
            <a:chExt cx="3378881" cy="215654"/>
          </a:xfrm>
        </p:grpSpPr>
        <p:sp>
          <p:nvSpPr>
            <p:cNvPr id="23" name="圆角矩形 22"/>
            <p:cNvSpPr/>
            <p:nvPr/>
          </p:nvSpPr>
          <p:spPr>
            <a:xfrm>
              <a:off x="2156396" y="3222135"/>
              <a:ext cx="3378881" cy="21565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400" dirty="0" smtClean="0">
                <a:solidFill>
                  <a:srgbClr val="DC3E24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522847" y="3253181"/>
              <a:ext cx="2533725" cy="156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24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于个人</a:t>
              </a:r>
              <a:endParaRPr lang="en-US" altLang="zh-CN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492369" y="2240317"/>
            <a:ext cx="183742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楷体" panose="02010609060101010101" pitchFamily="49" charset="-122"/>
              </a:rPr>
              <a:t>信心</a:t>
            </a:r>
            <a:endParaRPr lang="en-US" altLang="zh-CN" sz="2400" dirty="0" smtClean="0">
              <a:solidFill>
                <a:srgbClr val="FFFFFF"/>
              </a:solidFill>
              <a:ea typeface="楷体" panose="02010609060101010101" pitchFamily="49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楷体" panose="02010609060101010101" pitchFamily="49" charset="-122"/>
              </a:rPr>
              <a:t>激情</a:t>
            </a:r>
            <a:endParaRPr lang="en-US" altLang="zh-CN" sz="2400" dirty="0" smtClean="0">
              <a:solidFill>
                <a:srgbClr val="FFFFFF"/>
              </a:solidFill>
              <a:ea typeface="楷体" panose="02010609060101010101" pitchFamily="49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楷体" panose="02010609060101010101" pitchFamily="49" charset="-122"/>
              </a:rPr>
              <a:t>友谊</a:t>
            </a:r>
            <a:endParaRPr lang="en-US" altLang="zh-CN" sz="2400" dirty="0" smtClean="0">
              <a:solidFill>
                <a:srgbClr val="FFFFFF"/>
              </a:solidFill>
              <a:ea typeface="楷体" panose="02010609060101010101" pitchFamily="49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楷体" panose="02010609060101010101" pitchFamily="49" charset="-122"/>
              </a:rPr>
              <a:t>胜负观</a:t>
            </a:r>
            <a:endParaRPr lang="en-US" altLang="zh-CN" sz="2400" dirty="0">
              <a:solidFill>
                <a:srgbClr val="FFFFFF"/>
              </a:solidFill>
              <a:ea typeface="楷体" panose="02010609060101010101" pitchFamily="49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857507" y="1384217"/>
            <a:ext cx="2450324" cy="634381"/>
            <a:chOff x="2156396" y="3222135"/>
            <a:chExt cx="3378881" cy="215654"/>
          </a:xfrm>
        </p:grpSpPr>
        <p:sp>
          <p:nvSpPr>
            <p:cNvPr id="33" name="圆角矩形 32"/>
            <p:cNvSpPr/>
            <p:nvPr/>
          </p:nvSpPr>
          <p:spPr>
            <a:xfrm>
              <a:off x="2156396" y="3222135"/>
              <a:ext cx="3378881" cy="21565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400" dirty="0" smtClean="0">
                <a:solidFill>
                  <a:srgbClr val="DC3E24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22847" y="3253181"/>
              <a:ext cx="2533725" cy="156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zh-CN" altLang="en-US" sz="2400" dirty="0" smtClean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于课题</a:t>
              </a:r>
              <a:endParaRPr lang="en-US" altLang="zh-CN" sz="24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123253" y="2240317"/>
            <a:ext cx="18374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楷体" panose="02010609060101010101" pitchFamily="49" charset="-122"/>
              </a:rPr>
              <a:t>创意创新</a:t>
            </a:r>
            <a:endParaRPr lang="en-US" altLang="zh-CN" sz="2400" dirty="0" smtClean="0">
              <a:solidFill>
                <a:srgbClr val="FFFFFF"/>
              </a:solidFill>
              <a:ea typeface="楷体" panose="02010609060101010101" pitchFamily="49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楷体" panose="02010609060101010101" pitchFamily="49" charset="-122"/>
              </a:rPr>
              <a:t>思维碰撞</a:t>
            </a:r>
            <a:endParaRPr lang="en-US" altLang="zh-CN" sz="2400" dirty="0" smtClean="0">
              <a:solidFill>
                <a:srgbClr val="FFFFFF"/>
              </a:solidFill>
              <a:ea typeface="楷体" panose="02010609060101010101" pitchFamily="49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楷体" panose="02010609060101010101" pitchFamily="49" charset="-122"/>
              </a:rPr>
              <a:t>智慧迭代</a:t>
            </a:r>
            <a:endParaRPr lang="en-US" altLang="zh-CN" sz="2400" dirty="0" smtClean="0">
              <a:solidFill>
                <a:srgbClr val="FFFFFF"/>
              </a:solidFill>
              <a:ea typeface="楷体" panose="02010609060101010101" pitchFamily="49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2400" dirty="0" smtClean="0">
                <a:solidFill>
                  <a:srgbClr val="FFFFFF"/>
                </a:solidFill>
                <a:ea typeface="楷体" panose="02010609060101010101" pitchFamily="49" charset="-122"/>
              </a:rPr>
              <a:t>优秀方案</a:t>
            </a:r>
            <a:endParaRPr lang="en-US" altLang="zh-CN" sz="2400" dirty="0" smtClean="0">
              <a:solidFill>
                <a:srgbClr val="FFFFFF"/>
              </a:solidFill>
              <a:ea typeface="楷体" panose="02010609060101010101" pitchFamily="49" charset="-122"/>
            </a:endParaRPr>
          </a:p>
          <a:p>
            <a:pPr algn="ctr">
              <a:spcBef>
                <a:spcPts val="600"/>
              </a:spcBef>
            </a:pPr>
            <a:endParaRPr lang="en-US" altLang="zh-CN" sz="2400" dirty="0" smtClean="0">
              <a:solidFill>
                <a:srgbClr val="FFFFFF"/>
              </a:solidFill>
              <a:ea typeface="楷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84288" y="291585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pkbigdata.com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4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74970" y="1589228"/>
            <a:ext cx="387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Thanks,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and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Know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more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about</a:t>
            </a:r>
            <a:r>
              <a:rPr lang="zh-CN" altLang="en-US" dirty="0" smtClean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us</a:t>
            </a:r>
          </a:p>
        </p:txBody>
      </p:sp>
      <p:pic>
        <p:nvPicPr>
          <p:cNvPr id="29706" name="Picture 10" descr="http://www.pkbigdata.com/a_new_static/img/common/weixinnew.jpg?=v14803282916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15" y="2049507"/>
            <a:ext cx="1584232" cy="1584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29220" y="3832482"/>
            <a:ext cx="25378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www</a:t>
            </a:r>
            <a:r>
              <a:rPr lang="zh-CN" altLang="en-US" dirty="0"/>
              <a:t>.pkbigdata.</a:t>
            </a:r>
            <a:r>
              <a:rPr lang="zh-CN" altLang="en-US" dirty="0" smtClean="0"/>
              <a:t>com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10" y="810979"/>
            <a:ext cx="2749891" cy="6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考察更深层的邻居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95223" y="948906"/>
            <a:ext cx="7893169" cy="3770972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581" y="3148641"/>
            <a:ext cx="1011680" cy="7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72" y="2472380"/>
            <a:ext cx="1240284" cy="11880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87" y="1201058"/>
            <a:ext cx="5619048" cy="3266667"/>
          </a:xfrm>
          <a:prstGeom prst="rect">
            <a:avLst/>
          </a:prstGeom>
        </p:spPr>
      </p:pic>
      <p:sp>
        <p:nvSpPr>
          <p:cNvPr id="47" name="椭圆 46"/>
          <p:cNvSpPr/>
          <p:nvPr/>
        </p:nvSpPr>
        <p:spPr>
          <a:xfrm>
            <a:off x="3188713" y="3138752"/>
            <a:ext cx="389150" cy="371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3733926" y="1206131"/>
            <a:ext cx="1755608" cy="436507"/>
            <a:chOff x="475355" y="1109857"/>
            <a:chExt cx="926306" cy="745067"/>
          </a:xfrm>
          <a:solidFill>
            <a:srgbClr val="EAFBD0"/>
          </a:solidFill>
        </p:grpSpPr>
        <p:sp>
          <p:nvSpPr>
            <p:cNvPr id="49" name="圆角矩形 48"/>
            <p:cNvSpPr/>
            <p:nvPr/>
          </p:nvSpPr>
          <p:spPr>
            <a:xfrm>
              <a:off x="475355" y="1109857"/>
              <a:ext cx="926306" cy="745067"/>
            </a:xfrm>
            <a:prstGeom prst="roundRect">
              <a:avLst/>
            </a:prstGeom>
            <a:grpFill/>
            <a:ln>
              <a:solidFill>
                <a:srgbClr val="EAFBD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80073" y="1147038"/>
              <a:ext cx="909391" cy="400110"/>
            </a:xfrm>
            <a:prstGeom prst="rect">
              <a:avLst/>
            </a:prstGeom>
            <a:grpFill/>
            <a:ln>
              <a:solidFill>
                <a:srgbClr val="EAFBD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002060"/>
                  </a:solidFill>
                </a:rPr>
                <a:t>半局部中心性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26943" y="4859209"/>
            <a:ext cx="81706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L. Lü, D.-B. Chen, X.-L. Ren, Q.-M. Zhang, Y.-C. Zhang, T. Zhou. Vital nodes identification in complex networks. Physics Reports. </a:t>
            </a:r>
            <a:r>
              <a:rPr lang="en-US" altLang="zh-CN" sz="105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650(2016)1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0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考察用户在朋友圈中的位置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95223" y="948906"/>
            <a:ext cx="7893169" cy="3770972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228433" y="2241240"/>
            <a:ext cx="1656272" cy="437291"/>
            <a:chOff x="288433" y="1109857"/>
            <a:chExt cx="1317412" cy="437291"/>
          </a:xfrm>
        </p:grpSpPr>
        <p:sp>
          <p:nvSpPr>
            <p:cNvPr id="20" name="圆角矩形 19"/>
            <p:cNvSpPr/>
            <p:nvPr/>
          </p:nvSpPr>
          <p:spPr>
            <a:xfrm>
              <a:off x="288433" y="1109857"/>
              <a:ext cx="1317412" cy="437291"/>
            </a:xfrm>
            <a:prstGeom prst="roundRect">
              <a:avLst/>
            </a:prstGeom>
            <a:solidFill>
              <a:srgbClr val="EAFBD0"/>
            </a:solidFill>
            <a:ln>
              <a:solidFill>
                <a:srgbClr val="EAFBD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1309" y="1147038"/>
              <a:ext cx="11669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002060"/>
                  </a:solidFill>
                </a:rPr>
                <a:t>离心中心性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28433" y="3057554"/>
            <a:ext cx="1656272" cy="437291"/>
            <a:chOff x="288433" y="1109857"/>
            <a:chExt cx="1317412" cy="437291"/>
          </a:xfrm>
        </p:grpSpPr>
        <p:sp>
          <p:nvSpPr>
            <p:cNvPr id="23" name="圆角矩形 22"/>
            <p:cNvSpPr/>
            <p:nvPr/>
          </p:nvSpPr>
          <p:spPr>
            <a:xfrm>
              <a:off x="288433" y="1109857"/>
              <a:ext cx="1317412" cy="437291"/>
            </a:xfrm>
            <a:prstGeom prst="roundRect">
              <a:avLst/>
            </a:prstGeom>
            <a:ln>
              <a:solidFill>
                <a:srgbClr val="DAF7F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1310" y="1147038"/>
              <a:ext cx="1166918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002060"/>
                  </a:solidFill>
                </a:rPr>
                <a:t>接近中心性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26943" y="4859209"/>
            <a:ext cx="81706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L. Lü, D.-B. Chen, X.-L. Ren, Q.-M. Zhang, Y.-C. Zhang, T. Zhou. Vital nodes identification in complex networks. Physics Reports. </a:t>
            </a:r>
            <a:r>
              <a:rPr lang="en-US" altLang="zh-CN" sz="105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650(2016)1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99" y="1530047"/>
            <a:ext cx="2610973" cy="2581571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66436" y="3007956"/>
            <a:ext cx="389150" cy="371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2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考察用户在朋友圈中的位置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95223" y="948906"/>
            <a:ext cx="7893169" cy="3770972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11" y="1401680"/>
            <a:ext cx="2880000" cy="288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00" y="1400400"/>
            <a:ext cx="2880000" cy="2880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694184" y="2533572"/>
            <a:ext cx="1024008" cy="560009"/>
            <a:chOff x="720998" y="1247427"/>
            <a:chExt cx="814504" cy="560009"/>
          </a:xfrm>
        </p:grpSpPr>
        <p:sp>
          <p:nvSpPr>
            <p:cNvPr id="17" name="圆角矩形 16"/>
            <p:cNvSpPr/>
            <p:nvPr/>
          </p:nvSpPr>
          <p:spPr>
            <a:xfrm>
              <a:off x="720998" y="1307812"/>
              <a:ext cx="814504" cy="499624"/>
            </a:xfrm>
            <a:prstGeom prst="roundRect">
              <a:avLst/>
            </a:prstGeom>
            <a:ln>
              <a:solidFill>
                <a:srgbClr val="F6D1D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8987" y="1247427"/>
              <a:ext cx="554899" cy="499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002060"/>
                  </a:solidFill>
                </a:rPr>
                <a:t>核数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27600" y="2242800"/>
            <a:ext cx="1656272" cy="437291"/>
            <a:chOff x="288433" y="1109857"/>
            <a:chExt cx="1317412" cy="437291"/>
          </a:xfrm>
          <a:solidFill>
            <a:srgbClr val="EAFBD0"/>
          </a:solidFill>
        </p:grpSpPr>
        <p:sp>
          <p:nvSpPr>
            <p:cNvPr id="11" name="圆角矩形 10"/>
            <p:cNvSpPr/>
            <p:nvPr/>
          </p:nvSpPr>
          <p:spPr>
            <a:xfrm>
              <a:off x="288433" y="1109857"/>
              <a:ext cx="1317412" cy="437291"/>
            </a:xfrm>
            <a:prstGeom prst="roundRect">
              <a:avLst/>
            </a:prstGeom>
            <a:grpFill/>
            <a:ln>
              <a:solidFill>
                <a:srgbClr val="EAFBD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1309" y="1147038"/>
              <a:ext cx="1166919" cy="400110"/>
            </a:xfrm>
            <a:prstGeom prst="rect">
              <a:avLst/>
            </a:prstGeom>
            <a:grpFill/>
            <a:ln>
              <a:solidFill>
                <a:srgbClr val="EAFBD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002060"/>
                  </a:solidFill>
                </a:rPr>
                <a:t>离心中心性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27600" y="3056400"/>
            <a:ext cx="1656272" cy="437291"/>
            <a:chOff x="288433" y="1109857"/>
            <a:chExt cx="1317412" cy="437291"/>
          </a:xfrm>
        </p:grpSpPr>
        <p:sp>
          <p:nvSpPr>
            <p:cNvPr id="14" name="圆角矩形 13"/>
            <p:cNvSpPr/>
            <p:nvPr/>
          </p:nvSpPr>
          <p:spPr>
            <a:xfrm>
              <a:off x="288433" y="1109857"/>
              <a:ext cx="1317412" cy="437291"/>
            </a:xfrm>
            <a:prstGeom prst="roundRect">
              <a:avLst/>
            </a:prstGeom>
            <a:ln>
              <a:solidFill>
                <a:srgbClr val="DAF7F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1310" y="1147038"/>
              <a:ext cx="1166918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002060"/>
                  </a:solidFill>
                </a:rPr>
                <a:t>接近中心性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26943" y="4859209"/>
            <a:ext cx="81706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L. Lü, D.-B. Chen, X.-L. Ren, Q.-M. Zhang, Y.-C. Zhang, T. Zhou. Vital nodes identification in complex networks. Physics Reports. </a:t>
            </a:r>
            <a:r>
              <a:rPr lang="en-US" altLang="zh-CN" sz="105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650(2016)1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核数与度的传播实验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7" y="885390"/>
            <a:ext cx="5016599" cy="4056632"/>
          </a:xfrm>
          <a:prstGeom prst="roundRect">
            <a:avLst>
              <a:gd name="adj" fmla="val 16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矩形 3"/>
          <p:cNvSpPr/>
          <p:nvPr/>
        </p:nvSpPr>
        <p:spPr>
          <a:xfrm>
            <a:off x="5990043" y="2608665"/>
            <a:ext cx="27358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Kitsak, L. K. Gallos, S. Havlin, F. Liljeros, L. Muchnik, H. E. Stanley, H. A. Makse, Identification of influential spreaders in complex networks. Nature Physics 2010(6)888.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考察用户的邻居的重要性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95223" y="948906"/>
            <a:ext cx="7893169" cy="3770972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856781" y="1244444"/>
            <a:ext cx="2642558" cy="43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DDF06E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solidFill>
                  <a:srgbClr val="002060"/>
                </a:solidFill>
              </a:rPr>
              <a:t>基于迭代寻优的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49544" y="2114217"/>
            <a:ext cx="2095838" cy="437291"/>
            <a:chOff x="281571" y="1109857"/>
            <a:chExt cx="1667048" cy="437291"/>
          </a:xfrm>
        </p:grpSpPr>
        <p:sp>
          <p:nvSpPr>
            <p:cNvPr id="21" name="圆角矩形 20"/>
            <p:cNvSpPr/>
            <p:nvPr/>
          </p:nvSpPr>
          <p:spPr>
            <a:xfrm>
              <a:off x="281571" y="1109857"/>
              <a:ext cx="1667048" cy="4372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9797" y="1147038"/>
              <a:ext cx="11050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solidFill>
                    <a:srgbClr val="002060"/>
                  </a:solidFill>
                </a:rPr>
                <a:t>PageRank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39109" y="3436559"/>
            <a:ext cx="2095838" cy="445917"/>
            <a:chOff x="281571" y="1109857"/>
            <a:chExt cx="1667048" cy="445917"/>
          </a:xfrm>
        </p:grpSpPr>
        <p:sp>
          <p:nvSpPr>
            <p:cNvPr id="24" name="圆角矩形 23"/>
            <p:cNvSpPr/>
            <p:nvPr/>
          </p:nvSpPr>
          <p:spPr>
            <a:xfrm>
              <a:off x="281571" y="1109857"/>
              <a:ext cx="1667048" cy="4372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36654" y="1155664"/>
              <a:ext cx="560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solidFill>
                    <a:srgbClr val="002060"/>
                  </a:solidFill>
                </a:rPr>
                <a:t>HITs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73" y="1977382"/>
            <a:ext cx="4096444" cy="80339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156" y="3316536"/>
            <a:ext cx="2338752" cy="70895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25" y="3283939"/>
            <a:ext cx="1972049" cy="7415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4692" y="4707691"/>
            <a:ext cx="82993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Brin, L. Page. The anatomy of a large-scale hypertextual Web search engine[J]. </a:t>
            </a: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ISDN Systems, 1998, 30(1):107–117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692" y="4886541"/>
            <a:ext cx="84310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M. Kleinberg. Authoritative sources in a hyperlinked environment[J]. Journal of the </a:t>
            </a: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ACM (JACM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1999, 46(5):604–632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11712" y="1246759"/>
            <a:ext cx="17748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spc="100" dirty="0" smtClean="0">
                <a:solidFill>
                  <a:srgbClr val="FFFFFF"/>
                </a:solidFill>
              </a:rPr>
              <a:t>得益于</a:t>
            </a:r>
            <a:endParaRPr lang="en-US" altLang="zh-CN" sz="2400" spc="10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2400" spc="100" dirty="0" smtClean="0">
                <a:solidFill>
                  <a:srgbClr val="FFFFFF"/>
                </a:solidFill>
              </a:rPr>
              <a:t>连通的网络</a:t>
            </a:r>
            <a:endParaRPr lang="zh-CN" altLang="en-US" sz="2400" spc="1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5455" y="3005577"/>
            <a:ext cx="377606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spc="100" dirty="0" smtClean="0">
                <a:solidFill>
                  <a:srgbClr val="FFFFFF"/>
                </a:solidFill>
              </a:rPr>
              <a:t>关键节点</a:t>
            </a:r>
            <a:r>
              <a:rPr lang="en-US" altLang="zh-CN" sz="2400" spc="100" dirty="0" smtClean="0">
                <a:solidFill>
                  <a:srgbClr val="FFFFFF"/>
                </a:solidFill>
              </a:rPr>
              <a:t>=</a:t>
            </a:r>
            <a:r>
              <a:rPr lang="zh-CN" altLang="en-US" sz="2400" spc="100" dirty="0" smtClean="0">
                <a:solidFill>
                  <a:srgbClr val="FFFFFF"/>
                </a:solidFill>
              </a:rPr>
              <a:t>高传播能力</a:t>
            </a:r>
            <a:r>
              <a:rPr lang="en-US" altLang="zh-CN" sz="2400" spc="100" dirty="0" smtClean="0">
                <a:solidFill>
                  <a:srgbClr val="FFFFFF"/>
                </a:solidFill>
              </a:rPr>
              <a:t>?</a:t>
            </a:r>
            <a:r>
              <a:rPr lang="zh-CN" altLang="en-US" sz="2400" spc="100" dirty="0" smtClean="0">
                <a:solidFill>
                  <a:srgbClr val="FFFFFF"/>
                </a:solidFill>
              </a:rPr>
              <a:t>  </a:t>
            </a:r>
            <a:endParaRPr lang="zh-CN" altLang="en-US" sz="2400" spc="100" dirty="0">
              <a:solidFill>
                <a:srgbClr val="FFFFFF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37162" y="2315463"/>
            <a:ext cx="707366" cy="690114"/>
          </a:xfrm>
          <a:prstGeom prst="down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1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复杂网络</a:t>
            </a:r>
            <a:endParaRPr lang="zh-CN" altLang="en-US" dirty="0"/>
          </a:p>
        </p:txBody>
      </p:sp>
      <p:pic>
        <p:nvPicPr>
          <p:cNvPr id="3" name="内容占位符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41" y="1470364"/>
            <a:ext cx="2358587" cy="19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03" y="1470364"/>
            <a:ext cx="2211612" cy="19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519" y="1470364"/>
            <a:ext cx="2236364" cy="198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矩形 9"/>
          <p:cNvSpPr/>
          <p:nvPr/>
        </p:nvSpPr>
        <p:spPr>
          <a:xfrm>
            <a:off x="712913" y="3014328"/>
            <a:ext cx="723275" cy="397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互联网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8283" y="3006082"/>
            <a:ext cx="1082348" cy="397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微博传播网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13181" y="3008339"/>
            <a:ext cx="1261884" cy="397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科学家合作网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3173" y="3965651"/>
            <a:ext cx="79196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Bastian, S. Heymann, M. Jacomy. Gephi: an open source software for exploring and </a:t>
            </a: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networks[C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 AAAI, 361-362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3173" y="4574665"/>
            <a:ext cx="80048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E. J. Newman. Finding community structure in networks using the eigenvectors of matrices[J</a:t>
            </a:r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Physical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E, 2006, 74(3):036104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3173" y="4262201"/>
            <a:ext cx="1701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http://www.routeviews.org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7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全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995</Words>
  <Application>Microsoft Office PowerPoint</Application>
  <PresentationFormat>全屏显示(16:9)</PresentationFormat>
  <Paragraphs>126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楷体</vt:lpstr>
      <vt:lpstr>宋体</vt:lpstr>
      <vt:lpstr>微软雅黑</vt:lpstr>
      <vt:lpstr>Arial</vt:lpstr>
      <vt:lpstr>Calibri</vt:lpstr>
      <vt:lpstr>Times New Roman</vt:lpstr>
      <vt:lpstr>Office 主题</vt:lpstr>
      <vt:lpstr>挖掘网络中的关键节点</vt:lpstr>
      <vt:lpstr>关键节点——如何投放广告</vt:lpstr>
      <vt:lpstr>考察更深层的邻居</vt:lpstr>
      <vt:lpstr>考察用户在朋友圈中的位置</vt:lpstr>
      <vt:lpstr>考察用户在朋友圈中的位置</vt:lpstr>
      <vt:lpstr>核数与度的传播实验</vt:lpstr>
      <vt:lpstr>考察用户的邻居的重要性</vt:lpstr>
      <vt:lpstr>PowerPoint 演示文稿</vt:lpstr>
      <vt:lpstr>复杂网络</vt:lpstr>
      <vt:lpstr>复杂网络</vt:lpstr>
      <vt:lpstr>PowerPoint 演示文稿</vt:lpstr>
      <vt:lpstr>互联网</vt:lpstr>
      <vt:lpstr>脆弱的互联网</vt:lpstr>
      <vt:lpstr>互联网中的关键节点</vt:lpstr>
      <vt:lpstr>维持网络连通的关键节点</vt:lpstr>
      <vt:lpstr>PowerPoint 演示文稿</vt:lpstr>
      <vt:lpstr>PowerPoint 演示文稿</vt:lpstr>
      <vt:lpstr>高效却又脆弱的电网</vt:lpstr>
      <vt:lpstr>健壮而又脆弱的生态</vt:lpstr>
      <vt:lpstr>阿喀琉斯之踵</vt:lpstr>
      <vt:lpstr>PowerPoint 演示文稿</vt:lpstr>
      <vt:lpstr>关键节点</vt:lpstr>
      <vt:lpstr>PowerPoint 演示文稿</vt:lpstr>
      <vt:lpstr>为什么选择竞赛的方式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永和 王</dc:creator>
  <cp:lastModifiedBy>张千明</cp:lastModifiedBy>
  <cp:revision>438</cp:revision>
  <dcterms:created xsi:type="dcterms:W3CDTF">2015-11-20T08:04:49Z</dcterms:created>
  <dcterms:modified xsi:type="dcterms:W3CDTF">2016-12-04T06:31:38Z</dcterms:modified>
</cp:coreProperties>
</file>