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6354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7057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99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465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985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85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731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078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135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482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352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41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829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526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596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04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870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150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707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167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701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19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77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814093" y="3215093"/>
            <a:ext cx="5644200" cy="58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本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排标题和文本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389870"/>
            <a:ext cx="8229600" cy="473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FFFFFF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FFFFFF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FFFF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FFFFF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FFFFFF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8744"/>
            <a:ext cx="6577200" cy="58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DDF06E"/>
              </a:buClr>
              <a:buFont typeface="Arial"/>
              <a:buNone/>
              <a:defRPr sz="3200" b="0" i="0" u="none" strike="noStrike" cap="none">
                <a:solidFill>
                  <a:srgbClr val="DDF0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17" name="Shape 17" descr="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4932" y="264320"/>
            <a:ext cx="2159100" cy="6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x="313266" y="289787"/>
            <a:ext cx="76200" cy="572100"/>
          </a:xfrm>
          <a:prstGeom prst="rect">
            <a:avLst/>
          </a:prstGeom>
          <a:solidFill>
            <a:srgbClr val="DDF0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项内容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dDogTeam" TargetMode="External"/><Relationship Id="rId4" Type="http://schemas.openxmlformats.org/officeDocument/2006/relationships/hyperlink" Target="https://github.com/WildDogTeam/wilddog-issue/issues" TargetMode="External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hyperlink" Target="www.wilddog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77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野狗与web实时化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2814093" y="3215093"/>
            <a:ext cx="5644200" cy="5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--聊聊架构与思想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57200" y="1389870"/>
            <a:ext cx="8229600" cy="473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WebSocket更适合数据交互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Http更适合资源下载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278744"/>
            <a:ext cx="6577200" cy="58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结论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78744"/>
            <a:ext cx="6577200" cy="58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接口设计：面向资源 vs 面向活动</a:t>
            </a:r>
          </a:p>
        </p:txBody>
      </p:sp>
      <p:cxnSp>
        <p:nvCxnSpPr>
          <p:cNvPr id="190" name="Shape 190"/>
          <p:cNvCxnSpPr/>
          <p:nvPr/>
        </p:nvCxnSpPr>
        <p:spPr>
          <a:xfrm>
            <a:off x="4488725" y="1760250"/>
            <a:ext cx="0" cy="2289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1" name="Shape 191"/>
          <p:cNvSpPr/>
          <p:nvPr/>
        </p:nvSpPr>
        <p:spPr>
          <a:xfrm>
            <a:off x="898700" y="2311075"/>
            <a:ext cx="964800" cy="13872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客户端</a:t>
            </a:r>
          </a:p>
        </p:txBody>
      </p:sp>
      <p:sp>
        <p:nvSpPr>
          <p:cNvPr id="192" name="Shape 192"/>
          <p:cNvSpPr/>
          <p:nvPr/>
        </p:nvSpPr>
        <p:spPr>
          <a:xfrm>
            <a:off x="2879900" y="2311075"/>
            <a:ext cx="964800" cy="13872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资源</a:t>
            </a:r>
          </a:p>
        </p:txBody>
      </p:sp>
      <p:cxnSp>
        <p:nvCxnSpPr>
          <p:cNvPr id="193" name="Shape 193"/>
          <p:cNvCxnSpPr/>
          <p:nvPr/>
        </p:nvCxnSpPr>
        <p:spPr>
          <a:xfrm>
            <a:off x="1869575" y="2440325"/>
            <a:ext cx="982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4" name="Shape 194"/>
          <p:cNvSpPr txBox="1"/>
          <p:nvPr/>
        </p:nvSpPr>
        <p:spPr>
          <a:xfrm>
            <a:off x="2040725" y="2113075"/>
            <a:ext cx="844200" cy="3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GET</a:t>
            </a:r>
          </a:p>
        </p:txBody>
      </p:sp>
      <p:cxnSp>
        <p:nvCxnSpPr>
          <p:cNvPr id="195" name="Shape 195"/>
          <p:cNvCxnSpPr/>
          <p:nvPr/>
        </p:nvCxnSpPr>
        <p:spPr>
          <a:xfrm>
            <a:off x="1869575" y="2821325"/>
            <a:ext cx="982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/>
          <p:nvPr/>
        </p:nvSpPr>
        <p:spPr>
          <a:xfrm>
            <a:off x="2040725" y="2494075"/>
            <a:ext cx="844200" cy="3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POST</a:t>
            </a:r>
          </a:p>
        </p:txBody>
      </p:sp>
      <p:cxnSp>
        <p:nvCxnSpPr>
          <p:cNvPr id="197" name="Shape 197"/>
          <p:cNvCxnSpPr/>
          <p:nvPr/>
        </p:nvCxnSpPr>
        <p:spPr>
          <a:xfrm>
            <a:off x="1869575" y="3202325"/>
            <a:ext cx="982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8" name="Shape 198"/>
          <p:cNvSpPr txBox="1"/>
          <p:nvPr/>
        </p:nvSpPr>
        <p:spPr>
          <a:xfrm>
            <a:off x="2040725" y="2875075"/>
            <a:ext cx="844200" cy="3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PUT</a:t>
            </a:r>
          </a:p>
        </p:txBody>
      </p:sp>
      <p:cxnSp>
        <p:nvCxnSpPr>
          <p:cNvPr id="199" name="Shape 199"/>
          <p:cNvCxnSpPr/>
          <p:nvPr/>
        </p:nvCxnSpPr>
        <p:spPr>
          <a:xfrm>
            <a:off x="1869575" y="3583325"/>
            <a:ext cx="982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0" name="Shape 200"/>
          <p:cNvSpPr txBox="1"/>
          <p:nvPr/>
        </p:nvSpPr>
        <p:spPr>
          <a:xfrm>
            <a:off x="2040725" y="3256075"/>
            <a:ext cx="964800" cy="3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201" name="Shape 201"/>
          <p:cNvSpPr/>
          <p:nvPr/>
        </p:nvSpPr>
        <p:spPr>
          <a:xfrm>
            <a:off x="5242100" y="2311075"/>
            <a:ext cx="964800" cy="13872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客户端</a:t>
            </a:r>
          </a:p>
        </p:txBody>
      </p:sp>
      <p:sp>
        <p:nvSpPr>
          <p:cNvPr id="202" name="Shape 202"/>
          <p:cNvSpPr/>
          <p:nvPr/>
        </p:nvSpPr>
        <p:spPr>
          <a:xfrm>
            <a:off x="7528100" y="2311075"/>
            <a:ext cx="964800" cy="13872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资源</a:t>
            </a:r>
          </a:p>
        </p:txBody>
      </p:sp>
      <p:cxnSp>
        <p:nvCxnSpPr>
          <p:cNvPr id="203" name="Shape 203"/>
          <p:cNvCxnSpPr>
            <a:stCxn id="201" idx="3"/>
            <a:endCxn id="202" idx="1"/>
          </p:cNvCxnSpPr>
          <p:nvPr/>
        </p:nvCxnSpPr>
        <p:spPr>
          <a:xfrm>
            <a:off x="6206900" y="3004675"/>
            <a:ext cx="1321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4" name="Shape 204"/>
          <p:cNvSpPr txBox="1"/>
          <p:nvPr/>
        </p:nvSpPr>
        <p:spPr>
          <a:xfrm>
            <a:off x="6212975" y="1791025"/>
            <a:ext cx="1508100" cy="22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添加一个用户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删除一条评论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按照时间查找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增加一个主题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Post一张照片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。。。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1186850" y="4610425"/>
            <a:ext cx="6577200" cy="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面向资源无需定义接口，只需定义资源路径和读写权限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适用多数场景，活动也可以使用资源的方式来描述</a:t>
            </a: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78744"/>
            <a:ext cx="6577200" cy="58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面向资源与同步</a:t>
            </a:r>
          </a:p>
        </p:txBody>
      </p:sp>
      <p:sp>
        <p:nvSpPr>
          <p:cNvPr id="211" name="Shape 211"/>
          <p:cNvSpPr/>
          <p:nvPr/>
        </p:nvSpPr>
        <p:spPr>
          <a:xfrm>
            <a:off x="4099100" y="2311075"/>
            <a:ext cx="964800" cy="13872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客户端资源副本</a:t>
            </a:r>
          </a:p>
        </p:txBody>
      </p:sp>
      <p:sp>
        <p:nvSpPr>
          <p:cNvPr id="212" name="Shape 212"/>
          <p:cNvSpPr/>
          <p:nvPr/>
        </p:nvSpPr>
        <p:spPr>
          <a:xfrm>
            <a:off x="6131975" y="2311075"/>
            <a:ext cx="964800" cy="13872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资源</a:t>
            </a:r>
          </a:p>
        </p:txBody>
      </p:sp>
      <p:cxnSp>
        <p:nvCxnSpPr>
          <p:cNvPr id="213" name="Shape 213"/>
          <p:cNvCxnSpPr>
            <a:stCxn id="211" idx="3"/>
            <a:endCxn id="212" idx="1"/>
          </p:cNvCxnSpPr>
          <p:nvPr/>
        </p:nvCxnSpPr>
        <p:spPr>
          <a:xfrm>
            <a:off x="5063900" y="3004675"/>
            <a:ext cx="10680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214" name="Shape 214"/>
          <p:cNvSpPr txBox="1"/>
          <p:nvPr/>
        </p:nvSpPr>
        <p:spPr>
          <a:xfrm>
            <a:off x="5241125" y="2341675"/>
            <a:ext cx="844200" cy="3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同步</a:t>
            </a:r>
          </a:p>
        </p:txBody>
      </p:sp>
      <p:sp>
        <p:nvSpPr>
          <p:cNvPr id="215" name="Shape 215"/>
          <p:cNvSpPr/>
          <p:nvPr/>
        </p:nvSpPr>
        <p:spPr>
          <a:xfrm>
            <a:off x="2117900" y="2311075"/>
            <a:ext cx="964800" cy="13872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客户端</a:t>
            </a:r>
          </a:p>
        </p:txBody>
      </p:sp>
      <p:cxnSp>
        <p:nvCxnSpPr>
          <p:cNvPr id="216" name="Shape 216"/>
          <p:cNvCxnSpPr/>
          <p:nvPr/>
        </p:nvCxnSpPr>
        <p:spPr>
          <a:xfrm>
            <a:off x="3088775" y="2440325"/>
            <a:ext cx="982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7" name="Shape 217"/>
          <p:cNvSpPr txBox="1"/>
          <p:nvPr/>
        </p:nvSpPr>
        <p:spPr>
          <a:xfrm>
            <a:off x="3259925" y="2113075"/>
            <a:ext cx="844200" cy="3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on</a:t>
            </a:r>
          </a:p>
        </p:txBody>
      </p:sp>
      <p:cxnSp>
        <p:nvCxnSpPr>
          <p:cNvPr id="218" name="Shape 218"/>
          <p:cNvCxnSpPr/>
          <p:nvPr/>
        </p:nvCxnSpPr>
        <p:spPr>
          <a:xfrm>
            <a:off x="3088775" y="2821325"/>
            <a:ext cx="982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9" name="Shape 219"/>
          <p:cNvSpPr txBox="1"/>
          <p:nvPr/>
        </p:nvSpPr>
        <p:spPr>
          <a:xfrm>
            <a:off x="3259925" y="2494075"/>
            <a:ext cx="844200" cy="3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push</a:t>
            </a:r>
          </a:p>
        </p:txBody>
      </p:sp>
      <p:cxnSp>
        <p:nvCxnSpPr>
          <p:cNvPr id="220" name="Shape 220"/>
          <p:cNvCxnSpPr/>
          <p:nvPr/>
        </p:nvCxnSpPr>
        <p:spPr>
          <a:xfrm>
            <a:off x="3088775" y="3202325"/>
            <a:ext cx="982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1" name="Shape 221"/>
          <p:cNvSpPr txBox="1"/>
          <p:nvPr/>
        </p:nvSpPr>
        <p:spPr>
          <a:xfrm>
            <a:off x="3259925" y="2875075"/>
            <a:ext cx="844200" cy="3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set</a:t>
            </a:r>
          </a:p>
        </p:txBody>
      </p:sp>
      <p:cxnSp>
        <p:nvCxnSpPr>
          <p:cNvPr id="222" name="Shape 222"/>
          <p:cNvCxnSpPr/>
          <p:nvPr/>
        </p:nvCxnSpPr>
        <p:spPr>
          <a:xfrm>
            <a:off x="3088775" y="3583325"/>
            <a:ext cx="982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3" name="Shape 223"/>
          <p:cNvSpPr txBox="1"/>
          <p:nvPr/>
        </p:nvSpPr>
        <p:spPr>
          <a:xfrm>
            <a:off x="3259925" y="3256075"/>
            <a:ext cx="964800" cy="3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2169975" y="4571625"/>
            <a:ext cx="4962600" cy="12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客户端不直接操作资源，而是操作客户端资源副本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客户端可以通过数据事件获得最新的数据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1389870"/>
            <a:ext cx="8229600" cy="473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CAP：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野狗是 AP系统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分区容忍：客户端离线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可用性：任何时候都可以操作客户端副本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278744"/>
            <a:ext cx="6577200" cy="58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对可用性的追求-离线可用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300" y="1408375"/>
            <a:ext cx="4644200" cy="26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78744"/>
            <a:ext cx="6577200" cy="58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一致性不可以放弃</a:t>
            </a:r>
          </a:p>
        </p:txBody>
      </p:sp>
      <p:sp>
        <p:nvSpPr>
          <p:cNvPr id="237" name="Shape 237"/>
          <p:cNvSpPr/>
          <p:nvPr/>
        </p:nvSpPr>
        <p:spPr>
          <a:xfrm>
            <a:off x="2270300" y="1396675"/>
            <a:ext cx="1062900" cy="12537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“A”</a:t>
            </a:r>
          </a:p>
        </p:txBody>
      </p:sp>
      <p:sp>
        <p:nvSpPr>
          <p:cNvPr id="238" name="Shape 238"/>
          <p:cNvSpPr/>
          <p:nvPr/>
        </p:nvSpPr>
        <p:spPr>
          <a:xfrm>
            <a:off x="5614138" y="1396675"/>
            <a:ext cx="1062900" cy="12537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“A”</a:t>
            </a:r>
          </a:p>
        </p:txBody>
      </p:sp>
      <p:cxnSp>
        <p:nvCxnSpPr>
          <p:cNvPr id="239" name="Shape 239"/>
          <p:cNvCxnSpPr>
            <a:stCxn id="237" idx="3"/>
            <a:endCxn id="238" idx="1"/>
          </p:cNvCxnSpPr>
          <p:nvPr/>
        </p:nvCxnSpPr>
        <p:spPr>
          <a:xfrm>
            <a:off x="3333200" y="2023525"/>
            <a:ext cx="22809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0" name="Shape 240"/>
          <p:cNvSpPr/>
          <p:nvPr/>
        </p:nvSpPr>
        <p:spPr>
          <a:xfrm>
            <a:off x="2270300" y="3073075"/>
            <a:ext cx="1062900" cy="12537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“B”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pending: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 A-&gt;B</a:t>
            </a:r>
          </a:p>
        </p:txBody>
      </p:sp>
      <p:sp>
        <p:nvSpPr>
          <p:cNvPr id="241" name="Shape 241"/>
          <p:cNvSpPr/>
          <p:nvPr/>
        </p:nvSpPr>
        <p:spPr>
          <a:xfrm>
            <a:off x="5614138" y="3073075"/>
            <a:ext cx="1062900" cy="12537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“A”</a:t>
            </a:r>
          </a:p>
        </p:txBody>
      </p:sp>
      <p:cxnSp>
        <p:nvCxnSpPr>
          <p:cNvPr id="242" name="Shape 242"/>
          <p:cNvCxnSpPr>
            <a:stCxn id="240" idx="3"/>
            <a:endCxn id="241" idx="1"/>
          </p:cNvCxnSpPr>
          <p:nvPr/>
        </p:nvCxnSpPr>
        <p:spPr>
          <a:xfrm>
            <a:off x="3333200" y="3699925"/>
            <a:ext cx="22809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3" name="Shape 243"/>
          <p:cNvSpPr/>
          <p:nvPr/>
        </p:nvSpPr>
        <p:spPr>
          <a:xfrm>
            <a:off x="4206325" y="3425750"/>
            <a:ext cx="672000" cy="5832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x="7282850" y="3427850"/>
            <a:ext cx="1473300" cy="5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 b="1">
                <a:solidFill>
                  <a:srgbClr val="FF0000"/>
                </a:solidFill>
              </a:rPr>
              <a:t>不一致产生</a:t>
            </a:r>
          </a:p>
        </p:txBody>
      </p:sp>
      <p:sp>
        <p:nvSpPr>
          <p:cNvPr id="245" name="Shape 245"/>
          <p:cNvSpPr/>
          <p:nvPr/>
        </p:nvSpPr>
        <p:spPr>
          <a:xfrm>
            <a:off x="2270300" y="4825675"/>
            <a:ext cx="1062900" cy="12537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“B”</a:t>
            </a:r>
          </a:p>
        </p:txBody>
      </p:sp>
      <p:sp>
        <p:nvSpPr>
          <p:cNvPr id="246" name="Shape 246"/>
          <p:cNvSpPr/>
          <p:nvPr/>
        </p:nvSpPr>
        <p:spPr>
          <a:xfrm>
            <a:off x="5614138" y="4825675"/>
            <a:ext cx="1062900" cy="12537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“B”</a:t>
            </a:r>
          </a:p>
        </p:txBody>
      </p:sp>
      <p:cxnSp>
        <p:nvCxnSpPr>
          <p:cNvPr id="247" name="Shape 247"/>
          <p:cNvCxnSpPr>
            <a:stCxn id="245" idx="3"/>
            <a:endCxn id="246" idx="1"/>
          </p:cNvCxnSpPr>
          <p:nvPr/>
        </p:nvCxnSpPr>
        <p:spPr>
          <a:xfrm>
            <a:off x="3333200" y="5452525"/>
            <a:ext cx="22809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8" name="Shape 248"/>
          <p:cNvSpPr txBox="1"/>
          <p:nvPr/>
        </p:nvSpPr>
        <p:spPr>
          <a:xfrm>
            <a:off x="501050" y="1599050"/>
            <a:ext cx="1473300" cy="5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connected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272450" y="3504050"/>
            <a:ext cx="1721700" cy="5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disconnected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272450" y="5256650"/>
            <a:ext cx="1721700" cy="5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reconnected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3549050" y="4723250"/>
            <a:ext cx="2033700" cy="5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将写操作同步到服务端（资源）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7435250" y="5332850"/>
            <a:ext cx="1721700" cy="5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最终一致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7435250" y="1751450"/>
            <a:ext cx="1721700" cy="5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一致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999400" y="2834525"/>
            <a:ext cx="71166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5" name="Shape 255"/>
          <p:cNvCxnSpPr/>
          <p:nvPr/>
        </p:nvCxnSpPr>
        <p:spPr>
          <a:xfrm>
            <a:off x="999400" y="4587125"/>
            <a:ext cx="71166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57200" y="1389870"/>
            <a:ext cx="8229600" cy="473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>
                <a:solidFill>
                  <a:srgbClr val="DDF06E"/>
                </a:solidFill>
                <a:latin typeface="Arial"/>
                <a:ea typeface="Arial"/>
                <a:cs typeface="Arial"/>
                <a:sym typeface="Arial"/>
              </a:rPr>
              <a:t>考虑场景：</a:t>
            </a:r>
          </a:p>
          <a:p>
            <a:pPr lvl="0">
              <a:spcBef>
                <a:spcPts val="0"/>
              </a:spcBef>
              <a:buNone/>
            </a:pPr>
            <a:endParaRPr sz="3200">
              <a:solidFill>
                <a:srgbClr val="DDF0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78744"/>
            <a:ext cx="6577200" cy="58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乐观策略与悲观策略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" y="2019300"/>
            <a:ext cx="91344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278744"/>
            <a:ext cx="6577200" cy="58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乐观策略与悲观策略-正常</a:t>
            </a:r>
          </a:p>
        </p:txBody>
      </p:sp>
      <p:cxnSp>
        <p:nvCxnSpPr>
          <p:cNvPr id="268" name="Shape 268"/>
          <p:cNvCxnSpPr/>
          <p:nvPr/>
        </p:nvCxnSpPr>
        <p:spPr>
          <a:xfrm>
            <a:off x="4488725" y="956325"/>
            <a:ext cx="0" cy="54279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9" name="Shape 269"/>
          <p:cNvSpPr/>
          <p:nvPr/>
        </p:nvSpPr>
        <p:spPr>
          <a:xfrm>
            <a:off x="637550" y="1583350"/>
            <a:ext cx="792600" cy="42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用户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逻辑</a:t>
            </a:r>
          </a:p>
        </p:txBody>
      </p:sp>
      <p:cxnSp>
        <p:nvCxnSpPr>
          <p:cNvPr id="270" name="Shape 270"/>
          <p:cNvCxnSpPr>
            <a:stCxn id="269" idx="2"/>
          </p:cNvCxnSpPr>
          <p:nvPr/>
        </p:nvCxnSpPr>
        <p:spPr>
          <a:xfrm>
            <a:off x="1033850" y="2005450"/>
            <a:ext cx="0" cy="2834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1" name="Shape 271"/>
          <p:cNvSpPr/>
          <p:nvPr/>
        </p:nvSpPr>
        <p:spPr>
          <a:xfrm>
            <a:off x="2009150" y="1583350"/>
            <a:ext cx="792600" cy="42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客户端</a:t>
            </a:r>
          </a:p>
        </p:txBody>
      </p:sp>
      <p:cxnSp>
        <p:nvCxnSpPr>
          <p:cNvPr id="272" name="Shape 272"/>
          <p:cNvCxnSpPr>
            <a:stCxn id="271" idx="2"/>
          </p:cNvCxnSpPr>
          <p:nvPr/>
        </p:nvCxnSpPr>
        <p:spPr>
          <a:xfrm>
            <a:off x="2405450" y="2005450"/>
            <a:ext cx="0" cy="2834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3" name="Shape 273"/>
          <p:cNvSpPr/>
          <p:nvPr/>
        </p:nvSpPr>
        <p:spPr>
          <a:xfrm>
            <a:off x="3380750" y="1583350"/>
            <a:ext cx="792600" cy="42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服务端</a:t>
            </a:r>
          </a:p>
        </p:txBody>
      </p:sp>
      <p:cxnSp>
        <p:nvCxnSpPr>
          <p:cNvPr id="274" name="Shape 274"/>
          <p:cNvCxnSpPr>
            <a:stCxn id="273" idx="2"/>
          </p:cNvCxnSpPr>
          <p:nvPr/>
        </p:nvCxnSpPr>
        <p:spPr>
          <a:xfrm>
            <a:off x="3777050" y="2005450"/>
            <a:ext cx="0" cy="2834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5" name="Shape 275"/>
          <p:cNvCxnSpPr/>
          <p:nvPr/>
        </p:nvCxnSpPr>
        <p:spPr>
          <a:xfrm>
            <a:off x="1033875" y="2289825"/>
            <a:ext cx="13353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6" name="Shape 276"/>
          <p:cNvSpPr txBox="1"/>
          <p:nvPr/>
        </p:nvSpPr>
        <p:spPr>
          <a:xfrm>
            <a:off x="1201575" y="1957275"/>
            <a:ext cx="896100" cy="4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ref.push</a:t>
            </a:r>
          </a:p>
        </p:txBody>
      </p:sp>
      <p:cxnSp>
        <p:nvCxnSpPr>
          <p:cNvPr id="277" name="Shape 277"/>
          <p:cNvCxnSpPr/>
          <p:nvPr/>
        </p:nvCxnSpPr>
        <p:spPr>
          <a:xfrm>
            <a:off x="2438200" y="2317600"/>
            <a:ext cx="1335300" cy="8184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8" name="Shape 278"/>
          <p:cNvSpPr txBox="1"/>
          <p:nvPr/>
        </p:nvSpPr>
        <p:spPr>
          <a:xfrm>
            <a:off x="2725575" y="2414475"/>
            <a:ext cx="896100" cy="4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推送</a:t>
            </a:r>
          </a:p>
        </p:txBody>
      </p:sp>
      <p:cxnSp>
        <p:nvCxnSpPr>
          <p:cNvPr id="279" name="Shape 279"/>
          <p:cNvCxnSpPr>
            <a:stCxn id="280" idx="0"/>
          </p:cNvCxnSpPr>
          <p:nvPr/>
        </p:nvCxnSpPr>
        <p:spPr>
          <a:xfrm rot="10800000" flipH="1">
            <a:off x="2417550" y="3359925"/>
            <a:ext cx="1313100" cy="7185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281" name="Shape 281"/>
          <p:cNvSpPr txBox="1"/>
          <p:nvPr/>
        </p:nvSpPr>
        <p:spPr>
          <a:xfrm>
            <a:off x="2725575" y="3328875"/>
            <a:ext cx="896100" cy="4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success</a:t>
            </a:r>
          </a:p>
        </p:txBody>
      </p:sp>
      <p:sp>
        <p:nvSpPr>
          <p:cNvPr id="280" name="Shape 280"/>
          <p:cNvSpPr/>
          <p:nvPr/>
        </p:nvSpPr>
        <p:spPr>
          <a:xfrm>
            <a:off x="2326200" y="4078425"/>
            <a:ext cx="182700" cy="422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 txBox="1"/>
          <p:nvPr/>
        </p:nvSpPr>
        <p:spPr>
          <a:xfrm>
            <a:off x="2405450" y="4312900"/>
            <a:ext cx="896100" cy="4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更新副本</a:t>
            </a:r>
          </a:p>
        </p:txBody>
      </p:sp>
      <p:cxnSp>
        <p:nvCxnSpPr>
          <p:cNvPr id="283" name="Shape 283"/>
          <p:cNvCxnSpPr/>
          <p:nvPr/>
        </p:nvCxnSpPr>
        <p:spPr>
          <a:xfrm>
            <a:off x="1033875" y="4804425"/>
            <a:ext cx="13353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284" name="Shape 284"/>
          <p:cNvSpPr txBox="1"/>
          <p:nvPr/>
        </p:nvSpPr>
        <p:spPr>
          <a:xfrm>
            <a:off x="1277775" y="4700475"/>
            <a:ext cx="896100" cy="4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success</a:t>
            </a:r>
          </a:p>
        </p:txBody>
      </p:sp>
      <p:cxnSp>
        <p:nvCxnSpPr>
          <p:cNvPr id="285" name="Shape 285"/>
          <p:cNvCxnSpPr/>
          <p:nvPr/>
        </p:nvCxnSpPr>
        <p:spPr>
          <a:xfrm>
            <a:off x="1033875" y="4575825"/>
            <a:ext cx="13353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286" name="Shape 286"/>
          <p:cNvSpPr txBox="1"/>
          <p:nvPr/>
        </p:nvSpPr>
        <p:spPr>
          <a:xfrm>
            <a:off x="1125375" y="4014675"/>
            <a:ext cx="1203900" cy="4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事件child_added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493575" y="5333625"/>
            <a:ext cx="3952200" cy="12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悲观策略：默认操作会不成功，直到收到服务端success的通知才给用户发送数据变化的通知</a:t>
            </a:r>
          </a:p>
        </p:txBody>
      </p:sp>
      <p:sp>
        <p:nvSpPr>
          <p:cNvPr id="288" name="Shape 288"/>
          <p:cNvSpPr/>
          <p:nvPr/>
        </p:nvSpPr>
        <p:spPr>
          <a:xfrm>
            <a:off x="4904750" y="1583350"/>
            <a:ext cx="792600" cy="42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用户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逻辑</a:t>
            </a:r>
          </a:p>
        </p:txBody>
      </p:sp>
      <p:cxnSp>
        <p:nvCxnSpPr>
          <p:cNvPr id="289" name="Shape 289"/>
          <p:cNvCxnSpPr>
            <a:stCxn id="288" idx="2"/>
          </p:cNvCxnSpPr>
          <p:nvPr/>
        </p:nvCxnSpPr>
        <p:spPr>
          <a:xfrm>
            <a:off x="5301050" y="2005450"/>
            <a:ext cx="0" cy="2834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0" name="Shape 290"/>
          <p:cNvSpPr/>
          <p:nvPr/>
        </p:nvSpPr>
        <p:spPr>
          <a:xfrm>
            <a:off x="6276350" y="1583350"/>
            <a:ext cx="792600" cy="42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客户端</a:t>
            </a:r>
          </a:p>
        </p:txBody>
      </p:sp>
      <p:cxnSp>
        <p:nvCxnSpPr>
          <p:cNvPr id="291" name="Shape 291"/>
          <p:cNvCxnSpPr>
            <a:stCxn id="290" idx="2"/>
          </p:cNvCxnSpPr>
          <p:nvPr/>
        </p:nvCxnSpPr>
        <p:spPr>
          <a:xfrm>
            <a:off x="6672650" y="2005450"/>
            <a:ext cx="0" cy="2834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2" name="Shape 292"/>
          <p:cNvSpPr/>
          <p:nvPr/>
        </p:nvSpPr>
        <p:spPr>
          <a:xfrm>
            <a:off x="7647950" y="1583350"/>
            <a:ext cx="792600" cy="42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服务端</a:t>
            </a:r>
          </a:p>
        </p:txBody>
      </p:sp>
      <p:cxnSp>
        <p:nvCxnSpPr>
          <p:cNvPr id="293" name="Shape 293"/>
          <p:cNvCxnSpPr>
            <a:stCxn id="292" idx="2"/>
          </p:cNvCxnSpPr>
          <p:nvPr/>
        </p:nvCxnSpPr>
        <p:spPr>
          <a:xfrm>
            <a:off x="8044250" y="2005450"/>
            <a:ext cx="0" cy="2834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4" name="Shape 294"/>
          <p:cNvCxnSpPr/>
          <p:nvPr/>
        </p:nvCxnSpPr>
        <p:spPr>
          <a:xfrm>
            <a:off x="5301075" y="2289825"/>
            <a:ext cx="13353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5" name="Shape 295"/>
          <p:cNvSpPr txBox="1"/>
          <p:nvPr/>
        </p:nvSpPr>
        <p:spPr>
          <a:xfrm>
            <a:off x="5468775" y="1957275"/>
            <a:ext cx="896100" cy="4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ref.push</a:t>
            </a:r>
          </a:p>
        </p:txBody>
      </p:sp>
      <p:cxnSp>
        <p:nvCxnSpPr>
          <p:cNvPr id="296" name="Shape 296"/>
          <p:cNvCxnSpPr/>
          <p:nvPr/>
        </p:nvCxnSpPr>
        <p:spPr>
          <a:xfrm>
            <a:off x="6702925" y="2326200"/>
            <a:ext cx="1352700" cy="7926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7" name="Shape 297"/>
          <p:cNvSpPr txBox="1"/>
          <p:nvPr/>
        </p:nvSpPr>
        <p:spPr>
          <a:xfrm>
            <a:off x="7068975" y="2338275"/>
            <a:ext cx="896100" cy="4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推送</a:t>
            </a:r>
          </a:p>
        </p:txBody>
      </p:sp>
      <p:cxnSp>
        <p:nvCxnSpPr>
          <p:cNvPr id="298" name="Shape 298"/>
          <p:cNvCxnSpPr/>
          <p:nvPr/>
        </p:nvCxnSpPr>
        <p:spPr>
          <a:xfrm rot="10800000" flipH="1">
            <a:off x="6668450" y="3252700"/>
            <a:ext cx="1380000" cy="8397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299" name="Shape 299"/>
          <p:cNvSpPr txBox="1"/>
          <p:nvPr/>
        </p:nvSpPr>
        <p:spPr>
          <a:xfrm>
            <a:off x="6992775" y="3176475"/>
            <a:ext cx="896100" cy="4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success</a:t>
            </a:r>
          </a:p>
        </p:txBody>
      </p:sp>
      <p:sp>
        <p:nvSpPr>
          <p:cNvPr id="300" name="Shape 300"/>
          <p:cNvSpPr/>
          <p:nvPr/>
        </p:nvSpPr>
        <p:spPr>
          <a:xfrm>
            <a:off x="6581300" y="2270197"/>
            <a:ext cx="182700" cy="422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 txBox="1"/>
          <p:nvPr/>
        </p:nvSpPr>
        <p:spPr>
          <a:xfrm>
            <a:off x="5849775" y="2338275"/>
            <a:ext cx="896100" cy="4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更新副本</a:t>
            </a:r>
          </a:p>
        </p:txBody>
      </p:sp>
      <p:cxnSp>
        <p:nvCxnSpPr>
          <p:cNvPr id="302" name="Shape 302"/>
          <p:cNvCxnSpPr/>
          <p:nvPr/>
        </p:nvCxnSpPr>
        <p:spPr>
          <a:xfrm>
            <a:off x="5301075" y="4118625"/>
            <a:ext cx="13353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303" name="Shape 303"/>
          <p:cNvSpPr txBox="1"/>
          <p:nvPr/>
        </p:nvSpPr>
        <p:spPr>
          <a:xfrm>
            <a:off x="5621175" y="3709875"/>
            <a:ext cx="896100" cy="4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success</a:t>
            </a:r>
          </a:p>
        </p:txBody>
      </p:sp>
      <p:cxnSp>
        <p:nvCxnSpPr>
          <p:cNvPr id="304" name="Shape 304"/>
          <p:cNvCxnSpPr/>
          <p:nvPr/>
        </p:nvCxnSpPr>
        <p:spPr>
          <a:xfrm>
            <a:off x="5301075" y="2747025"/>
            <a:ext cx="13353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305" name="Shape 305"/>
          <p:cNvSpPr txBox="1"/>
          <p:nvPr/>
        </p:nvSpPr>
        <p:spPr>
          <a:xfrm>
            <a:off x="5429000" y="2719275"/>
            <a:ext cx="1468200" cy="4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 事件child_added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4913175" y="5333625"/>
            <a:ext cx="3952200" cy="12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悲观策略：默认操作会成功，直接给应用发送数据改变的事件。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问题：如果操作不成功怎么办？</a:t>
            </a:r>
          </a:p>
        </p:txBody>
      </p:sp>
      <p:sp>
        <p:nvSpPr>
          <p:cNvPr id="307" name="Shape 307"/>
          <p:cNvSpPr/>
          <p:nvPr/>
        </p:nvSpPr>
        <p:spPr>
          <a:xfrm>
            <a:off x="939100" y="2419625"/>
            <a:ext cx="182700" cy="1969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5206300" y="2419625"/>
            <a:ext cx="182700" cy="1203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457200" y="278744"/>
            <a:ext cx="6577200" cy="58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乐观策略与悲观策略-失败</a:t>
            </a:r>
          </a:p>
        </p:txBody>
      </p:sp>
      <p:cxnSp>
        <p:nvCxnSpPr>
          <p:cNvPr id="314" name="Shape 314"/>
          <p:cNvCxnSpPr/>
          <p:nvPr/>
        </p:nvCxnSpPr>
        <p:spPr>
          <a:xfrm>
            <a:off x="4488725" y="956325"/>
            <a:ext cx="0" cy="54279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5" name="Shape 315"/>
          <p:cNvSpPr/>
          <p:nvPr/>
        </p:nvSpPr>
        <p:spPr>
          <a:xfrm>
            <a:off x="637550" y="1583350"/>
            <a:ext cx="792600" cy="42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用户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逻辑</a:t>
            </a:r>
          </a:p>
        </p:txBody>
      </p:sp>
      <p:cxnSp>
        <p:nvCxnSpPr>
          <p:cNvPr id="316" name="Shape 316"/>
          <p:cNvCxnSpPr>
            <a:stCxn id="315" idx="2"/>
          </p:cNvCxnSpPr>
          <p:nvPr/>
        </p:nvCxnSpPr>
        <p:spPr>
          <a:xfrm>
            <a:off x="1033850" y="2005450"/>
            <a:ext cx="0" cy="2834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7" name="Shape 317"/>
          <p:cNvSpPr/>
          <p:nvPr/>
        </p:nvSpPr>
        <p:spPr>
          <a:xfrm>
            <a:off x="2009150" y="1583350"/>
            <a:ext cx="792600" cy="42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客户端</a:t>
            </a:r>
          </a:p>
        </p:txBody>
      </p:sp>
      <p:cxnSp>
        <p:nvCxnSpPr>
          <p:cNvPr id="318" name="Shape 318"/>
          <p:cNvCxnSpPr>
            <a:stCxn id="317" idx="2"/>
          </p:cNvCxnSpPr>
          <p:nvPr/>
        </p:nvCxnSpPr>
        <p:spPr>
          <a:xfrm>
            <a:off x="2405450" y="2005450"/>
            <a:ext cx="0" cy="2834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9" name="Shape 319"/>
          <p:cNvSpPr/>
          <p:nvPr/>
        </p:nvSpPr>
        <p:spPr>
          <a:xfrm>
            <a:off x="3380750" y="1583350"/>
            <a:ext cx="792600" cy="42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服务端</a:t>
            </a:r>
          </a:p>
        </p:txBody>
      </p:sp>
      <p:cxnSp>
        <p:nvCxnSpPr>
          <p:cNvPr id="320" name="Shape 320"/>
          <p:cNvCxnSpPr>
            <a:stCxn id="319" idx="2"/>
          </p:cNvCxnSpPr>
          <p:nvPr/>
        </p:nvCxnSpPr>
        <p:spPr>
          <a:xfrm>
            <a:off x="3777050" y="2005450"/>
            <a:ext cx="0" cy="2834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21" name="Shape 321"/>
          <p:cNvCxnSpPr/>
          <p:nvPr/>
        </p:nvCxnSpPr>
        <p:spPr>
          <a:xfrm>
            <a:off x="1033875" y="2289825"/>
            <a:ext cx="13353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2" name="Shape 322"/>
          <p:cNvSpPr txBox="1"/>
          <p:nvPr/>
        </p:nvSpPr>
        <p:spPr>
          <a:xfrm>
            <a:off x="1201575" y="1957275"/>
            <a:ext cx="896100" cy="4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ref.push</a:t>
            </a:r>
          </a:p>
        </p:txBody>
      </p:sp>
      <p:cxnSp>
        <p:nvCxnSpPr>
          <p:cNvPr id="323" name="Shape 323"/>
          <p:cNvCxnSpPr/>
          <p:nvPr/>
        </p:nvCxnSpPr>
        <p:spPr>
          <a:xfrm>
            <a:off x="2438200" y="2317600"/>
            <a:ext cx="1335300" cy="8184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4" name="Shape 324"/>
          <p:cNvSpPr txBox="1"/>
          <p:nvPr/>
        </p:nvSpPr>
        <p:spPr>
          <a:xfrm>
            <a:off x="2725575" y="2414475"/>
            <a:ext cx="896100" cy="4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推送</a:t>
            </a:r>
          </a:p>
        </p:txBody>
      </p:sp>
      <p:cxnSp>
        <p:nvCxnSpPr>
          <p:cNvPr id="325" name="Shape 325"/>
          <p:cNvCxnSpPr>
            <a:stCxn id="326" idx="0"/>
          </p:cNvCxnSpPr>
          <p:nvPr/>
        </p:nvCxnSpPr>
        <p:spPr>
          <a:xfrm rot="10800000" flipH="1">
            <a:off x="2417550" y="3359925"/>
            <a:ext cx="1313100" cy="7185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327" name="Shape 327"/>
          <p:cNvSpPr txBox="1"/>
          <p:nvPr/>
        </p:nvSpPr>
        <p:spPr>
          <a:xfrm>
            <a:off x="2725575" y="3328875"/>
            <a:ext cx="896100" cy="4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失败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1033875" y="4118625"/>
            <a:ext cx="13353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329" name="Shape 329"/>
          <p:cNvSpPr txBox="1"/>
          <p:nvPr/>
        </p:nvSpPr>
        <p:spPr>
          <a:xfrm>
            <a:off x="1277775" y="3709875"/>
            <a:ext cx="896100" cy="4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err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493575" y="5333625"/>
            <a:ext cx="3952200" cy="12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悲观策略：直接把错误结果给用户逻辑就好</a:t>
            </a:r>
          </a:p>
        </p:txBody>
      </p:sp>
      <p:sp>
        <p:nvSpPr>
          <p:cNvPr id="331" name="Shape 331"/>
          <p:cNvSpPr/>
          <p:nvPr/>
        </p:nvSpPr>
        <p:spPr>
          <a:xfrm>
            <a:off x="4904750" y="1583350"/>
            <a:ext cx="792600" cy="42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用户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逻辑</a:t>
            </a:r>
          </a:p>
        </p:txBody>
      </p:sp>
      <p:cxnSp>
        <p:nvCxnSpPr>
          <p:cNvPr id="332" name="Shape 332"/>
          <p:cNvCxnSpPr>
            <a:stCxn id="331" idx="2"/>
          </p:cNvCxnSpPr>
          <p:nvPr/>
        </p:nvCxnSpPr>
        <p:spPr>
          <a:xfrm>
            <a:off x="5301050" y="2005450"/>
            <a:ext cx="0" cy="2834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3" name="Shape 333"/>
          <p:cNvSpPr/>
          <p:nvPr/>
        </p:nvSpPr>
        <p:spPr>
          <a:xfrm>
            <a:off x="6276350" y="1583350"/>
            <a:ext cx="792600" cy="42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客户端</a:t>
            </a:r>
          </a:p>
        </p:txBody>
      </p:sp>
      <p:cxnSp>
        <p:nvCxnSpPr>
          <p:cNvPr id="334" name="Shape 334"/>
          <p:cNvCxnSpPr>
            <a:stCxn id="333" idx="2"/>
          </p:cNvCxnSpPr>
          <p:nvPr/>
        </p:nvCxnSpPr>
        <p:spPr>
          <a:xfrm>
            <a:off x="6672650" y="2005450"/>
            <a:ext cx="0" cy="2834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5" name="Shape 335"/>
          <p:cNvSpPr/>
          <p:nvPr/>
        </p:nvSpPr>
        <p:spPr>
          <a:xfrm>
            <a:off x="7647950" y="1583350"/>
            <a:ext cx="792600" cy="42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服务端</a:t>
            </a:r>
          </a:p>
        </p:txBody>
      </p:sp>
      <p:cxnSp>
        <p:nvCxnSpPr>
          <p:cNvPr id="336" name="Shape 336"/>
          <p:cNvCxnSpPr>
            <a:stCxn id="335" idx="2"/>
          </p:cNvCxnSpPr>
          <p:nvPr/>
        </p:nvCxnSpPr>
        <p:spPr>
          <a:xfrm>
            <a:off x="8044250" y="2005450"/>
            <a:ext cx="0" cy="2834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37" name="Shape 337"/>
          <p:cNvCxnSpPr/>
          <p:nvPr/>
        </p:nvCxnSpPr>
        <p:spPr>
          <a:xfrm>
            <a:off x="5301075" y="2289825"/>
            <a:ext cx="13353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8" name="Shape 338"/>
          <p:cNvSpPr txBox="1"/>
          <p:nvPr/>
        </p:nvSpPr>
        <p:spPr>
          <a:xfrm>
            <a:off x="5468775" y="1957275"/>
            <a:ext cx="896100" cy="4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ref.push</a:t>
            </a:r>
          </a:p>
        </p:txBody>
      </p:sp>
      <p:cxnSp>
        <p:nvCxnSpPr>
          <p:cNvPr id="339" name="Shape 339"/>
          <p:cNvCxnSpPr/>
          <p:nvPr/>
        </p:nvCxnSpPr>
        <p:spPr>
          <a:xfrm>
            <a:off x="6702925" y="2326200"/>
            <a:ext cx="1352700" cy="7926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0" name="Shape 340"/>
          <p:cNvSpPr txBox="1"/>
          <p:nvPr/>
        </p:nvSpPr>
        <p:spPr>
          <a:xfrm>
            <a:off x="7068975" y="2338275"/>
            <a:ext cx="896100" cy="4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推送</a:t>
            </a:r>
          </a:p>
        </p:txBody>
      </p:sp>
      <p:cxnSp>
        <p:nvCxnSpPr>
          <p:cNvPr id="341" name="Shape 341"/>
          <p:cNvCxnSpPr/>
          <p:nvPr/>
        </p:nvCxnSpPr>
        <p:spPr>
          <a:xfrm rot="10800000" flipH="1">
            <a:off x="6668450" y="3252700"/>
            <a:ext cx="1380000" cy="8397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342" name="Shape 342"/>
          <p:cNvSpPr txBox="1"/>
          <p:nvPr/>
        </p:nvSpPr>
        <p:spPr>
          <a:xfrm>
            <a:off x="6992775" y="3176475"/>
            <a:ext cx="896100" cy="4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fail</a:t>
            </a:r>
          </a:p>
        </p:txBody>
      </p:sp>
      <p:sp>
        <p:nvSpPr>
          <p:cNvPr id="343" name="Shape 343"/>
          <p:cNvSpPr/>
          <p:nvPr/>
        </p:nvSpPr>
        <p:spPr>
          <a:xfrm>
            <a:off x="6581300" y="2270197"/>
            <a:ext cx="182700" cy="422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 txBox="1"/>
          <p:nvPr/>
        </p:nvSpPr>
        <p:spPr>
          <a:xfrm>
            <a:off x="5773575" y="2338275"/>
            <a:ext cx="896100" cy="4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更新副本</a:t>
            </a:r>
          </a:p>
        </p:txBody>
      </p:sp>
      <p:cxnSp>
        <p:nvCxnSpPr>
          <p:cNvPr id="345" name="Shape 345"/>
          <p:cNvCxnSpPr/>
          <p:nvPr/>
        </p:nvCxnSpPr>
        <p:spPr>
          <a:xfrm>
            <a:off x="5301075" y="4728225"/>
            <a:ext cx="13353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346" name="Shape 346"/>
          <p:cNvSpPr txBox="1"/>
          <p:nvPr/>
        </p:nvSpPr>
        <p:spPr>
          <a:xfrm>
            <a:off x="5621175" y="4776675"/>
            <a:ext cx="896100" cy="4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err</a:t>
            </a:r>
          </a:p>
        </p:txBody>
      </p:sp>
      <p:cxnSp>
        <p:nvCxnSpPr>
          <p:cNvPr id="347" name="Shape 347"/>
          <p:cNvCxnSpPr/>
          <p:nvPr/>
        </p:nvCxnSpPr>
        <p:spPr>
          <a:xfrm>
            <a:off x="5301075" y="2747025"/>
            <a:ext cx="13353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348" name="Shape 348"/>
          <p:cNvSpPr txBox="1"/>
          <p:nvPr/>
        </p:nvSpPr>
        <p:spPr>
          <a:xfrm>
            <a:off x="5429000" y="2643075"/>
            <a:ext cx="1468200" cy="4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 事件child_added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4913175" y="5333625"/>
            <a:ext cx="3952200" cy="12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悲观策略：要为乐观付出代价，本地副本需要回滚，而且需要通知用户逻辑回滚</a:t>
            </a:r>
          </a:p>
        </p:txBody>
      </p:sp>
      <p:sp>
        <p:nvSpPr>
          <p:cNvPr id="350" name="Shape 350"/>
          <p:cNvSpPr/>
          <p:nvPr/>
        </p:nvSpPr>
        <p:spPr>
          <a:xfrm>
            <a:off x="6581300" y="4022797"/>
            <a:ext cx="182700" cy="422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 txBox="1"/>
          <p:nvPr/>
        </p:nvSpPr>
        <p:spPr>
          <a:xfrm>
            <a:off x="6840375" y="4167075"/>
            <a:ext cx="896100" cy="4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回滚副本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5276600" y="3938475"/>
            <a:ext cx="1468200" cy="4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 事件child_removed</a:t>
            </a:r>
          </a:p>
        </p:txBody>
      </p:sp>
      <p:cxnSp>
        <p:nvCxnSpPr>
          <p:cNvPr id="353" name="Shape 353"/>
          <p:cNvCxnSpPr/>
          <p:nvPr/>
        </p:nvCxnSpPr>
        <p:spPr>
          <a:xfrm>
            <a:off x="5301075" y="4499625"/>
            <a:ext cx="13353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354" name="Shape 354"/>
          <p:cNvSpPr/>
          <p:nvPr/>
        </p:nvSpPr>
        <p:spPr>
          <a:xfrm>
            <a:off x="939100" y="2419625"/>
            <a:ext cx="182700" cy="15951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5206300" y="2419625"/>
            <a:ext cx="182700" cy="1203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457200" y="278744"/>
            <a:ext cx="6577200" cy="58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完整代码</a:t>
            </a:r>
          </a:p>
        </p:txBody>
      </p:sp>
      <p:pic>
        <p:nvPicPr>
          <p:cNvPr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" y="1138237"/>
            <a:ext cx="9086850" cy="53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457200" y="278744"/>
            <a:ext cx="6577200" cy="58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数据同步与MV* 的结合</a:t>
            </a:r>
          </a:p>
        </p:txBody>
      </p:sp>
      <p:sp>
        <p:nvSpPr>
          <p:cNvPr id="367" name="Shape 367"/>
          <p:cNvSpPr/>
          <p:nvPr/>
        </p:nvSpPr>
        <p:spPr>
          <a:xfrm>
            <a:off x="1679475" y="5359075"/>
            <a:ext cx="1318200" cy="9375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资源</a:t>
            </a:r>
          </a:p>
        </p:txBody>
      </p:sp>
      <p:sp>
        <p:nvSpPr>
          <p:cNvPr id="368" name="Shape 368"/>
          <p:cNvSpPr/>
          <p:nvPr/>
        </p:nvSpPr>
        <p:spPr>
          <a:xfrm>
            <a:off x="1679475" y="2920675"/>
            <a:ext cx="1318200" cy="9375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客户端资源副本</a:t>
            </a:r>
          </a:p>
        </p:txBody>
      </p:sp>
      <p:sp>
        <p:nvSpPr>
          <p:cNvPr id="369" name="Shape 369"/>
          <p:cNvSpPr/>
          <p:nvPr/>
        </p:nvSpPr>
        <p:spPr>
          <a:xfrm>
            <a:off x="5971200" y="2918512"/>
            <a:ext cx="1318200" cy="937499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mv* 框架内的model</a:t>
            </a:r>
          </a:p>
        </p:txBody>
      </p:sp>
      <p:sp>
        <p:nvSpPr>
          <p:cNvPr id="370" name="Shape 370"/>
          <p:cNvSpPr/>
          <p:nvPr/>
        </p:nvSpPr>
        <p:spPr>
          <a:xfrm>
            <a:off x="5971200" y="1396675"/>
            <a:ext cx="1318200" cy="9375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视图</a:t>
            </a:r>
          </a:p>
        </p:txBody>
      </p:sp>
      <p:cxnSp>
        <p:nvCxnSpPr>
          <p:cNvPr id="371" name="Shape 371"/>
          <p:cNvCxnSpPr/>
          <p:nvPr/>
        </p:nvCxnSpPr>
        <p:spPr>
          <a:xfrm>
            <a:off x="852950" y="4678250"/>
            <a:ext cx="79350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372" name="Shape 372"/>
          <p:cNvSpPr txBox="1"/>
          <p:nvPr/>
        </p:nvSpPr>
        <p:spPr>
          <a:xfrm>
            <a:off x="7830975" y="4776675"/>
            <a:ext cx="896100" cy="4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服务端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830975" y="4167075"/>
            <a:ext cx="896100" cy="4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客户端</a:t>
            </a:r>
          </a:p>
        </p:txBody>
      </p:sp>
      <p:cxnSp>
        <p:nvCxnSpPr>
          <p:cNvPr id="374" name="Shape 374"/>
          <p:cNvCxnSpPr>
            <a:stCxn id="368" idx="2"/>
            <a:endCxn id="367" idx="0"/>
          </p:cNvCxnSpPr>
          <p:nvPr/>
        </p:nvCxnSpPr>
        <p:spPr>
          <a:xfrm>
            <a:off x="2338575" y="3858175"/>
            <a:ext cx="0" cy="1500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375" name="Shape 375"/>
          <p:cNvSpPr txBox="1"/>
          <p:nvPr/>
        </p:nvSpPr>
        <p:spPr>
          <a:xfrm>
            <a:off x="2496975" y="4243275"/>
            <a:ext cx="896100" cy="4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数据同步</a:t>
            </a:r>
          </a:p>
        </p:txBody>
      </p:sp>
      <p:sp>
        <p:nvSpPr>
          <p:cNvPr id="376" name="Shape 376"/>
          <p:cNvSpPr/>
          <p:nvPr/>
        </p:nvSpPr>
        <p:spPr>
          <a:xfrm>
            <a:off x="3772275" y="2754303"/>
            <a:ext cx="1459800" cy="12698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Child_added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Child_remove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Child_moved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Child_changed</a:t>
            </a:r>
          </a:p>
        </p:txBody>
      </p:sp>
      <p:cxnSp>
        <p:nvCxnSpPr>
          <p:cNvPr id="377" name="Shape 377"/>
          <p:cNvCxnSpPr>
            <a:stCxn id="368" idx="3"/>
            <a:endCxn id="376" idx="1"/>
          </p:cNvCxnSpPr>
          <p:nvPr/>
        </p:nvCxnSpPr>
        <p:spPr>
          <a:xfrm rot="10800000" flipH="1">
            <a:off x="2997675" y="3389125"/>
            <a:ext cx="774600" cy="3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8" name="Shape 378"/>
          <p:cNvCxnSpPr>
            <a:stCxn id="376" idx="3"/>
            <a:endCxn id="369" idx="1"/>
          </p:cNvCxnSpPr>
          <p:nvPr/>
        </p:nvCxnSpPr>
        <p:spPr>
          <a:xfrm rot="10800000" flipH="1">
            <a:off x="5232075" y="3387153"/>
            <a:ext cx="739200" cy="21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9" name="Shape 379"/>
          <p:cNvCxnSpPr>
            <a:stCxn id="369" idx="0"/>
            <a:endCxn id="370" idx="2"/>
          </p:cNvCxnSpPr>
          <p:nvPr/>
        </p:nvCxnSpPr>
        <p:spPr>
          <a:xfrm rot="10800000">
            <a:off x="6630300" y="2334112"/>
            <a:ext cx="0" cy="5844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0" name="Shape 380"/>
          <p:cNvSpPr/>
          <p:nvPr/>
        </p:nvSpPr>
        <p:spPr>
          <a:xfrm>
            <a:off x="3500240" y="1396675"/>
            <a:ext cx="1885500" cy="9375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用户操作</a:t>
            </a:r>
          </a:p>
        </p:txBody>
      </p:sp>
      <p:cxnSp>
        <p:nvCxnSpPr>
          <p:cNvPr id="381" name="Shape 381"/>
          <p:cNvCxnSpPr>
            <a:stCxn id="380" idx="1"/>
            <a:endCxn id="368" idx="0"/>
          </p:cNvCxnSpPr>
          <p:nvPr/>
        </p:nvCxnSpPr>
        <p:spPr>
          <a:xfrm flipH="1">
            <a:off x="2338640" y="1865425"/>
            <a:ext cx="1161600" cy="1055400"/>
          </a:xfrm>
          <a:prstGeom prst="bentConnector2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389870"/>
            <a:ext cx="8229600" cy="4736400"/>
          </a:xfrm>
          <a:prstGeom prst="rect">
            <a:avLst/>
          </a:prstGeom>
          <a:ln w="9525" cap="flat" cmpd="sng">
            <a:solidFill>
              <a:srgbClr val="DDF06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DDF06E"/>
                </a:solidFill>
              </a:rPr>
              <a:t>架构：前端</a:t>
            </a:r>
            <a:r>
              <a:rPr lang="en-GB"/>
              <a:t> VS </a:t>
            </a:r>
            <a:r>
              <a:rPr lang="en-GB">
                <a:solidFill>
                  <a:srgbClr val="DDF06E"/>
                </a:solidFill>
              </a:rPr>
              <a:t>后端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DDF06E"/>
                </a:solidFill>
              </a:rPr>
              <a:t>通信管道：WebSocket</a:t>
            </a:r>
            <a:r>
              <a:rPr lang="en-GB"/>
              <a:t> VS </a:t>
            </a:r>
            <a:r>
              <a:rPr lang="en-GB">
                <a:solidFill>
                  <a:srgbClr val="DDF06E"/>
                </a:solidFill>
              </a:rPr>
              <a:t>HTTP</a:t>
            </a:r>
            <a:r>
              <a:rPr lang="en-GB"/>
              <a:t>                       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DDF06E"/>
                </a:solidFill>
              </a:rPr>
              <a:t>接口设计：面向资源</a:t>
            </a:r>
            <a:r>
              <a:rPr lang="en-GB"/>
              <a:t> VS </a:t>
            </a:r>
            <a:r>
              <a:rPr lang="en-GB">
                <a:solidFill>
                  <a:srgbClr val="DDF06E"/>
                </a:solidFill>
              </a:rPr>
              <a:t>面向活动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DDF06E"/>
                </a:solidFill>
              </a:rPr>
              <a:t>同步：CAP的取舍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DDF06E"/>
                </a:solidFill>
              </a:rPr>
              <a:t>交互：乐观策略与悲观策略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DDF06E"/>
                </a:solidFill>
              </a:rPr>
              <a:t>集成：野狗与MV* 框架的集成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DDF06E"/>
                </a:solidFill>
              </a:rPr>
              <a:t>认证与授权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17780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8744"/>
            <a:ext cx="6577200" cy="58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summary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457200" y="278744"/>
            <a:ext cx="6577200" cy="58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举个栗子-微信小程序</a:t>
            </a:r>
          </a:p>
        </p:txBody>
      </p:sp>
      <p:pic>
        <p:nvPicPr>
          <p:cNvPr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75" y="914400"/>
            <a:ext cx="710565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Shape 3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175" y="4686300"/>
            <a:ext cx="71056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389870"/>
            <a:ext cx="8229600" cy="473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认证：让服务端知道我是谁</a:t>
            </a:r>
          </a:p>
          <a:p>
            <a:pPr marL="914400" lvl="0" indent="457200">
              <a:spcBef>
                <a:spcPts val="0"/>
              </a:spcBef>
              <a:buNone/>
            </a:pPr>
            <a:r>
              <a:rPr lang="en-GB">
                <a:solidFill>
                  <a:srgbClr val="E69138"/>
                </a:solidFill>
              </a:rPr>
              <a:t>JSON-WEB-TOKEN（JWT）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  授权：根据用户信息和资源信息判断读写权限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457200" y="278744"/>
            <a:ext cx="6577200" cy="58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认证与授权</a:t>
            </a:r>
          </a:p>
        </p:txBody>
      </p:sp>
      <p:pic>
        <p:nvPicPr>
          <p:cNvPr id="395" name="Shape 3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22378"/>
            <a:ext cx="9144000" cy="3661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3"/>
          <p:cNvSpPr txBox="1"/>
          <p:nvPr/>
        </p:nvSpPr>
        <p:spPr>
          <a:xfrm>
            <a:off x="664809" y="4317836"/>
            <a:ext cx="8479191" cy="18560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2133" dirty="0" err="1">
                <a:solidFill>
                  <a:schemeClr val="bg1"/>
                </a:solidFill>
              </a:rPr>
              <a:t>官网</a:t>
            </a:r>
            <a:r>
              <a:rPr lang="en-GB" sz="2133" dirty="0">
                <a:solidFill>
                  <a:schemeClr val="bg1"/>
                </a:solidFill>
              </a:rPr>
              <a:t>:	https://</a:t>
            </a:r>
            <a:r>
              <a:rPr lang="en-GB" sz="2133" u="sng" dirty="0">
                <a:solidFill>
                  <a:schemeClr val="bg1"/>
                </a:solidFill>
                <a:hlinkClick r:id="rId2"/>
              </a:rPr>
              <a:t>www.wilddog.com</a:t>
            </a:r>
          </a:p>
          <a:p>
            <a:r>
              <a:rPr lang="en-GB" sz="2133" dirty="0" err="1">
                <a:solidFill>
                  <a:schemeClr val="bg1"/>
                </a:solidFill>
              </a:rPr>
              <a:t>Github</a:t>
            </a:r>
            <a:r>
              <a:rPr lang="en-GB" sz="2133" dirty="0">
                <a:solidFill>
                  <a:schemeClr val="bg1"/>
                </a:solidFill>
              </a:rPr>
              <a:t>:	</a:t>
            </a:r>
            <a:r>
              <a:rPr lang="en-GB" sz="2133" u="sng" dirty="0">
                <a:solidFill>
                  <a:schemeClr val="bg1"/>
                </a:solidFill>
                <a:hlinkClick r:id="rId3"/>
              </a:rPr>
              <a:t>https://github.com/WildDogTeam</a:t>
            </a:r>
          </a:p>
          <a:p>
            <a:r>
              <a:rPr lang="en-GB" sz="2133" dirty="0">
                <a:solidFill>
                  <a:schemeClr val="bg1"/>
                </a:solidFill>
              </a:rPr>
              <a:t>Issues:	</a:t>
            </a:r>
            <a:r>
              <a:rPr lang="en-GB" sz="2133" u="sng" dirty="0">
                <a:solidFill>
                  <a:schemeClr val="bg1"/>
                </a:solidFill>
                <a:hlinkClick r:id="rId4"/>
              </a:rPr>
              <a:t>https://github.com/WildDogTeam/wilddog-issue/issues</a:t>
            </a:r>
          </a:p>
          <a:p>
            <a:endParaRPr sz="2133" dirty="0">
              <a:solidFill>
                <a:schemeClr val="bg1"/>
              </a:solidFill>
            </a:endParaRPr>
          </a:p>
        </p:txBody>
      </p:sp>
      <p:pic>
        <p:nvPicPr>
          <p:cNvPr id="5" name="Shape 3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4638" y="993579"/>
            <a:ext cx="3035630" cy="33242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365"/>
          <p:cNvSpPr txBox="1"/>
          <p:nvPr/>
        </p:nvSpPr>
        <p:spPr>
          <a:xfrm>
            <a:off x="747653" y="2146297"/>
            <a:ext cx="4156751" cy="9268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2667">
                <a:solidFill>
                  <a:schemeClr val="bg1"/>
                </a:solidFill>
              </a:rPr>
              <a:t>http://jack-</a:t>
            </a:r>
            <a:r>
              <a:rPr lang="en-GB" sz="2667" dirty="0" err="1">
                <a:solidFill>
                  <a:schemeClr val="bg1"/>
                </a:solidFill>
              </a:rPr>
              <a:t>x.engineer</a:t>
            </a:r>
            <a:endParaRPr lang="en-GB" sz="26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2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78744"/>
            <a:ext cx="6577200" cy="58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架构：前端 vs 后端</a:t>
            </a:r>
          </a:p>
        </p:txBody>
      </p:sp>
      <p:sp>
        <p:nvSpPr>
          <p:cNvPr id="93" name="Shape 93"/>
          <p:cNvSpPr/>
          <p:nvPr/>
        </p:nvSpPr>
        <p:spPr>
          <a:xfrm>
            <a:off x="1399375" y="1166150"/>
            <a:ext cx="2767200" cy="12357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1561117" y="1848200"/>
            <a:ext cx="2448000" cy="401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简单视图逻辑</a:t>
            </a:r>
          </a:p>
        </p:txBody>
      </p:sp>
      <p:sp>
        <p:nvSpPr>
          <p:cNvPr id="95" name="Shape 95"/>
          <p:cNvSpPr/>
          <p:nvPr/>
        </p:nvSpPr>
        <p:spPr>
          <a:xfrm>
            <a:off x="1566829" y="1282482"/>
            <a:ext cx="2447999" cy="401699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视图</a:t>
            </a:r>
          </a:p>
        </p:txBody>
      </p:sp>
      <p:sp>
        <p:nvSpPr>
          <p:cNvPr id="96" name="Shape 96"/>
          <p:cNvSpPr/>
          <p:nvPr/>
        </p:nvSpPr>
        <p:spPr>
          <a:xfrm>
            <a:off x="1407225" y="2610200"/>
            <a:ext cx="2767200" cy="2735700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1566829" y="4743800"/>
            <a:ext cx="2447999" cy="4017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数据库</a:t>
            </a:r>
          </a:p>
        </p:txBody>
      </p:sp>
      <p:sp>
        <p:nvSpPr>
          <p:cNvPr id="98" name="Shape 98"/>
          <p:cNvSpPr/>
          <p:nvPr/>
        </p:nvSpPr>
        <p:spPr>
          <a:xfrm>
            <a:off x="1566829" y="4266487"/>
            <a:ext cx="2447999" cy="401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逻辑</a:t>
            </a:r>
          </a:p>
        </p:txBody>
      </p:sp>
      <p:sp>
        <p:nvSpPr>
          <p:cNvPr id="99" name="Shape 99"/>
          <p:cNvSpPr/>
          <p:nvPr/>
        </p:nvSpPr>
        <p:spPr>
          <a:xfrm>
            <a:off x="1566825" y="2742262"/>
            <a:ext cx="2448000" cy="401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数据服务</a:t>
            </a:r>
          </a:p>
        </p:txBody>
      </p:sp>
      <p:sp>
        <p:nvSpPr>
          <p:cNvPr id="100" name="Shape 100"/>
          <p:cNvSpPr/>
          <p:nvPr/>
        </p:nvSpPr>
        <p:spPr>
          <a:xfrm>
            <a:off x="5437975" y="1166150"/>
            <a:ext cx="2767200" cy="23094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5599717" y="1848200"/>
            <a:ext cx="2448000" cy="401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前端逻辑</a:t>
            </a:r>
          </a:p>
        </p:txBody>
      </p:sp>
      <p:sp>
        <p:nvSpPr>
          <p:cNvPr id="102" name="Shape 102"/>
          <p:cNvSpPr/>
          <p:nvPr/>
        </p:nvSpPr>
        <p:spPr>
          <a:xfrm>
            <a:off x="5605429" y="1282482"/>
            <a:ext cx="2447999" cy="401699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视图</a:t>
            </a:r>
          </a:p>
        </p:txBody>
      </p:sp>
      <p:sp>
        <p:nvSpPr>
          <p:cNvPr id="103" name="Shape 103"/>
          <p:cNvSpPr/>
          <p:nvPr/>
        </p:nvSpPr>
        <p:spPr>
          <a:xfrm>
            <a:off x="5445825" y="3621500"/>
            <a:ext cx="2767200" cy="1724400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5605429" y="4743800"/>
            <a:ext cx="2447999" cy="4017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数据库</a:t>
            </a:r>
          </a:p>
        </p:txBody>
      </p:sp>
      <p:sp>
        <p:nvSpPr>
          <p:cNvPr id="105" name="Shape 105"/>
          <p:cNvSpPr/>
          <p:nvPr/>
        </p:nvSpPr>
        <p:spPr>
          <a:xfrm>
            <a:off x="5597579" y="4238325"/>
            <a:ext cx="2447999" cy="401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后端逻辑</a:t>
            </a:r>
          </a:p>
        </p:txBody>
      </p:sp>
      <p:sp>
        <p:nvSpPr>
          <p:cNvPr id="106" name="Shape 106"/>
          <p:cNvSpPr/>
          <p:nvPr/>
        </p:nvSpPr>
        <p:spPr>
          <a:xfrm>
            <a:off x="5605425" y="3732862"/>
            <a:ext cx="2448000" cy="401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数据服务</a:t>
            </a:r>
          </a:p>
        </p:txBody>
      </p:sp>
      <p:grpSp>
        <p:nvGrpSpPr>
          <p:cNvPr id="107" name="Shape 107"/>
          <p:cNvGrpSpPr/>
          <p:nvPr/>
        </p:nvGrpSpPr>
        <p:grpSpPr>
          <a:xfrm>
            <a:off x="1517125" y="3220175"/>
            <a:ext cx="2585400" cy="1041000"/>
            <a:chOff x="1517125" y="3143975"/>
            <a:chExt cx="2585400" cy="1041000"/>
          </a:xfrm>
        </p:grpSpPr>
        <p:sp>
          <p:nvSpPr>
            <p:cNvPr id="108" name="Shape 108"/>
            <p:cNvSpPr/>
            <p:nvPr/>
          </p:nvSpPr>
          <p:spPr>
            <a:xfrm>
              <a:off x="1517125" y="3143975"/>
              <a:ext cx="2585400" cy="1041000"/>
            </a:xfrm>
            <a:prstGeom prst="flowChartAlternateProcess">
              <a:avLst/>
            </a:prstGeom>
            <a:noFill/>
            <a:ln w="28575" cap="flat" cmpd="sng">
              <a:solidFill>
                <a:srgbClr val="FF00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566825" y="3219800"/>
              <a:ext cx="2448000" cy="4017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800">
                  <a:solidFill>
                    <a:srgbClr val="FFFFFF"/>
                  </a:solidFill>
                </a:rPr>
                <a:t>渲染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1558975" y="3712975"/>
              <a:ext cx="2448000" cy="4017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800">
                  <a:solidFill>
                    <a:srgbClr val="FFFFFF"/>
                  </a:solidFill>
                </a:rPr>
                <a:t>路由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5555725" y="2381975"/>
            <a:ext cx="2585400" cy="1041000"/>
            <a:chOff x="1517125" y="3143975"/>
            <a:chExt cx="2585400" cy="1041000"/>
          </a:xfrm>
        </p:grpSpPr>
        <p:sp>
          <p:nvSpPr>
            <p:cNvPr id="112" name="Shape 112"/>
            <p:cNvSpPr/>
            <p:nvPr/>
          </p:nvSpPr>
          <p:spPr>
            <a:xfrm>
              <a:off x="1517125" y="3143975"/>
              <a:ext cx="2585400" cy="1041000"/>
            </a:xfrm>
            <a:prstGeom prst="flowChartAlternateProcess">
              <a:avLst/>
            </a:prstGeom>
            <a:noFill/>
            <a:ln w="28575" cap="flat" cmpd="sng">
              <a:solidFill>
                <a:srgbClr val="FF00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566825" y="3219800"/>
              <a:ext cx="2448000" cy="4017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800">
                  <a:solidFill>
                    <a:srgbClr val="FFFFFF"/>
                  </a:solidFill>
                </a:rPr>
                <a:t>渲染</a:t>
              </a:r>
            </a:p>
          </p:txBody>
        </p:sp>
        <p:sp>
          <p:nvSpPr>
            <p:cNvPr id="114" name="Shape 114"/>
            <p:cNvSpPr/>
            <p:nvPr/>
          </p:nvSpPr>
          <p:spPr>
            <a:xfrm>
              <a:off x="1558975" y="3712975"/>
              <a:ext cx="2448000" cy="4017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800">
                  <a:solidFill>
                    <a:srgbClr val="FFFFFF"/>
                  </a:solidFill>
                </a:rPr>
                <a:t>路由（SPA）</a:t>
              </a:r>
            </a:p>
          </p:txBody>
        </p:sp>
      </p:grpSp>
      <p:cxnSp>
        <p:nvCxnSpPr>
          <p:cNvPr id="115" name="Shape 115"/>
          <p:cNvCxnSpPr>
            <a:stCxn id="108" idx="3"/>
            <a:endCxn id="112" idx="1"/>
          </p:cNvCxnSpPr>
          <p:nvPr/>
        </p:nvCxnSpPr>
        <p:spPr>
          <a:xfrm rot="10800000" flipH="1">
            <a:off x="4102525" y="2902475"/>
            <a:ext cx="1453200" cy="838200"/>
          </a:xfrm>
          <a:prstGeom prst="straightConnector1">
            <a:avLst/>
          </a:prstGeom>
          <a:noFill/>
          <a:ln w="28575" cap="flat" cmpd="sng">
            <a:solidFill>
              <a:srgbClr val="CC4125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116" name="Shape 116"/>
          <p:cNvCxnSpPr>
            <a:stCxn id="98" idx="3"/>
            <a:endCxn id="101" idx="1"/>
          </p:cNvCxnSpPr>
          <p:nvPr/>
        </p:nvCxnSpPr>
        <p:spPr>
          <a:xfrm rot="10800000" flipH="1">
            <a:off x="4014829" y="2049037"/>
            <a:ext cx="1584900" cy="2418300"/>
          </a:xfrm>
          <a:prstGeom prst="straightConnector1">
            <a:avLst/>
          </a:prstGeom>
          <a:noFill/>
          <a:ln w="28575" cap="flat" cmpd="sng">
            <a:solidFill>
              <a:srgbClr val="CC4125"/>
            </a:solidFill>
            <a:prstDash val="dash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389870"/>
            <a:ext cx="8229600" cy="473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sz="3200">
                <a:solidFill>
                  <a:srgbClr val="DDF06E"/>
                </a:solidFill>
                <a:latin typeface="Arial"/>
                <a:ea typeface="Arial"/>
                <a:cs typeface="Arial"/>
                <a:sym typeface="Arial"/>
              </a:rPr>
              <a:t>文档请求减少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sz="3200">
                <a:solidFill>
                  <a:srgbClr val="DDF06E"/>
                </a:solidFill>
                <a:latin typeface="Arial"/>
                <a:ea typeface="Arial"/>
                <a:cs typeface="Arial"/>
                <a:sym typeface="Arial"/>
              </a:rPr>
              <a:t>资源的请求减少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>
                <a:solidFill>
                  <a:srgbClr val="DDF06E"/>
                </a:solidFill>
                <a:latin typeface="Arial"/>
                <a:ea typeface="Arial"/>
                <a:cs typeface="Arial"/>
                <a:sym typeface="Arial"/>
              </a:rPr>
              <a:t>数据与静态资源分离有利于cdn缓存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sz="3200">
                <a:solidFill>
                  <a:srgbClr val="DDF06E"/>
                </a:solidFill>
                <a:latin typeface="Arial"/>
                <a:ea typeface="Arial"/>
                <a:cs typeface="Arial"/>
                <a:sym typeface="Arial"/>
              </a:rPr>
              <a:t>客户端渲染分担服务端压力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sz="3200">
                <a:solidFill>
                  <a:srgbClr val="DDF06E"/>
                </a:solidFill>
                <a:latin typeface="Arial"/>
                <a:ea typeface="Arial"/>
                <a:cs typeface="Arial"/>
                <a:sym typeface="Arial"/>
              </a:rPr>
              <a:t>客户端有状态，减少交互等待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sz="3200">
                <a:solidFill>
                  <a:srgbClr val="DDF06E"/>
                </a:solidFill>
                <a:latin typeface="Arial"/>
                <a:ea typeface="Arial"/>
                <a:cs typeface="Arial"/>
                <a:sym typeface="Arial"/>
              </a:rPr>
              <a:t>客户端有状态，容易实现复杂交互</a:t>
            </a:r>
          </a:p>
          <a:p>
            <a:pPr marL="0" lvl="0" indent="0" rtl="0">
              <a:spcBef>
                <a:spcPts val="0"/>
              </a:spcBef>
              <a:buNone/>
            </a:pPr>
            <a:endParaRPr sz="3200">
              <a:solidFill>
                <a:srgbClr val="DDF06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GB" sz="3200">
                <a:solidFill>
                  <a:srgbClr val="DDF06E"/>
                </a:solidFill>
                <a:latin typeface="Arial"/>
                <a:ea typeface="Arial"/>
                <a:cs typeface="Arial"/>
                <a:sym typeface="Arial"/>
              </a:rPr>
              <a:t>。。。</a:t>
            </a:r>
          </a:p>
          <a:p>
            <a:pPr marL="0" lvl="0" indent="0" rtl="0">
              <a:spcBef>
                <a:spcPts val="0"/>
              </a:spcBef>
              <a:buNone/>
            </a:pPr>
            <a:endParaRPr sz="3200">
              <a:solidFill>
                <a:srgbClr val="DDF06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spcBef>
                <a:spcPts val="0"/>
              </a:spcBef>
              <a:buNone/>
            </a:pPr>
            <a:endParaRPr sz="3200">
              <a:solidFill>
                <a:srgbClr val="DDF06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>
                <a:solidFill>
                  <a:srgbClr val="DDF06E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78744"/>
            <a:ext cx="6577200" cy="58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优势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389870"/>
            <a:ext cx="8229600" cy="473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8744"/>
            <a:ext cx="6577200" cy="58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前端框架的繁荣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050" y="1824050"/>
            <a:ext cx="1398774" cy="139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1400" y="2449050"/>
            <a:ext cx="1506575" cy="1506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3774" y="1554448"/>
            <a:ext cx="1622800" cy="162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0595" y="3537750"/>
            <a:ext cx="2418075" cy="85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73931" y="4690875"/>
            <a:ext cx="2074068" cy="127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12143" y="3340193"/>
            <a:ext cx="1102200" cy="110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62725" y="4453150"/>
            <a:ext cx="1246725" cy="12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77321" y="4575758"/>
            <a:ext cx="1506575" cy="15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8744"/>
            <a:ext cx="6577200" cy="58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1051100" y="2920675"/>
            <a:ext cx="964800" cy="8529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后端</a:t>
            </a:r>
          </a:p>
        </p:txBody>
      </p:sp>
      <p:sp>
        <p:nvSpPr>
          <p:cNvPr id="143" name="Shape 143"/>
          <p:cNvSpPr/>
          <p:nvPr/>
        </p:nvSpPr>
        <p:spPr>
          <a:xfrm>
            <a:off x="3946700" y="2920675"/>
            <a:ext cx="964800" cy="8529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model</a:t>
            </a:r>
          </a:p>
        </p:txBody>
      </p:sp>
      <p:sp>
        <p:nvSpPr>
          <p:cNvPr id="144" name="Shape 144"/>
          <p:cNvSpPr/>
          <p:nvPr/>
        </p:nvSpPr>
        <p:spPr>
          <a:xfrm>
            <a:off x="6766100" y="2920675"/>
            <a:ext cx="964800" cy="8529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view</a:t>
            </a:r>
          </a:p>
        </p:txBody>
      </p:sp>
      <p:cxnSp>
        <p:nvCxnSpPr>
          <p:cNvPr id="145" name="Shape 145"/>
          <p:cNvCxnSpPr>
            <a:stCxn id="143" idx="3"/>
            <a:endCxn id="144" idx="1"/>
          </p:cNvCxnSpPr>
          <p:nvPr/>
        </p:nvCxnSpPr>
        <p:spPr>
          <a:xfrm>
            <a:off x="4911500" y="3347125"/>
            <a:ext cx="1854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46" name="Shape 146"/>
          <p:cNvCxnSpPr>
            <a:stCxn id="142" idx="3"/>
            <a:endCxn id="143" idx="1"/>
          </p:cNvCxnSpPr>
          <p:nvPr/>
        </p:nvCxnSpPr>
        <p:spPr>
          <a:xfrm>
            <a:off x="2015900" y="3347125"/>
            <a:ext cx="19308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147" name="Shape 147"/>
          <p:cNvSpPr/>
          <p:nvPr/>
        </p:nvSpPr>
        <p:spPr>
          <a:xfrm>
            <a:off x="3680950" y="2576050"/>
            <a:ext cx="4307700" cy="1593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5272725" y="2606650"/>
            <a:ext cx="1026000" cy="5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前端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8744"/>
            <a:ext cx="6577200" cy="58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前后端数据流</a:t>
            </a:r>
          </a:p>
        </p:txBody>
      </p:sp>
      <p:sp>
        <p:nvSpPr>
          <p:cNvPr id="154" name="Shape 154"/>
          <p:cNvSpPr/>
          <p:nvPr/>
        </p:nvSpPr>
        <p:spPr>
          <a:xfrm>
            <a:off x="1051100" y="2920675"/>
            <a:ext cx="964800" cy="8529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后端</a:t>
            </a:r>
          </a:p>
        </p:txBody>
      </p:sp>
      <p:sp>
        <p:nvSpPr>
          <p:cNvPr id="155" name="Shape 155"/>
          <p:cNvSpPr/>
          <p:nvPr/>
        </p:nvSpPr>
        <p:spPr>
          <a:xfrm>
            <a:off x="3946700" y="2920675"/>
            <a:ext cx="964800" cy="8529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model</a:t>
            </a:r>
          </a:p>
        </p:txBody>
      </p:sp>
      <p:sp>
        <p:nvSpPr>
          <p:cNvPr id="156" name="Shape 156"/>
          <p:cNvSpPr/>
          <p:nvPr/>
        </p:nvSpPr>
        <p:spPr>
          <a:xfrm>
            <a:off x="6766100" y="2920675"/>
            <a:ext cx="964800" cy="8529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view</a:t>
            </a:r>
          </a:p>
        </p:txBody>
      </p:sp>
      <p:cxnSp>
        <p:nvCxnSpPr>
          <p:cNvPr id="157" name="Shape 157"/>
          <p:cNvCxnSpPr>
            <a:stCxn id="155" idx="3"/>
            <a:endCxn id="156" idx="1"/>
          </p:cNvCxnSpPr>
          <p:nvPr/>
        </p:nvCxnSpPr>
        <p:spPr>
          <a:xfrm>
            <a:off x="4911500" y="3347125"/>
            <a:ext cx="1854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58" name="Shape 158"/>
          <p:cNvCxnSpPr>
            <a:stCxn id="154" idx="3"/>
            <a:endCxn id="155" idx="1"/>
          </p:cNvCxnSpPr>
          <p:nvPr/>
        </p:nvCxnSpPr>
        <p:spPr>
          <a:xfrm>
            <a:off x="2015900" y="3347125"/>
            <a:ext cx="19308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159" name="Shape 159"/>
          <p:cNvSpPr/>
          <p:nvPr/>
        </p:nvSpPr>
        <p:spPr>
          <a:xfrm>
            <a:off x="3680950" y="2576050"/>
            <a:ext cx="4307700" cy="1593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5272725" y="2606650"/>
            <a:ext cx="1026000" cy="5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前端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273325" y="4283050"/>
            <a:ext cx="3161700" cy="123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非常多前端框架已经帮你搞定了这部分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Model 与view之间是数据绑定的</a:t>
            </a:r>
          </a:p>
        </p:txBody>
      </p:sp>
      <p:sp>
        <p:nvSpPr>
          <p:cNvPr id="162" name="Shape 162"/>
          <p:cNvSpPr/>
          <p:nvPr/>
        </p:nvSpPr>
        <p:spPr>
          <a:xfrm>
            <a:off x="785350" y="2808675"/>
            <a:ext cx="4307700" cy="1094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844325" y="4206850"/>
            <a:ext cx="3161700" cy="123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对于这部分我们思考的并不够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没有提升空间吗？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能否用类似数据绑定的思想做网络交互？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389870"/>
            <a:ext cx="8229600" cy="473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HTTP的劣势：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1）单向连接，服务端无法主动推送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2）无状态导致状态要重复传输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3）文本协议，头巨大，有效载荷小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以上HTTP的劣势正是WebSocket的优势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	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78744"/>
            <a:ext cx="6577200" cy="58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通信管道：HTTP vs Websocket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278744"/>
            <a:ext cx="6577200" cy="58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Websocket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075" y="861949"/>
            <a:ext cx="4540425" cy="244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462" y="3173800"/>
            <a:ext cx="479107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1975875" y="1447400"/>
            <a:ext cx="2317200" cy="41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Websocket frame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5404875" y="4647800"/>
            <a:ext cx="2317200" cy="221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Websocket 与 polling 性能对比：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1000/10000/100000 客户端每秒接收一条消息产生的网络开销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Macintosh PowerPoint</Application>
  <PresentationFormat>全屏显示(4:3)</PresentationFormat>
  <Paragraphs>203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主题</vt:lpstr>
      <vt:lpstr>野狗与web实时化</vt:lpstr>
      <vt:lpstr>summary</vt:lpstr>
      <vt:lpstr>架构：前端 vs 后端</vt:lpstr>
      <vt:lpstr>优势</vt:lpstr>
      <vt:lpstr>前端框架的繁荣</vt:lpstr>
      <vt:lpstr>PowerPoint 演示文稿</vt:lpstr>
      <vt:lpstr>前后端数据流</vt:lpstr>
      <vt:lpstr>通信管道：HTTP vs Websocket</vt:lpstr>
      <vt:lpstr>Websocket</vt:lpstr>
      <vt:lpstr>结论</vt:lpstr>
      <vt:lpstr>接口设计：面向资源 vs 面向活动</vt:lpstr>
      <vt:lpstr>面向资源与同步</vt:lpstr>
      <vt:lpstr>对可用性的追求-离线可用</vt:lpstr>
      <vt:lpstr>一致性不可以放弃</vt:lpstr>
      <vt:lpstr>乐观策略与悲观策略</vt:lpstr>
      <vt:lpstr>乐观策略与悲观策略-正常</vt:lpstr>
      <vt:lpstr>乐观策略与悲观策略-失败</vt:lpstr>
      <vt:lpstr>完整代码</vt:lpstr>
      <vt:lpstr>数据同步与MV* 的结合</vt:lpstr>
      <vt:lpstr>举个栗子-微信小程序</vt:lpstr>
      <vt:lpstr>认证与授权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野狗与web实时化</dc:title>
  <cp:lastModifiedBy>王瑾南</cp:lastModifiedBy>
  <cp:revision>2</cp:revision>
  <dcterms:modified xsi:type="dcterms:W3CDTF">2016-11-29T11:00:58Z</dcterms:modified>
</cp:coreProperties>
</file>