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5906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262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92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7704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2814093" y="3215094"/>
            <a:ext cx="5644107" cy="5832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389870"/>
            <a:ext cx="8229600" cy="473629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FFFFFF"/>
                </a:solidFill>
              </a:defRPr>
            </a:lvl1pPr>
            <a:lvl2pPr marL="790575" indent="-333375">
              <a:spcBef>
                <a:spcPts val="600"/>
              </a:spcBef>
              <a:defRPr sz="2800">
                <a:solidFill>
                  <a:srgbClr val="FFFFFF"/>
                </a:solidFill>
              </a:defRPr>
            </a:lvl2pPr>
            <a:lvl3pPr marL="1234439" indent="-320039">
              <a:spcBef>
                <a:spcPts val="600"/>
              </a:spcBef>
              <a:defRPr sz="2800">
                <a:solidFill>
                  <a:srgbClr val="FFFFFF"/>
                </a:solidFill>
              </a:defRPr>
            </a:lvl3pPr>
            <a:lvl4pPr marL="1727200" indent="-355600">
              <a:spcBef>
                <a:spcPts val="600"/>
              </a:spcBef>
              <a:defRPr sz="2800">
                <a:solidFill>
                  <a:srgbClr val="FFFFFF"/>
                </a:solidFill>
              </a:defRPr>
            </a:lvl4pPr>
            <a:lvl5pPr marL="2184400" indent="-355600">
              <a:spcBef>
                <a:spcPts val="600"/>
              </a:spcBef>
              <a:defRPr sz="28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57200" y="278745"/>
            <a:ext cx="6577290" cy="58320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DDF06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  <p:pic>
        <p:nvPicPr>
          <p:cNvPr id="22" name="image3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4933" y="264321"/>
            <a:ext cx="2159001" cy="69328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313266" y="289787"/>
            <a:ext cx="76201" cy="572159"/>
          </a:xfrm>
          <a:prstGeom prst="rect">
            <a:avLst/>
          </a:prstGeom>
          <a:solidFill>
            <a:srgbClr val="DDF06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85" name="Shape 85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mdem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emdemo/chemdemo.github.io/issues/1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ctrTitle"/>
          </p:nvPr>
        </p:nvSpPr>
        <p:spPr>
          <a:xfrm>
            <a:off x="685800" y="3298825"/>
            <a:ext cx="7772400" cy="770401"/>
          </a:xfrm>
          <a:prstGeom prst="rect">
            <a:avLst/>
          </a:prstGeom>
        </p:spPr>
        <p:txBody>
          <a:bodyPr/>
          <a:lstStyle>
            <a:lvl1pPr defTabSz="402336">
              <a:defRPr sz="3872"/>
            </a:lvl1pPr>
          </a:lstStyle>
          <a:p>
            <a:r>
              <a:rPr dirty="0" err="1"/>
              <a:t>Hybrid技术在Flyme的应用实践</a:t>
            </a:r>
            <a:endParaRPr dirty="0"/>
          </a:p>
        </p:txBody>
      </p:sp>
      <p:sp>
        <p:nvSpPr>
          <p:cNvPr id="115" name="Shape 115"/>
          <p:cNvSpPr/>
          <p:nvPr/>
        </p:nvSpPr>
        <p:spPr>
          <a:xfrm>
            <a:off x="6386829" y="4405629"/>
            <a:ext cx="124689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微软雅黑" pitchFamily="34" charset="-122"/>
                <a:ea typeface="微软雅黑" pitchFamily="34" charset="-122"/>
              </a:rPr>
              <a:t>BY </a:t>
            </a:r>
            <a:r>
              <a:rPr dirty="0" err="1">
                <a:latin typeface="微软雅黑" pitchFamily="34" charset="-122"/>
                <a:ea typeface="微软雅黑" pitchFamily="34" charset="-122"/>
              </a:rPr>
              <a:t>杨德模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6399529" y="4799329"/>
            <a:ext cx="156920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rPr>
                <a:latin typeface="微软雅黑" pitchFamily="34" charset="-122"/>
                <a:ea typeface="微软雅黑" pitchFamily="34" charset="-122"/>
              </a:rPr>
              <a:t>2016.12.04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软雅黑" pitchFamily="34" charset="-122"/>
                <a:ea typeface="微软雅黑" pitchFamily="34" charset="-122"/>
              </a:rPr>
              <a:t>在SDK内部封装桥协议约定</a:t>
            </a:r>
          </a:p>
          <a:p>
            <a:r>
              <a:rPr>
                <a:latin typeface="微软雅黑" pitchFamily="34" charset="-122"/>
                <a:ea typeface="微软雅黑" pitchFamily="34" charset="-122"/>
              </a:rPr>
              <a:t>H5的调用封装成以下格式：</a:t>
            </a:r>
          </a:p>
          <a:p>
            <a:endParaRPr>
              <a:latin typeface="微软雅黑" pitchFamily="34" charset="-122"/>
              <a:ea typeface="微软雅黑" pitchFamily="34" charset="-122"/>
            </a:endParaRPr>
          </a:p>
          <a:p>
            <a:endParaRPr>
              <a:latin typeface="微软雅黑" pitchFamily="34" charset="-122"/>
              <a:ea typeface="微软雅黑" pitchFamily="34" charset="-122"/>
            </a:endParaRPr>
          </a:p>
          <a:p>
            <a:r>
              <a:rPr>
                <a:latin typeface="微软雅黑" pitchFamily="34" charset="-122"/>
                <a:ea typeface="微软雅黑" pitchFamily="34" charset="-122"/>
              </a:rPr>
              <a:t>业务层继承SDK，并根据实际需求扩展Handler</a:t>
            </a:r>
          </a:p>
          <a:p>
            <a:r>
              <a:rPr>
                <a:latin typeface="微软雅黑" pitchFamily="34" charset="-122"/>
                <a:ea typeface="微软雅黑" pitchFamily="34" charset="-122"/>
              </a:rPr>
              <a:t>JS SDK遵循ES6的模块化写法，并提供完善的二次编译打包工具</a:t>
            </a:r>
          </a:p>
        </p:txBody>
      </p: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通讯——我们的实现</a:t>
            </a:r>
          </a:p>
        </p:txBody>
      </p:sp>
      <p:sp>
        <p:nvSpPr>
          <p:cNvPr id="155" name="Shape 155"/>
          <p:cNvSpPr/>
          <p:nvPr/>
        </p:nvSpPr>
        <p:spPr>
          <a:xfrm>
            <a:off x="825499" y="2730793"/>
            <a:ext cx="5840691" cy="583201"/>
          </a:xfrm>
          <a:prstGeom prst="rect">
            <a:avLst/>
          </a:prstGeom>
          <a:solidFill>
            <a:srgbClr val="DDDDDD">
              <a:alpha val="30288"/>
            </a:srgb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>
                <a:solidFill>
                  <a:srgbClr val="EA220C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 flyme://[类名]/[方法]?[参数...]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通讯——异步调用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" y="1628800"/>
            <a:ext cx="9139110" cy="499517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rPr dirty="0" err="1"/>
              <a:t>通讯</a:t>
            </a:r>
            <a:r>
              <a:rPr dirty="0" smtClean="0"/>
              <a:t>——</a:t>
            </a:r>
            <a:r>
              <a:rPr lang="zh-CN" altLang="en-US" dirty="0" smtClean="0"/>
              <a:t>（回调）</a:t>
            </a:r>
            <a:r>
              <a:rPr dirty="0" err="1" smtClean="0"/>
              <a:t>调用过程</a:t>
            </a:r>
            <a:endParaRPr dirty="0"/>
          </a:p>
        </p:txBody>
      </p:sp>
      <p:pic>
        <p:nvPicPr>
          <p:cNvPr id="158" name="hybrid-call-workflow.png"/>
          <p:cNvPicPr>
            <a:picLocks noChangeAspect="1"/>
          </p:cNvPicPr>
          <p:nvPr/>
        </p:nvPicPr>
        <p:blipFill>
          <a:blip r:embed="rId2">
            <a:extLst/>
          </a:blip>
          <a:srcRect l="3184" t="7916" r="3184" b="6561"/>
          <a:stretch>
            <a:fillRect/>
          </a:stretch>
        </p:blipFill>
        <p:spPr>
          <a:xfrm>
            <a:off x="1004093" y="923925"/>
            <a:ext cx="7135710" cy="5865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Hybrid SDK</a:t>
            </a:r>
          </a:p>
        </p:txBody>
      </p:sp>
      <p:sp>
        <p:nvSpPr>
          <p:cNvPr id="164" name="Shape 164"/>
          <p:cNvSpPr/>
          <p:nvPr/>
        </p:nvSpPr>
        <p:spPr>
          <a:xfrm>
            <a:off x="178037" y="4135437"/>
            <a:ext cx="8787926" cy="2227710"/>
          </a:xfrm>
          <a:prstGeom prst="rect">
            <a:avLst/>
          </a:prstGeom>
          <a:solidFill>
            <a:srgbClr val="DED8E2">
              <a:alpha val="29593"/>
            </a:srgbClr>
          </a:solidFill>
          <a:ln w="12700">
            <a:solidFill>
              <a:srgbClr val="DDDDDD"/>
            </a:solidFill>
            <a:custDash>
              <a:ds d="600000" sp="600000"/>
            </a:custDash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400967" y="4346401"/>
            <a:ext cx="3580459" cy="1827313"/>
          </a:xfrm>
          <a:prstGeom prst="roundRect">
            <a:avLst>
              <a:gd name="adj" fmla="val 11473"/>
            </a:avLst>
          </a:prstGeom>
          <a:solidFill>
            <a:srgbClr val="44C3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rPr dirty="0"/>
              <a:t>Android SDK</a:t>
            </a:r>
          </a:p>
        </p:txBody>
      </p:sp>
      <p:sp>
        <p:nvSpPr>
          <p:cNvPr id="166" name="Shape 166"/>
          <p:cNvSpPr/>
          <p:nvPr/>
        </p:nvSpPr>
        <p:spPr>
          <a:xfrm>
            <a:off x="5247803" y="4333106"/>
            <a:ext cx="3442793" cy="1853903"/>
          </a:xfrm>
          <a:prstGeom prst="roundRect">
            <a:avLst>
              <a:gd name="adj" fmla="val 11309"/>
            </a:avLst>
          </a:prstGeom>
          <a:solidFill>
            <a:srgbClr val="F7790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rPr dirty="0"/>
              <a:t>JS SDK</a:t>
            </a:r>
          </a:p>
        </p:txBody>
      </p:sp>
      <p:sp>
        <p:nvSpPr>
          <p:cNvPr id="167" name="Shape 167"/>
          <p:cNvSpPr/>
          <p:nvPr/>
        </p:nvSpPr>
        <p:spPr>
          <a:xfrm>
            <a:off x="489867" y="4740378"/>
            <a:ext cx="1647678" cy="557801"/>
          </a:xfrm>
          <a:prstGeom prst="roundRect">
            <a:avLst>
              <a:gd name="adj" fmla="val 3415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r>
              <a:t>Android bridge</a:t>
            </a:r>
          </a:p>
        </p:txBody>
      </p:sp>
      <p:sp>
        <p:nvSpPr>
          <p:cNvPr id="168" name="Shape 168"/>
          <p:cNvSpPr/>
          <p:nvPr/>
        </p:nvSpPr>
        <p:spPr>
          <a:xfrm>
            <a:off x="489867" y="5426178"/>
            <a:ext cx="1647678" cy="557801"/>
          </a:xfrm>
          <a:prstGeom prst="roundRect">
            <a:avLst>
              <a:gd name="adj" fmla="val 3415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r>
              <a:t>Hybrid router</a:t>
            </a:r>
          </a:p>
        </p:txBody>
      </p:sp>
      <p:sp>
        <p:nvSpPr>
          <p:cNvPr id="169" name="Shape 169"/>
          <p:cNvSpPr/>
          <p:nvPr/>
        </p:nvSpPr>
        <p:spPr>
          <a:xfrm>
            <a:off x="2226543" y="4740378"/>
            <a:ext cx="1647677" cy="557801"/>
          </a:xfrm>
          <a:prstGeom prst="roundRect">
            <a:avLst>
              <a:gd name="adj" fmla="val 3415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r>
              <a:t>API Handler</a:t>
            </a:r>
          </a:p>
        </p:txBody>
      </p:sp>
      <p:sp>
        <p:nvSpPr>
          <p:cNvPr id="170" name="Shape 170"/>
          <p:cNvSpPr/>
          <p:nvPr/>
        </p:nvSpPr>
        <p:spPr>
          <a:xfrm>
            <a:off x="5346873" y="4740378"/>
            <a:ext cx="1524944" cy="557801"/>
          </a:xfrm>
          <a:prstGeom prst="roundRect">
            <a:avLst>
              <a:gd name="adj" fmla="val 3415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r>
              <a:t>JS bridge</a:t>
            </a:r>
          </a:p>
        </p:txBody>
      </p:sp>
      <p:sp>
        <p:nvSpPr>
          <p:cNvPr id="171" name="Shape 171"/>
          <p:cNvSpPr/>
          <p:nvPr/>
        </p:nvSpPr>
        <p:spPr>
          <a:xfrm>
            <a:off x="7031707" y="4740378"/>
            <a:ext cx="1524943" cy="557801"/>
          </a:xfrm>
          <a:prstGeom prst="roundRect">
            <a:avLst>
              <a:gd name="adj" fmla="val 3415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r>
              <a:t>Hybrid API</a:t>
            </a:r>
          </a:p>
        </p:txBody>
      </p:sp>
      <p:sp>
        <p:nvSpPr>
          <p:cNvPr id="172" name="Shape 172"/>
          <p:cNvSpPr/>
          <p:nvPr/>
        </p:nvSpPr>
        <p:spPr>
          <a:xfrm>
            <a:off x="5346873" y="5426178"/>
            <a:ext cx="1524944" cy="557801"/>
          </a:xfrm>
          <a:prstGeom prst="roundRect">
            <a:avLst>
              <a:gd name="adj" fmla="val 3415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r>
              <a:t>Event API</a:t>
            </a:r>
          </a:p>
        </p:txBody>
      </p:sp>
      <p:sp>
        <p:nvSpPr>
          <p:cNvPr id="173" name="Shape 173"/>
          <p:cNvSpPr/>
          <p:nvPr/>
        </p:nvSpPr>
        <p:spPr>
          <a:xfrm>
            <a:off x="187166" y="1516789"/>
            <a:ext cx="8778649" cy="1564184"/>
          </a:xfrm>
          <a:prstGeom prst="rect">
            <a:avLst/>
          </a:prstGeom>
          <a:solidFill>
            <a:srgbClr val="DED8E2">
              <a:alpha val="29593"/>
            </a:srgbClr>
          </a:solidFill>
          <a:ln w="12700">
            <a:solidFill>
              <a:srgbClr val="DDDDDD"/>
            </a:solidFill>
            <a:custDash>
              <a:ds d="600000" sp="600000"/>
            </a:custDash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>
                <a:latin typeface="微软雅黑" pitchFamily="34" charset="-122"/>
                <a:ea typeface="微软雅黑" pitchFamily="34" charset="-122"/>
              </a:rPr>
              <a:t>业务</a:t>
            </a:r>
          </a:p>
        </p:txBody>
      </p:sp>
      <p:sp>
        <p:nvSpPr>
          <p:cNvPr id="174" name="Shape 174"/>
          <p:cNvSpPr/>
          <p:nvPr/>
        </p:nvSpPr>
        <p:spPr>
          <a:xfrm>
            <a:off x="413667" y="1936049"/>
            <a:ext cx="3555059" cy="971084"/>
          </a:xfrm>
          <a:prstGeom prst="roundRect">
            <a:avLst>
              <a:gd name="adj" fmla="val 1961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apk</a:t>
            </a:r>
          </a:p>
        </p:txBody>
      </p:sp>
      <p:sp>
        <p:nvSpPr>
          <p:cNvPr id="175" name="Shape 175"/>
          <p:cNvSpPr/>
          <p:nvPr/>
        </p:nvSpPr>
        <p:spPr>
          <a:xfrm>
            <a:off x="5260950" y="1947366"/>
            <a:ext cx="3416499" cy="971084"/>
          </a:xfrm>
          <a:prstGeom prst="roundRect">
            <a:avLst>
              <a:gd name="adj" fmla="val 1961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H5</a:t>
            </a:r>
          </a:p>
        </p:txBody>
      </p:sp>
      <p:sp>
        <p:nvSpPr>
          <p:cNvPr id="176" name="Shape 176"/>
          <p:cNvSpPr/>
          <p:nvPr/>
        </p:nvSpPr>
        <p:spPr>
          <a:xfrm>
            <a:off x="3991081" y="5055143"/>
            <a:ext cx="1238931" cy="409829"/>
          </a:xfrm>
          <a:prstGeom prst="leftRightArrow">
            <a:avLst>
              <a:gd name="adj1" fmla="val 53886"/>
              <a:gd name="adj2" fmla="val 52838"/>
            </a:avLst>
          </a:prstGeom>
          <a:solidFill>
            <a:schemeClr val="accent3">
              <a:satOff val="-6373"/>
              <a:lumOff val="-10823"/>
            </a:schemeClr>
          </a:solidFill>
          <a:ln w="1270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4191199" y="4699913"/>
            <a:ext cx="7523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bridge</a:t>
            </a:r>
          </a:p>
        </p:txBody>
      </p:sp>
      <p:sp>
        <p:nvSpPr>
          <p:cNvPr id="178" name="Shape 178"/>
          <p:cNvSpPr/>
          <p:nvPr/>
        </p:nvSpPr>
        <p:spPr>
          <a:xfrm rot="5401653">
            <a:off x="1551412" y="3312743"/>
            <a:ext cx="1025522" cy="548390"/>
          </a:xfrm>
          <a:prstGeom prst="leftRightArrow">
            <a:avLst>
              <a:gd name="adj1" fmla="val 45126"/>
              <a:gd name="adj2" fmla="val 31031"/>
            </a:avLst>
          </a:prstGeom>
          <a:solidFill>
            <a:srgbClr val="535353"/>
          </a:solidFill>
          <a:ln w="1270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9" name="Shape 179"/>
          <p:cNvSpPr/>
          <p:nvPr/>
        </p:nvSpPr>
        <p:spPr>
          <a:xfrm rot="5401653">
            <a:off x="6621482" y="3322680"/>
            <a:ext cx="994567" cy="549431"/>
          </a:xfrm>
          <a:prstGeom prst="leftRightArrow">
            <a:avLst>
              <a:gd name="adj1" fmla="val 45126"/>
              <a:gd name="adj2" fmla="val 30972"/>
            </a:avLst>
          </a:prstGeom>
          <a:solidFill>
            <a:srgbClr val="535353"/>
          </a:solidFill>
          <a:ln w="1270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2242205" y="5426178"/>
            <a:ext cx="1647677" cy="557801"/>
          </a:xfrm>
          <a:prstGeom prst="roundRect">
            <a:avLst>
              <a:gd name="adj" fmla="val 3415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r>
              <a:t>Monitor Tools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模块化的API设计</a:t>
            </a:r>
          </a:p>
        </p:txBody>
      </p:sp>
      <p:pic>
        <p:nvPicPr>
          <p:cNvPr id="18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400" y="876300"/>
            <a:ext cx="8001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文档和Q&amp;A支持</a:t>
            </a:r>
          </a:p>
        </p:txBody>
      </p:sp>
      <p:pic>
        <p:nvPicPr>
          <p:cNvPr id="18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775" y="860736"/>
            <a:ext cx="8914450" cy="5973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rPr>
                <a:latin typeface="微软雅黑" pitchFamily="34" charset="-122"/>
                <a:ea typeface="微软雅黑" pitchFamily="34" charset="-122"/>
              </a:rPr>
              <a:t>H5作为数据接收方</a:t>
            </a:r>
          </a:p>
        </p:txBody>
      </p:sp>
      <p:sp>
        <p:nvSpPr>
          <p:cNvPr id="189" name="Shape 189"/>
          <p:cNvSpPr/>
          <p:nvPr/>
        </p:nvSpPr>
        <p:spPr>
          <a:xfrm>
            <a:off x="1984314" y="2585144"/>
            <a:ext cx="3378201" cy="2914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01" y="0"/>
                </a:moveTo>
                <a:cubicBezTo>
                  <a:pt x="2790" y="0"/>
                  <a:pt x="2375" y="481"/>
                  <a:pt x="2375" y="1074"/>
                </a:cubicBezTo>
                <a:lnTo>
                  <a:pt x="2375" y="9006"/>
                </a:lnTo>
                <a:lnTo>
                  <a:pt x="0" y="11153"/>
                </a:lnTo>
                <a:lnTo>
                  <a:pt x="2375" y="13300"/>
                </a:lnTo>
                <a:lnTo>
                  <a:pt x="2375" y="20526"/>
                </a:lnTo>
                <a:cubicBezTo>
                  <a:pt x="2375" y="21119"/>
                  <a:pt x="2790" y="21600"/>
                  <a:pt x="3301" y="21600"/>
                </a:cubicBezTo>
                <a:lnTo>
                  <a:pt x="20671" y="21600"/>
                </a:lnTo>
                <a:cubicBezTo>
                  <a:pt x="21183" y="21600"/>
                  <a:pt x="21600" y="21119"/>
                  <a:pt x="21600" y="20526"/>
                </a:cubicBezTo>
                <a:lnTo>
                  <a:pt x="21600" y="1074"/>
                </a:lnTo>
                <a:cubicBezTo>
                  <a:pt x="21600" y="481"/>
                  <a:pt x="21183" y="0"/>
                  <a:pt x="20671" y="0"/>
                </a:cubicBezTo>
                <a:lnTo>
                  <a:pt x="3301" y="0"/>
                </a:lnTo>
                <a:close/>
              </a:path>
            </a:pathLst>
          </a:custGeom>
          <a:solidFill>
            <a:schemeClr val="accent5">
              <a:satOff val="-6843"/>
              <a:lumOff val="-10705"/>
            </a:schemeClr>
          </a:soli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marL="596900" indent="-342900">
              <a:spcBef>
                <a:spcPts val="600"/>
              </a:spcBef>
              <a:buSzPct val="98000"/>
              <a:buFont typeface="Wingdings" pitchFamily="2" charset="2"/>
              <a:buChar char="l"/>
              <a:defRPr sz="2400">
                <a:solidFill>
                  <a:srgbClr val="FFFFFF"/>
                </a:solidFill>
              </a:defRPr>
            </a:pPr>
            <a:r>
              <a:rPr dirty="0" err="1" smtClean="0">
                <a:latin typeface="微软雅黑" pitchFamily="34" charset="-122"/>
                <a:ea typeface="微软雅黑" pitchFamily="34" charset="-122"/>
              </a:rPr>
              <a:t>按键操作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596900" lvl="7" indent="-342900">
              <a:spcBef>
                <a:spcPts val="600"/>
              </a:spcBef>
              <a:buSzPct val="98000"/>
              <a:buFont typeface="Wingdings" pitchFamily="2" charset="2"/>
              <a:buChar char="l"/>
              <a:defRPr sz="2400">
                <a:solidFill>
                  <a:srgbClr val="FFFFFF"/>
                </a:solidFill>
              </a:defRPr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硬件状态变更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596900" lvl="7" indent="-342900">
              <a:spcBef>
                <a:spcPts val="600"/>
              </a:spcBef>
              <a:buSzPct val="98000"/>
              <a:buFont typeface="Wingdings" pitchFamily="2" charset="2"/>
              <a:buChar char="l"/>
              <a:defRPr sz="2400">
                <a:solidFill>
                  <a:srgbClr val="FFFFFF"/>
                </a:solidFill>
              </a:defRPr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客户端数据变更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596900" lvl="7" indent="-342900">
              <a:spcBef>
                <a:spcPts val="600"/>
              </a:spcBef>
              <a:buSzPct val="98000"/>
              <a:buFont typeface="Wingdings" pitchFamily="2" charset="2"/>
              <a:buChar char="l"/>
              <a:defRPr sz="2400">
                <a:solidFill>
                  <a:srgbClr val="FFFFFF"/>
                </a:solidFill>
              </a:defRPr>
            </a:pPr>
            <a:r>
              <a:rPr dirty="0" err="1" smtClean="0"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dirty="0" err="1">
                <a:latin typeface="微软雅黑" pitchFamily="34" charset="-122"/>
                <a:ea typeface="微软雅黑" pitchFamily="34" charset="-122"/>
              </a:rPr>
              <a:t>UI变更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214629" y="3368099"/>
            <a:ext cx="193899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>
                <a:latin typeface="微软雅黑" pitchFamily="34" charset="-122"/>
                <a:ea typeface="微软雅黑" pitchFamily="34" charset="-122"/>
              </a:rPr>
              <a:t>未来未知时刻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>
                <a:latin typeface="微软雅黑" pitchFamily="34" charset="-122"/>
                <a:ea typeface="微软雅黑" pitchFamily="34" charset="-122"/>
              </a:rPr>
              <a:t>来自客户端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>
                <a:latin typeface="微软雅黑" pitchFamily="34" charset="-122"/>
                <a:ea typeface="微软雅黑" pitchFamily="34" charset="-122"/>
              </a:rPr>
              <a:t>的数据变更</a:t>
            </a:r>
          </a:p>
        </p:txBody>
      </p:sp>
      <p:sp>
        <p:nvSpPr>
          <p:cNvPr id="191" name="Shape 191"/>
          <p:cNvSpPr/>
          <p:nvPr/>
        </p:nvSpPr>
        <p:spPr>
          <a:xfrm>
            <a:off x="6670302" y="3072269"/>
            <a:ext cx="218745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rPr>
                <a:latin typeface="微软雅黑" pitchFamily="34" charset="-122"/>
                <a:ea typeface="微软雅黑" pitchFamily="34" charset="-122"/>
              </a:rPr>
              <a:t>mback、其他按键</a:t>
            </a:r>
          </a:p>
        </p:txBody>
      </p:sp>
      <p:sp>
        <p:nvSpPr>
          <p:cNvPr id="192" name="Shape 192"/>
          <p:cNvSpPr/>
          <p:nvPr/>
        </p:nvSpPr>
        <p:spPr>
          <a:xfrm>
            <a:off x="6670302" y="3567429"/>
            <a:ext cx="163121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rPr>
                <a:latin typeface="微软雅黑" pitchFamily="34" charset="-122"/>
                <a:ea typeface="微软雅黑" pitchFamily="34" charset="-122"/>
              </a:rPr>
              <a:t>网络、位置等</a:t>
            </a:r>
          </a:p>
        </p:txBody>
      </p:sp>
      <p:sp>
        <p:nvSpPr>
          <p:cNvPr id="193" name="Shape 193"/>
          <p:cNvSpPr/>
          <p:nvPr/>
        </p:nvSpPr>
        <p:spPr>
          <a:xfrm>
            <a:off x="6670302" y="4062590"/>
            <a:ext cx="240065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>
                <a:latin typeface="微软雅黑" pitchFamily="34" charset="-122"/>
                <a:ea typeface="微软雅黑" pitchFamily="34" charset="-122"/>
              </a:rPr>
              <a:t>歌曲播放状态变更、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>
                <a:latin typeface="微软雅黑" pitchFamily="34" charset="-122"/>
                <a:ea typeface="微软雅黑" pitchFamily="34" charset="-122"/>
              </a:rPr>
              <a:t>登陆掉线等</a:t>
            </a:r>
          </a:p>
        </p:txBody>
      </p:sp>
      <p:sp>
        <p:nvSpPr>
          <p:cNvPr id="194" name="Shape 194"/>
          <p:cNvSpPr/>
          <p:nvPr/>
        </p:nvSpPr>
        <p:spPr>
          <a:xfrm>
            <a:off x="5432075" y="3295789"/>
            <a:ext cx="1173430" cy="1"/>
          </a:xfrm>
          <a:prstGeom prst="line">
            <a:avLst/>
          </a:prstGeom>
          <a:ln w="12700">
            <a:solidFill>
              <a:srgbClr val="FFFFFF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5432075" y="3790950"/>
            <a:ext cx="1173430" cy="0"/>
          </a:xfrm>
          <a:prstGeom prst="line">
            <a:avLst/>
          </a:prstGeom>
          <a:ln w="12700">
            <a:solidFill>
              <a:srgbClr val="FFFFFF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5432075" y="4286110"/>
            <a:ext cx="1173430" cy="1"/>
          </a:xfrm>
          <a:prstGeom prst="line">
            <a:avLst/>
          </a:prstGeom>
          <a:ln w="12700">
            <a:solidFill>
              <a:srgbClr val="FFFFFF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0966" y="1128949"/>
            <a:ext cx="6596251" cy="56771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反向通知——事件</a:t>
            </a:r>
          </a:p>
        </p:txBody>
      </p:sp>
      <p:sp>
        <p:nvSpPr>
          <p:cNvPr id="200" name="Shape 200"/>
          <p:cNvSpPr/>
          <p:nvPr/>
        </p:nvSpPr>
        <p:spPr>
          <a:xfrm>
            <a:off x="337189" y="2971303"/>
            <a:ext cx="8469622" cy="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712839" y="2370940"/>
            <a:ext cx="1194595" cy="575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4" y="0"/>
                </a:moveTo>
                <a:cubicBezTo>
                  <a:pt x="487" y="0"/>
                  <a:pt x="0" y="1011"/>
                  <a:pt x="0" y="2249"/>
                </a:cubicBezTo>
                <a:lnTo>
                  <a:pt x="0" y="13660"/>
                </a:lnTo>
                <a:cubicBezTo>
                  <a:pt x="0" y="14898"/>
                  <a:pt x="487" y="15910"/>
                  <a:pt x="1084" y="15910"/>
                </a:cubicBezTo>
                <a:lnTo>
                  <a:pt x="8633" y="15910"/>
                </a:lnTo>
                <a:lnTo>
                  <a:pt x="10786" y="21600"/>
                </a:lnTo>
                <a:lnTo>
                  <a:pt x="12946" y="15910"/>
                </a:lnTo>
                <a:lnTo>
                  <a:pt x="20524" y="15910"/>
                </a:lnTo>
                <a:cubicBezTo>
                  <a:pt x="21120" y="15910"/>
                  <a:pt x="21600" y="14898"/>
                  <a:pt x="21600" y="13660"/>
                </a:cubicBezTo>
                <a:lnTo>
                  <a:pt x="21600" y="2249"/>
                </a:lnTo>
                <a:cubicBezTo>
                  <a:pt x="21600" y="1011"/>
                  <a:pt x="21120" y="0"/>
                  <a:pt x="20524" y="0"/>
                </a:cubicBezTo>
                <a:lnTo>
                  <a:pt x="1084" y="0"/>
                </a:lnTo>
                <a:close/>
              </a:path>
            </a:pathLst>
          </a:custGeom>
          <a:solidFill>
            <a:schemeClr val="accent1">
              <a:satOff val="-4409"/>
              <a:lumOff val="-10509"/>
            </a:schemeClr>
          </a:solidFill>
          <a:ln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1600" dirty="0">
                <a:latin typeface="微软雅黑" pitchFamily="34" charset="-122"/>
                <a:ea typeface="微软雅黑" pitchFamily="34" charset="-122"/>
              </a:rPr>
              <a:t>H5 listen</a:t>
            </a:r>
          </a:p>
        </p:txBody>
      </p:sp>
      <p:sp>
        <p:nvSpPr>
          <p:cNvPr id="202" name="Shape 202"/>
          <p:cNvSpPr/>
          <p:nvPr/>
        </p:nvSpPr>
        <p:spPr>
          <a:xfrm>
            <a:off x="2386347" y="1194603"/>
            <a:ext cx="2257661" cy="1751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0" y="0"/>
                </a:moveTo>
                <a:cubicBezTo>
                  <a:pt x="252" y="0"/>
                  <a:pt x="0" y="332"/>
                  <a:pt x="0" y="739"/>
                </a:cubicBezTo>
                <a:lnTo>
                  <a:pt x="0" y="18067"/>
                </a:lnTo>
                <a:cubicBezTo>
                  <a:pt x="0" y="18474"/>
                  <a:pt x="252" y="18806"/>
                  <a:pt x="560" y="18806"/>
                </a:cubicBezTo>
                <a:lnTo>
                  <a:pt x="9415" y="18806"/>
                </a:lnTo>
                <a:lnTo>
                  <a:pt x="10531" y="21600"/>
                </a:lnTo>
                <a:lnTo>
                  <a:pt x="11647" y="18806"/>
                </a:lnTo>
                <a:lnTo>
                  <a:pt x="21040" y="18806"/>
                </a:lnTo>
                <a:cubicBezTo>
                  <a:pt x="21348" y="18806"/>
                  <a:pt x="21600" y="18474"/>
                  <a:pt x="21600" y="18067"/>
                </a:cubicBezTo>
                <a:lnTo>
                  <a:pt x="21600" y="739"/>
                </a:lnTo>
                <a:cubicBezTo>
                  <a:pt x="21600" y="332"/>
                  <a:pt x="21348" y="0"/>
                  <a:pt x="21040" y="0"/>
                </a:cubicBezTo>
                <a:lnTo>
                  <a:pt x="560" y="0"/>
                </a:lnTo>
                <a:close/>
              </a:path>
            </a:pathLst>
          </a:custGeom>
          <a:solidFill>
            <a:schemeClr val="accent1">
              <a:satOff val="-4409"/>
              <a:lumOff val="-10509"/>
            </a:schemeClr>
          </a:solidFill>
          <a:ln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marL="152400" indent="-152400">
              <a:spcBef>
                <a:spcPts val="6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rPr sz="1400" dirty="0" err="1">
                <a:latin typeface="微软雅黑" pitchFamily="34" charset="-122"/>
                <a:ea typeface="微软雅黑" pitchFamily="34" charset="-122"/>
              </a:rPr>
              <a:t>keypress</a:t>
            </a:r>
            <a:endParaRPr sz="1400" dirty="0">
              <a:latin typeface="微软雅黑" pitchFamily="34" charset="-122"/>
              <a:ea typeface="微软雅黑" pitchFamily="34" charset="-122"/>
            </a:endParaRPr>
          </a:p>
          <a:p>
            <a:pPr marL="152400" indent="-152400">
              <a:spcBef>
                <a:spcPts val="6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rPr sz="1400" dirty="0">
                <a:latin typeface="微软雅黑" pitchFamily="34" charset="-122"/>
                <a:ea typeface="微软雅黑" pitchFamily="34" charset="-122"/>
              </a:rPr>
              <a:t>UI status change</a:t>
            </a:r>
          </a:p>
          <a:p>
            <a:pPr marL="152400" indent="-152400">
              <a:spcBef>
                <a:spcPts val="6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rPr sz="1400" dirty="0">
                <a:latin typeface="微软雅黑" pitchFamily="34" charset="-122"/>
                <a:ea typeface="微软雅黑" pitchFamily="34" charset="-122"/>
              </a:rPr>
              <a:t>data change</a:t>
            </a:r>
          </a:p>
          <a:p>
            <a:pPr marL="152400" indent="-152400">
              <a:spcBef>
                <a:spcPts val="6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rPr sz="1400" dirty="0">
                <a:latin typeface="微软雅黑" pitchFamily="34" charset="-122"/>
                <a:ea typeface="微软雅黑" pitchFamily="34" charset="-122"/>
              </a:rPr>
              <a:t>device status change</a:t>
            </a:r>
          </a:p>
        </p:txBody>
      </p:sp>
      <p:sp>
        <p:nvSpPr>
          <p:cNvPr id="203" name="Shape 203"/>
          <p:cNvSpPr/>
          <p:nvPr/>
        </p:nvSpPr>
        <p:spPr>
          <a:xfrm>
            <a:off x="4987355" y="2358240"/>
            <a:ext cx="1644254" cy="602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7" y="0"/>
                </a:moveTo>
                <a:cubicBezTo>
                  <a:pt x="354" y="0"/>
                  <a:pt x="0" y="966"/>
                  <a:pt x="0" y="2150"/>
                </a:cubicBezTo>
                <a:lnTo>
                  <a:pt x="0" y="13057"/>
                </a:lnTo>
                <a:cubicBezTo>
                  <a:pt x="0" y="14240"/>
                  <a:pt x="354" y="15207"/>
                  <a:pt x="787" y="15207"/>
                </a:cubicBezTo>
                <a:lnTo>
                  <a:pt x="9327" y="15207"/>
                </a:lnTo>
                <a:lnTo>
                  <a:pt x="10896" y="21600"/>
                </a:lnTo>
                <a:lnTo>
                  <a:pt x="12466" y="15207"/>
                </a:lnTo>
                <a:lnTo>
                  <a:pt x="20813" y="15207"/>
                </a:lnTo>
                <a:cubicBezTo>
                  <a:pt x="21246" y="15207"/>
                  <a:pt x="21600" y="14240"/>
                  <a:pt x="21600" y="13057"/>
                </a:cubicBezTo>
                <a:lnTo>
                  <a:pt x="21600" y="2150"/>
                </a:lnTo>
                <a:cubicBezTo>
                  <a:pt x="21600" y="966"/>
                  <a:pt x="21246" y="0"/>
                  <a:pt x="20813" y="0"/>
                </a:cubicBezTo>
                <a:lnTo>
                  <a:pt x="787" y="0"/>
                </a:lnTo>
                <a:close/>
              </a:path>
            </a:pathLst>
          </a:custGeom>
          <a:solidFill>
            <a:schemeClr val="accent1">
              <a:satOff val="-4409"/>
              <a:lumOff val="-10509"/>
            </a:schemeClr>
          </a:solidFill>
          <a:ln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1600" dirty="0">
                <a:latin typeface="微软雅黑" pitchFamily="34" charset="-122"/>
                <a:ea typeface="微软雅黑" pitchFamily="34" charset="-122"/>
              </a:rPr>
              <a:t>android notify</a:t>
            </a:r>
          </a:p>
        </p:txBody>
      </p:sp>
      <p:sp>
        <p:nvSpPr>
          <p:cNvPr id="204" name="Shape 204"/>
          <p:cNvSpPr/>
          <p:nvPr/>
        </p:nvSpPr>
        <p:spPr>
          <a:xfrm>
            <a:off x="7286889" y="2370940"/>
            <a:ext cx="1335088" cy="575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0" y="0"/>
                </a:moveTo>
                <a:cubicBezTo>
                  <a:pt x="436" y="0"/>
                  <a:pt x="0" y="1011"/>
                  <a:pt x="0" y="2249"/>
                </a:cubicBezTo>
                <a:lnTo>
                  <a:pt x="0" y="13660"/>
                </a:lnTo>
                <a:cubicBezTo>
                  <a:pt x="0" y="14898"/>
                  <a:pt x="436" y="15910"/>
                  <a:pt x="970" y="15910"/>
                </a:cubicBezTo>
                <a:lnTo>
                  <a:pt x="9503" y="15910"/>
                </a:lnTo>
                <a:lnTo>
                  <a:pt x="11436" y="21600"/>
                </a:lnTo>
                <a:lnTo>
                  <a:pt x="13362" y="15910"/>
                </a:lnTo>
                <a:lnTo>
                  <a:pt x="20637" y="15910"/>
                </a:lnTo>
                <a:cubicBezTo>
                  <a:pt x="21171" y="15910"/>
                  <a:pt x="21600" y="14898"/>
                  <a:pt x="21600" y="13660"/>
                </a:cubicBezTo>
                <a:lnTo>
                  <a:pt x="21600" y="2249"/>
                </a:lnTo>
                <a:cubicBezTo>
                  <a:pt x="21600" y="1011"/>
                  <a:pt x="21171" y="0"/>
                  <a:pt x="20637" y="0"/>
                </a:cubicBezTo>
                <a:lnTo>
                  <a:pt x="970" y="0"/>
                </a:lnTo>
                <a:close/>
              </a:path>
            </a:pathLst>
          </a:custGeom>
          <a:solidFill>
            <a:schemeClr val="accent1">
              <a:satOff val="-4409"/>
              <a:lumOff val="-10509"/>
            </a:schemeClr>
          </a:solidFill>
          <a:ln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1600">
                <a:latin typeface="微软雅黑" pitchFamily="34" charset="-122"/>
                <a:ea typeface="微软雅黑" pitchFamily="34" charset="-122"/>
              </a:rPr>
              <a:t>H5 callback</a:t>
            </a:r>
          </a:p>
        </p:txBody>
      </p:sp>
      <p:sp>
        <p:nvSpPr>
          <p:cNvPr id="205" name="Shape 205"/>
          <p:cNvSpPr/>
          <p:nvPr/>
        </p:nvSpPr>
        <p:spPr>
          <a:xfrm>
            <a:off x="640377" y="3418767"/>
            <a:ext cx="7981600" cy="2862322"/>
          </a:xfrm>
          <a:prstGeom prst="rect">
            <a:avLst/>
          </a:prstGeom>
          <a:solidFill>
            <a:srgbClr val="DDF16D">
              <a:alpha val="698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// H5拦截mback按键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FlymeJS.on</a:t>
            </a:r>
            <a:r>
              <a:rPr dirty="0"/>
              <a:t>(‘</a:t>
            </a:r>
            <a:r>
              <a:rPr dirty="0" err="1"/>
              <a:t>mback</a:t>
            </a:r>
            <a:r>
              <a:rPr dirty="0"/>
              <a:t>’, function </a:t>
            </a:r>
            <a:r>
              <a:rPr dirty="0" err="1"/>
              <a:t>mbackHandler</a:t>
            </a:r>
            <a:r>
              <a:rPr dirty="0"/>
              <a:t>(date) {</a:t>
            </a:r>
          </a:p>
          <a:p>
            <a:pPr lvl="2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console.info(data)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})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// </a:t>
            </a:r>
            <a:r>
              <a:rPr dirty="0" err="1"/>
              <a:t>客户端notify</a:t>
            </a:r>
            <a:endParaRPr dirty="0"/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Webview.loadUrl</a:t>
            </a:r>
            <a:r>
              <a:rPr dirty="0"/>
              <a:t>(“</a:t>
            </a:r>
            <a:r>
              <a:rPr dirty="0" err="1"/>
              <a:t>javascript</a:t>
            </a:r>
            <a:r>
              <a:rPr dirty="0"/>
              <a:t>:</a:t>
            </a:r>
          </a:p>
          <a:p>
            <a:pPr lvl="2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FlymeJS.notify</a:t>
            </a:r>
            <a:r>
              <a:rPr dirty="0"/>
              <a:t>(‘</a:t>
            </a:r>
            <a:r>
              <a:rPr dirty="0" err="1"/>
              <a:t>com.meizu.hybrid.event.MBack</a:t>
            </a:r>
            <a:r>
              <a:rPr dirty="0"/>
              <a:t>', </a:t>
            </a:r>
            <a:r>
              <a:rPr lang="en-US" dirty="0" smtClean="0"/>
              <a:t>		    		</a:t>
            </a:r>
            <a:r>
              <a:rPr dirty="0" err="1" smtClean="0"/>
              <a:t>JSON.stringify</a:t>
            </a:r>
            <a:r>
              <a:rPr dirty="0"/>
              <a:t>({value: ‘xxx’}))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”)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body" sz="half" idx="1"/>
          </p:nvPr>
        </p:nvSpPr>
        <p:spPr>
          <a:xfrm>
            <a:off x="107504" y="1844824"/>
            <a:ext cx="4860156" cy="4140310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latin typeface="微软雅黑" pitchFamily="34" charset="-122"/>
                <a:ea typeface="微软雅黑" pitchFamily="34" charset="-122"/>
              </a:rPr>
              <a:t>相同的资源使用唯一url</a:t>
            </a:r>
            <a:r>
              <a:rPr dirty="0" err="1" smtClean="0">
                <a:latin typeface="微软雅黑" pitchFamily="34" charset="-122"/>
                <a:ea typeface="微软雅黑" pitchFamily="34" charset="-122"/>
              </a:rPr>
              <a:t>定位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dirty="0" err="1" smtClean="0">
                <a:latin typeface="微软雅黑" pitchFamily="34" charset="-122"/>
                <a:ea typeface="微软雅黑" pitchFamily="34" charset="-122"/>
              </a:rPr>
              <a:t>离线文件不存在或过期则走线上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dirty="0">
                <a:latin typeface="微软雅黑" pitchFamily="34" charset="-122"/>
                <a:ea typeface="微软雅黑" pitchFamily="34" charset="-122"/>
              </a:rPr>
              <a:t>基本覆盖所有H5应用场景</a:t>
            </a:r>
          </a:p>
        </p:txBody>
      </p:sp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H5资源访问</a:t>
            </a:r>
          </a:p>
        </p:txBody>
      </p:sp>
      <p:pic>
        <p:nvPicPr>
          <p:cNvPr id="209" name="hybrid-url-router.png"/>
          <p:cNvPicPr>
            <a:picLocks noChangeAspect="1"/>
          </p:cNvPicPr>
          <p:nvPr/>
        </p:nvPicPr>
        <p:blipFill>
          <a:blip r:embed="rId2">
            <a:extLst/>
          </a:blip>
          <a:srcRect l="7441" t="9108" r="5168" b="4812"/>
          <a:stretch>
            <a:fillRect/>
          </a:stretch>
        </p:blipFill>
        <p:spPr>
          <a:xfrm>
            <a:off x="5076056" y="628657"/>
            <a:ext cx="3888623" cy="5903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body" sz="half" idx="1"/>
          </p:nvPr>
        </p:nvSpPr>
        <p:spPr>
          <a:xfrm>
            <a:off x="564177" y="1231021"/>
            <a:ext cx="8229601" cy="1761119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微软雅黑" pitchFamily="34" charset="-122"/>
                <a:ea typeface="微软雅黑" pitchFamily="34" charset="-122"/>
              </a:rPr>
              <a:t>H5资源文件打包路径不受约束，根据正则规则将线上url匹配离线文件</a:t>
            </a:r>
          </a:p>
          <a:p>
            <a:r>
              <a:rPr dirty="0" err="1">
                <a:latin typeface="微软雅黑" pitchFamily="34" charset="-122"/>
                <a:ea typeface="微软雅黑" pitchFamily="34" charset="-122"/>
              </a:rPr>
              <a:t>客户端实现路径重定向、重写等功能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457200" y="278745"/>
            <a:ext cx="5507414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资源定位规则</a:t>
            </a:r>
          </a:p>
        </p:txBody>
      </p:sp>
      <p:sp>
        <p:nvSpPr>
          <p:cNvPr id="213" name="Shape 213"/>
          <p:cNvSpPr/>
          <p:nvPr/>
        </p:nvSpPr>
        <p:spPr>
          <a:xfrm>
            <a:off x="564177" y="3265561"/>
            <a:ext cx="8229601" cy="3252773"/>
          </a:xfrm>
          <a:prstGeom prst="rect">
            <a:avLst/>
          </a:prstGeom>
          <a:solidFill>
            <a:srgbClr val="DDF16D">
              <a:alpha val="698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"routes": [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{ 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"regex": "//h5.meizu.com/(.+)", 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"result": "//h5.meizu.com/$1", 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"rule": "replace"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},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{ 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"regex": "//h(\\d+).meizu.com/(.+)", 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"result": "//h5.meizu.com/$2", 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"rule": "override"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}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]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457200" y="1897870"/>
            <a:ext cx="8229600" cy="3876151"/>
          </a:xfrm>
          <a:prstGeom prst="rect">
            <a:avLst/>
          </a:prstGeom>
        </p:spPr>
        <p:txBody>
          <a:bodyPr/>
          <a:lstStyle/>
          <a:p>
            <a:pPr marL="305180" indent="-305180" defTabSz="406908">
              <a:lnSpc>
                <a:spcPct val="150000"/>
              </a:lnSpc>
              <a:spcBef>
                <a:spcPts val="500"/>
              </a:spcBef>
              <a:defRPr sz="2492"/>
            </a:pPr>
            <a:r>
              <a:rPr dirty="0">
                <a:latin typeface="微软雅黑" pitchFamily="34" charset="-122"/>
                <a:ea typeface="微软雅黑" pitchFamily="34" charset="-122"/>
              </a:rPr>
              <a:t>2011.7-2014.6 </a:t>
            </a:r>
            <a:r>
              <a:rPr dirty="0" err="1">
                <a:latin typeface="微软雅黑" pitchFamily="34" charset="-122"/>
                <a:ea typeface="微软雅黑" pitchFamily="34" charset="-122"/>
              </a:rPr>
              <a:t>腾讯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dirty="0" err="1">
                <a:latin typeface="微软雅黑" pitchFamily="34" charset="-122"/>
                <a:ea typeface="微软雅黑" pitchFamily="34" charset="-122"/>
              </a:rPr>
              <a:t>WebQQ、Q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+、</a:t>
            </a:r>
            <a:r>
              <a:rPr dirty="0" err="1">
                <a:latin typeface="微软雅黑" pitchFamily="34" charset="-122"/>
                <a:ea typeface="微软雅黑" pitchFamily="34" charset="-122"/>
              </a:rPr>
              <a:t>手Q、Q群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305180" indent="-305180" defTabSz="406908">
              <a:lnSpc>
                <a:spcPct val="150000"/>
              </a:lnSpc>
              <a:spcBef>
                <a:spcPts val="500"/>
              </a:spcBef>
              <a:defRPr sz="2492"/>
            </a:pPr>
            <a:r>
              <a:rPr dirty="0">
                <a:latin typeface="微软雅黑" pitchFamily="34" charset="-122"/>
                <a:ea typeface="微软雅黑" pitchFamily="34" charset="-122"/>
              </a:rPr>
              <a:t>2014.7-2015.10 </a:t>
            </a:r>
            <a:r>
              <a:rPr dirty="0" err="1">
                <a:latin typeface="微软雅黑" pitchFamily="34" charset="-122"/>
                <a:ea typeface="微软雅黑" pitchFamily="34" charset="-122"/>
              </a:rPr>
              <a:t>唯品会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dirty="0" err="1">
                <a:latin typeface="微软雅黑" pitchFamily="34" charset="-122"/>
                <a:ea typeface="微软雅黑" pitchFamily="34" charset="-122"/>
              </a:rPr>
              <a:t>特卖会移动平台前端架构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305180" indent="-305180" defTabSz="406908">
              <a:lnSpc>
                <a:spcPct val="150000"/>
              </a:lnSpc>
              <a:spcBef>
                <a:spcPts val="500"/>
              </a:spcBef>
              <a:defRPr sz="2492"/>
            </a:pPr>
            <a:r>
              <a:rPr dirty="0">
                <a:latin typeface="微软雅黑" pitchFamily="34" charset="-122"/>
                <a:ea typeface="微软雅黑" pitchFamily="34" charset="-122"/>
              </a:rPr>
              <a:t>2015.11- </a:t>
            </a:r>
            <a:r>
              <a:rPr dirty="0" err="1">
                <a:latin typeface="微软雅黑" pitchFamily="34" charset="-122"/>
                <a:ea typeface="微软雅黑" pitchFamily="34" charset="-122"/>
              </a:rPr>
              <a:t>魅族科技，Hybrid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dirty="0" err="1">
                <a:latin typeface="微软雅黑" pitchFamily="34" charset="-122"/>
                <a:ea typeface="微软雅黑" pitchFamily="34" charset="-122"/>
              </a:rPr>
              <a:t>App架构设计和落地、前端生态和基础设施建设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305180" indent="-305180" defTabSz="406908">
              <a:spcBef>
                <a:spcPts val="500"/>
              </a:spcBef>
              <a:defRPr sz="2492"/>
            </a:pP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305180" indent="-305180" defTabSz="406908">
              <a:spcBef>
                <a:spcPts val="500"/>
              </a:spcBef>
              <a:defRPr sz="2492"/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微软雅黑" pitchFamily="34" charset="-122"/>
                <a:ea typeface="微软雅黑" pitchFamily="34" charset="-122"/>
                <a:hlinkClick r:id="rId2"/>
              </a:rPr>
              <a:t>https://github.com/chemdemo</a:t>
            </a:r>
          </a:p>
        </p:txBody>
      </p:sp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软雅黑" pitchFamily="34" charset="-122"/>
                <a:ea typeface="微软雅黑" pitchFamily="34" charset="-122"/>
              </a:rPr>
              <a:t>About me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离线访问</a:t>
            </a:r>
          </a:p>
        </p:txBody>
      </p:sp>
      <p:graphicFrame>
        <p:nvGraphicFramePr>
          <p:cNvPr id="216" name="Table 216"/>
          <p:cNvGraphicFramePr/>
          <p:nvPr>
            <p:extLst>
              <p:ext uri="{D42A27DB-BD31-4B8C-83A1-F6EECF244321}">
                <p14:modId xmlns:p14="http://schemas.microsoft.com/office/powerpoint/2010/main" val="1644848440"/>
              </p:ext>
            </p:extLst>
          </p:nvPr>
        </p:nvGraphicFramePr>
        <p:xfrm>
          <a:off x="15695" y="1568855"/>
          <a:ext cx="9128305" cy="5289143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648249"/>
                <a:gridCol w="2046377"/>
                <a:gridCol w="2158646"/>
                <a:gridCol w="3275033"/>
              </a:tblGrid>
              <a:tr h="1000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方案</a:t>
                      </a:r>
                      <a:endParaRPr b="1" dirty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原理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优点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缺点</a:t>
                      </a:r>
                    </a:p>
                  </a:txBody>
                  <a:tcPr marL="0" marR="0" marT="0" marB="0" anchor="ctr" horzOverflow="overflow"/>
                </a:tc>
              </a:tr>
              <a:tr h="1000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Web缓存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微软雅黑" pitchFamily="34" charset="-122"/>
                          <a:ea typeface="微软雅黑" pitchFamily="34" charset="-122"/>
                        </a:rPr>
                        <a:t>HTTP头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微软雅黑" pitchFamily="34" charset="-122"/>
                          <a:ea typeface="微软雅黑" pitchFamily="34" charset="-122"/>
                        </a:rPr>
                        <a:t>纯Web方案，简单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微软雅黑" pitchFamily="34" charset="-122"/>
                          <a:ea typeface="微软雅黑" pitchFamily="34" charset="-122"/>
                        </a:rPr>
                        <a:t>伪离线
无网不可用</a:t>
                      </a:r>
                    </a:p>
                  </a:txBody>
                  <a:tcPr marL="0" marR="0" marT="0" marB="0" anchor="ctr" horzOverflow="overflow"/>
                </a:tc>
              </a:tr>
              <a:tr h="1000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manifest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微软雅黑" pitchFamily="34" charset="-122"/>
                          <a:ea typeface="微软雅黑" pitchFamily="34" charset="-122"/>
                        </a:rPr>
                        <a:t>HTML5新接口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微软雅黑" pitchFamily="34" charset="-122"/>
                          <a:ea typeface="微软雅黑" pitchFamily="34" charset="-122"/>
                        </a:rPr>
                        <a:t>纯Web方案，简单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微软雅黑" pitchFamily="34" charset="-122"/>
                          <a:ea typeface="微软雅黑" pitchFamily="34" charset="-122"/>
                        </a:rPr>
                        <a:t>更新有坑</a:t>
                      </a:r>
                    </a:p>
                  </a:txBody>
                  <a:tcPr marL="0" marR="0" marT="0" marB="0" anchor="ctr" horzOverflow="overflow"/>
                </a:tc>
              </a:tr>
              <a:tr h="1000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离线包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 err="1">
                          <a:latin typeface="微软雅黑" pitchFamily="34" charset="-122"/>
                          <a:ea typeface="微软雅黑" pitchFamily="34" charset="-122"/>
                        </a:rPr>
                        <a:t>请求拦截+本地替换</a:t>
                      </a:r>
                      <a:endParaRPr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微软雅黑" pitchFamily="34" charset="-122"/>
                          <a:ea typeface="微软雅黑" pitchFamily="34" charset="-122"/>
                        </a:rPr>
                        <a:t>无网可用，资源易于控制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 err="1">
                          <a:latin typeface="微软雅黑" pitchFamily="34" charset="-122"/>
                          <a:ea typeface="微软雅黑" pitchFamily="34" charset="-122"/>
                        </a:rPr>
                        <a:t>需要后台、客户端等</a:t>
                      </a:r>
                      <a:r>
                        <a:rPr dirty="0">
                          <a:latin typeface="微软雅黑" pitchFamily="34" charset="-122"/>
                          <a:ea typeface="微软雅黑" pitchFamily="34" charset="-122"/>
                        </a:rPr>
                        <a:t>
</a:t>
                      </a:r>
                      <a:r>
                        <a:rPr dirty="0" err="1">
                          <a:latin typeface="微软雅黑" pitchFamily="34" charset="-122"/>
                          <a:ea typeface="微软雅黑" pitchFamily="34" charset="-122"/>
                        </a:rPr>
                        <a:t>资源和人力的配合</a:t>
                      </a:r>
                      <a:endParaRPr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/>
                </a:tc>
              </a:tr>
              <a:tr h="128793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Cache API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微软雅黑" pitchFamily="34" charset="-122"/>
                          <a:ea typeface="微软雅黑" pitchFamily="34" charset="-122"/>
                        </a:rPr>
                        <a:t>W3C新草案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微软雅黑" pitchFamily="34" charset="-122"/>
                          <a:ea typeface="微软雅黑" pitchFamily="34" charset="-122"/>
                        </a:rPr>
                        <a:t>纯web方案，可实现更细粒度地定制资源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 err="1">
                          <a:latin typeface="微软雅黑" pitchFamily="34" charset="-122"/>
                          <a:ea typeface="微软雅黑" pitchFamily="34" charset="-122"/>
                        </a:rPr>
                        <a:t>更新依赖Service</a:t>
                      </a:r>
                      <a:r>
                        <a:rPr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dirty="0" err="1">
                          <a:latin typeface="微软雅黑" pitchFamily="34" charset="-122"/>
                          <a:ea typeface="微软雅黑" pitchFamily="34" charset="-122"/>
                        </a:rPr>
                        <a:t>Worker，两者皆不成熟，webview兼容问题</a:t>
                      </a:r>
                      <a:endParaRPr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217" name="Shape 217"/>
          <p:cNvSpPr/>
          <p:nvPr/>
        </p:nvSpPr>
        <p:spPr>
          <a:xfrm>
            <a:off x="2339752" y="885142"/>
            <a:ext cx="4485086" cy="583201"/>
          </a:xfrm>
          <a:prstGeom prst="rect">
            <a:avLst/>
          </a:prstGeom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 err="1">
                <a:latin typeface="微软雅黑" pitchFamily="34" charset="-122"/>
                <a:ea typeface="微软雅黑" pitchFamily="34" charset="-122"/>
              </a:rPr>
              <a:t>几种Web缓存方案对比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body" sz="half" idx="1"/>
          </p:nvPr>
        </p:nvSpPr>
        <p:spPr>
          <a:xfrm>
            <a:off x="611560" y="2132856"/>
            <a:ext cx="8229600" cy="3047887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微软雅黑" pitchFamily="34" charset="-122"/>
                <a:ea typeface="微软雅黑" pitchFamily="34" charset="-122"/>
              </a:rPr>
              <a:t>托管H5离线包，前端只需要轻量的包管理</a:t>
            </a:r>
          </a:p>
          <a:p>
            <a:r>
              <a:rPr dirty="0" err="1">
                <a:solidFill>
                  <a:srgbClr val="A7A7A7"/>
                </a:solidFill>
                <a:latin typeface="微软雅黑" pitchFamily="34" charset="-122"/>
                <a:ea typeface="微软雅黑" pitchFamily="34" charset="-122"/>
              </a:rPr>
              <a:t>CI</a:t>
            </a:r>
            <a:r>
              <a:rPr dirty="0" err="1">
                <a:latin typeface="微软雅黑" pitchFamily="34" charset="-122"/>
                <a:ea typeface="微软雅黑" pitchFamily="34" charset="-122"/>
              </a:rPr>
              <a:t>、测试、灰度、发布一体化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dirty="0" err="1">
                <a:latin typeface="微软雅黑" pitchFamily="34" charset="-122"/>
                <a:ea typeface="微软雅黑" pitchFamily="34" charset="-122"/>
              </a:rPr>
              <a:t>版本管理、增量对比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dirty="0" err="1">
                <a:latin typeface="微软雅黑" pitchFamily="34" charset="-122"/>
                <a:ea typeface="微软雅黑" pitchFamily="34" charset="-122"/>
              </a:rPr>
              <a:t>本地资源包更新检查接口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dirty="0" err="1">
                <a:latin typeface="微软雅黑" pitchFamily="34" charset="-122"/>
                <a:ea typeface="微软雅黑" pitchFamily="34" charset="-122"/>
              </a:rPr>
              <a:t>静默更新（服务端主动推送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rPr dirty="0" err="1"/>
              <a:t>资源包管理平台设计</a:t>
            </a:r>
            <a:endParaRPr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资源包管理平台</a:t>
            </a:r>
          </a:p>
        </p:txBody>
      </p:sp>
      <p:pic>
        <p:nvPicPr>
          <p:cNvPr id="22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76075"/>
            <a:ext cx="9144000" cy="4705842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/>
          <p:nvPr/>
        </p:nvSpPr>
        <p:spPr>
          <a:xfrm>
            <a:off x="2329457" y="1127410"/>
            <a:ext cx="4485086" cy="583201"/>
          </a:xfrm>
          <a:prstGeom prst="rect">
            <a:avLst/>
          </a:prstGeom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微软雅黑" pitchFamily="34" charset="-122"/>
                <a:ea typeface="微软雅黑" pitchFamily="34" charset="-122"/>
              </a:rPr>
              <a:t>轻量的H5离线包托管平台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待发包测试</a:t>
            </a:r>
          </a:p>
        </p:txBody>
      </p:sp>
      <p:pic>
        <p:nvPicPr>
          <p:cNvPr id="22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750" y="1299204"/>
            <a:ext cx="4859175" cy="5141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hybrid-offline-workflow.png"/>
          <p:cNvPicPr>
            <a:picLocks noChangeAspect="1"/>
          </p:cNvPicPr>
          <p:nvPr/>
        </p:nvPicPr>
        <p:blipFill>
          <a:blip r:embed="rId3">
            <a:extLst/>
          </a:blip>
          <a:srcRect l="4407" t="9089" r="4407" b="6740"/>
          <a:stretch>
            <a:fillRect/>
          </a:stretch>
        </p:blipFill>
        <p:spPr>
          <a:xfrm>
            <a:off x="3138558" y="1806313"/>
            <a:ext cx="6021714" cy="4127139"/>
          </a:xfrm>
          <a:prstGeom prst="rect">
            <a:avLst/>
          </a:prstGeom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离线包分发控制</a:t>
            </a:r>
          </a:p>
        </p:txBody>
      </p:sp>
      <p:sp>
        <p:nvSpPr>
          <p:cNvPr id="231" name="Shape 231"/>
          <p:cNvSpPr/>
          <p:nvPr/>
        </p:nvSpPr>
        <p:spPr>
          <a:xfrm>
            <a:off x="1283355" y="1577786"/>
            <a:ext cx="6577290" cy="583201"/>
          </a:xfrm>
          <a:prstGeom prst="rect">
            <a:avLst/>
          </a:prstGeom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 err="1">
                <a:latin typeface="微软雅黑" pitchFamily="34" charset="-122"/>
                <a:ea typeface="微软雅黑" pitchFamily="34" charset="-122"/>
              </a:rPr>
              <a:t>多种灰度方式，更精确地控制离线资源更新范围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54172"/>
            <a:ext cx="9144000" cy="3103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离线包更新流程</a:t>
            </a:r>
          </a:p>
        </p:txBody>
      </p:sp>
      <p:pic>
        <p:nvPicPr>
          <p:cNvPr id="235" name="hybrid-workflow.png"/>
          <p:cNvPicPr>
            <a:picLocks noChangeAspect="1"/>
          </p:cNvPicPr>
          <p:nvPr/>
        </p:nvPicPr>
        <p:blipFill>
          <a:blip r:embed="rId2">
            <a:extLst/>
          </a:blip>
          <a:srcRect l="3946" t="3135" r="3946" b="3135"/>
          <a:stretch>
            <a:fillRect/>
          </a:stretch>
        </p:blipFill>
        <p:spPr>
          <a:xfrm>
            <a:off x="1590374" y="809079"/>
            <a:ext cx="6474291" cy="6050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body" sz="half" idx="1"/>
          </p:nvPr>
        </p:nvSpPr>
        <p:spPr>
          <a:xfrm>
            <a:off x="457200" y="1389870"/>
            <a:ext cx="8229600" cy="2499902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latin typeface="微软雅黑" pitchFamily="34" charset="-122"/>
                <a:ea typeface="微软雅黑" pitchFamily="34" charset="-122"/>
              </a:rPr>
              <a:t>上传测试包时同时自动生成增量包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dirty="0" err="1">
                <a:latin typeface="微软雅黑" pitchFamily="34" charset="-122"/>
                <a:ea typeface="微软雅黑" pitchFamily="34" charset="-122"/>
              </a:rPr>
              <a:t>更新时同时返回增量和全量包地址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dirty="0" err="1">
                <a:latin typeface="微软雅黑" pitchFamily="34" charset="-122"/>
                <a:ea typeface="微软雅黑" pitchFamily="34" charset="-122"/>
              </a:rPr>
              <a:t>增量包在客户端进行hash校验防篡改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dirty="0" err="1">
                <a:latin typeface="微软雅黑" pitchFamily="34" charset="-122"/>
                <a:ea typeface="微软雅黑" pitchFamily="34" charset="-122"/>
              </a:rPr>
              <a:t>文件级别的增量diff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离线包瘦身——增量包</a:t>
            </a:r>
          </a:p>
        </p:txBody>
      </p:sp>
      <p:pic>
        <p:nvPicPr>
          <p:cNvPr id="23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22042"/>
            <a:ext cx="9144000" cy="1791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body" sz="half" idx="1"/>
          </p:nvPr>
        </p:nvSpPr>
        <p:spPr>
          <a:xfrm>
            <a:off x="876300" y="1402570"/>
            <a:ext cx="8229600" cy="2436204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微软雅黑" pitchFamily="34" charset="-122"/>
                <a:ea typeface="微软雅黑" pitchFamily="34" charset="-122"/>
              </a:rPr>
              <a:t>同一个apk内的H5按功能分为多个模块</a:t>
            </a:r>
          </a:p>
          <a:p>
            <a:r>
              <a:rPr dirty="0" err="1">
                <a:latin typeface="微软雅黑" pitchFamily="34" charset="-122"/>
                <a:ea typeface="微软雅黑" pitchFamily="34" charset="-122"/>
              </a:rPr>
              <a:t>模块之间的更新频率不同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dirty="0" err="1">
                <a:latin typeface="微软雅黑" pitchFamily="34" charset="-122"/>
                <a:ea typeface="微软雅黑" pitchFamily="34" charset="-122"/>
              </a:rPr>
              <a:t>生成离线包时只打包改动的模块进行更新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dirty="0" err="1">
                <a:latin typeface="微软雅黑" pitchFamily="34" charset="-122"/>
                <a:ea typeface="微软雅黑" pitchFamily="34" charset="-122"/>
              </a:rPr>
              <a:t>在客户端合并多包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离线包瘦身——拆包</a:t>
            </a:r>
          </a:p>
        </p:txBody>
      </p:sp>
      <p:pic>
        <p:nvPicPr>
          <p:cNvPr id="243" name="hybrid-multi-zip.png"/>
          <p:cNvPicPr>
            <a:picLocks noChangeAspect="1"/>
          </p:cNvPicPr>
          <p:nvPr/>
        </p:nvPicPr>
        <p:blipFill>
          <a:blip r:embed="rId2">
            <a:extLst/>
          </a:blip>
          <a:srcRect l="11736" t="29731" r="17214" b="27948"/>
          <a:stretch>
            <a:fillRect/>
          </a:stretch>
        </p:blipFill>
        <p:spPr>
          <a:xfrm>
            <a:off x="955278" y="4085778"/>
            <a:ext cx="6496745" cy="2176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" y="2115066"/>
            <a:ext cx="4368800" cy="3175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离线包规范</a:t>
            </a:r>
          </a:p>
        </p:txBody>
      </p:sp>
      <p:pic>
        <p:nvPicPr>
          <p:cNvPr id="247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2960723" y="1232479"/>
            <a:ext cx="5990426" cy="5370727"/>
          </a:xfrm>
          <a:prstGeom prst="rect">
            <a:avLst/>
          </a:prstGeom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pic>
      <p:sp>
        <p:nvSpPr>
          <p:cNvPr id="248" name="Shape 248"/>
          <p:cNvSpPr/>
          <p:nvPr/>
        </p:nvSpPr>
        <p:spPr>
          <a:xfrm>
            <a:off x="431800" y="3674626"/>
            <a:ext cx="1331913" cy="296148"/>
          </a:xfrm>
          <a:prstGeom prst="roundRect">
            <a:avLst>
              <a:gd name="adj" fmla="val 50000"/>
            </a:avLst>
          </a:prstGeom>
          <a:ln w="38100">
            <a:solidFill>
              <a:srgbClr val="F9282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 flipV="1">
            <a:off x="1748730" y="2863105"/>
            <a:ext cx="1556942" cy="940545"/>
          </a:xfrm>
          <a:prstGeom prst="line">
            <a:avLst/>
          </a:prstGeom>
          <a:ln w="38100">
            <a:solidFill>
              <a:srgbClr val="F5282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body" sz="half" idx="1"/>
          </p:nvPr>
        </p:nvSpPr>
        <p:spPr>
          <a:xfrm>
            <a:off x="1052874" y="2126470"/>
            <a:ext cx="5385942" cy="2421802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latin typeface="微软雅黑" pitchFamily="34" charset="-122"/>
                <a:ea typeface="微软雅黑" pitchFamily="34" charset="-122"/>
              </a:rPr>
              <a:t>私有npm仓库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dirty="0" err="1">
                <a:latin typeface="微软雅黑" pitchFamily="34" charset="-122"/>
                <a:ea typeface="微软雅黑" pitchFamily="34" charset="-122"/>
              </a:rPr>
              <a:t>cnpm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dirty="0" err="1">
                <a:latin typeface="微软雅黑" pitchFamily="34" charset="-122"/>
                <a:ea typeface="微软雅黑" pitchFamily="34" charset="-122"/>
              </a:rPr>
              <a:t>基于React的一系列前端组件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dirty="0">
                <a:latin typeface="微软雅黑" pitchFamily="34" charset="-122"/>
                <a:ea typeface="微软雅黑" pitchFamily="34" charset="-122"/>
              </a:rPr>
              <a:t>遵循ES6模块化标准</a:t>
            </a:r>
          </a:p>
          <a:p>
            <a:r>
              <a:rPr dirty="0" err="1">
                <a:latin typeface="微软雅黑" pitchFamily="34" charset="-122"/>
                <a:ea typeface="微软雅黑" pitchFamily="34" charset="-122"/>
              </a:rPr>
              <a:t>组件publish约定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前端组件生态</a:t>
            </a:r>
          </a:p>
        </p:txBody>
      </p:sp>
      <p:pic>
        <p:nvPicPr>
          <p:cNvPr id="25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3424" y="419100"/>
            <a:ext cx="5768824" cy="632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rPr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22" name="Shape 122"/>
          <p:cNvSpPr/>
          <p:nvPr/>
        </p:nvSpPr>
        <p:spPr>
          <a:xfrm>
            <a:off x="1552326" y="1476573"/>
            <a:ext cx="5554366" cy="758032"/>
          </a:xfrm>
          <a:prstGeom prst="roundRect">
            <a:avLst>
              <a:gd name="adj" fmla="val 25131"/>
            </a:avLst>
          </a:prstGeom>
          <a:solidFill>
            <a:schemeClr val="accent6"/>
          </a:solidFill>
          <a:ln w="25400">
            <a:solidFill>
              <a:srgbClr val="DDDDDD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marL="367631" indent="-240631">
              <a:buSzPct val="100000"/>
              <a:buAutoNum type="arabicPeriod"/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latin typeface="微软雅黑" pitchFamily="34" charset="-122"/>
                <a:ea typeface="微软雅黑" pitchFamily="34" charset="-122"/>
              </a:rPr>
              <a:t>  Flyme hybrid 原有架构简析</a:t>
            </a:r>
          </a:p>
        </p:txBody>
      </p:sp>
      <p:sp>
        <p:nvSpPr>
          <p:cNvPr id="123" name="Shape 123"/>
          <p:cNvSpPr/>
          <p:nvPr/>
        </p:nvSpPr>
        <p:spPr>
          <a:xfrm>
            <a:off x="1552326" y="2753816"/>
            <a:ext cx="5554366" cy="758033"/>
          </a:xfrm>
          <a:prstGeom prst="roundRect">
            <a:avLst>
              <a:gd name="adj" fmla="val 25131"/>
            </a:avLst>
          </a:prstGeom>
          <a:solidFill>
            <a:schemeClr val="accent6"/>
          </a:solidFill>
          <a:ln w="25400">
            <a:solidFill>
              <a:srgbClr val="DDDDDD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marL="367631" indent="-240631">
              <a:buSzPct val="100000"/>
              <a:buAutoNum type="arabicPeriod" startAt="2"/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latin typeface="微软雅黑" pitchFamily="34" charset="-122"/>
                <a:ea typeface="微软雅黑" pitchFamily="34" charset="-122"/>
              </a:rPr>
              <a:t>  通用Hybrid App开发体系的建设</a:t>
            </a:r>
          </a:p>
        </p:txBody>
      </p:sp>
      <p:sp>
        <p:nvSpPr>
          <p:cNvPr id="124" name="Shape 124"/>
          <p:cNvSpPr/>
          <p:nvPr/>
        </p:nvSpPr>
        <p:spPr>
          <a:xfrm>
            <a:off x="1552326" y="5649416"/>
            <a:ext cx="5554366" cy="758033"/>
          </a:xfrm>
          <a:prstGeom prst="roundRect">
            <a:avLst>
              <a:gd name="adj" fmla="val 25131"/>
            </a:avLst>
          </a:prstGeom>
          <a:solidFill>
            <a:schemeClr val="accent6"/>
          </a:solidFill>
          <a:ln w="25400">
            <a:solidFill>
              <a:srgbClr val="DDDDDD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marL="367631" indent="-240631">
              <a:buSzPct val="100000"/>
              <a:buAutoNum type="arabicPeriod" startAt="3"/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dirty="0" err="1">
                <a:latin typeface="微软雅黑" pitchFamily="34" charset="-122"/>
                <a:ea typeface="微软雅黑" pitchFamily="34" charset="-122"/>
              </a:rPr>
              <a:t>前端工程、组件生态、工具链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2007071" y="3864056"/>
            <a:ext cx="5129858" cy="1433153"/>
          </a:xfrm>
          <a:prstGeom prst="roundRect">
            <a:avLst>
              <a:gd name="adj" fmla="val 13292"/>
            </a:avLst>
          </a:prstGeom>
          <a:solidFill>
            <a:schemeClr val="accent3">
              <a:alpha val="29911"/>
            </a:schemeClr>
          </a:solidFill>
          <a:ln w="12700">
            <a:solidFill>
              <a:srgbClr val="FFFFFF"/>
            </a:solidFill>
            <a:custDash>
              <a:ds d="600000" sp="600000"/>
            </a:custDash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marL="355600" indent="-228600">
              <a:lnSpc>
                <a:spcPct val="150000"/>
              </a:lnSpc>
              <a:buClr>
                <a:srgbClr val="FFFFFF"/>
              </a:buClr>
              <a:buSzPct val="100000"/>
              <a:buChar char="‣"/>
              <a:defRPr>
                <a:solidFill>
                  <a:srgbClr val="FFFFFF"/>
                </a:solidFill>
              </a:defRPr>
            </a:pPr>
            <a:r>
              <a:rPr>
                <a:latin typeface="微软雅黑" pitchFamily="34" charset="-122"/>
                <a:ea typeface="微软雅黑" pitchFamily="34" charset="-122"/>
              </a:rPr>
              <a:t>通讯</a:t>
            </a:r>
          </a:p>
          <a:p>
            <a:pPr marL="355600" indent="-228600">
              <a:lnSpc>
                <a:spcPct val="150000"/>
              </a:lnSpc>
              <a:buClr>
                <a:srgbClr val="FFFFFF"/>
              </a:buClr>
              <a:buSzPct val="100000"/>
              <a:buChar char="‣"/>
              <a:defRPr>
                <a:solidFill>
                  <a:srgbClr val="FFFFFF"/>
                </a:solidFill>
              </a:defRPr>
            </a:pPr>
            <a:r>
              <a:rPr>
                <a:latin typeface="微软雅黑" pitchFamily="34" charset="-122"/>
                <a:ea typeface="微软雅黑" pitchFamily="34" charset="-122"/>
              </a:rPr>
              <a:t>资源管理</a:t>
            </a:r>
          </a:p>
          <a:p>
            <a:pPr marL="355600" indent="-228600">
              <a:lnSpc>
                <a:spcPct val="150000"/>
              </a:lnSpc>
              <a:buClr>
                <a:srgbClr val="FFFFFF"/>
              </a:buClr>
              <a:buSzPct val="100000"/>
              <a:buChar char="‣"/>
              <a:defRPr>
                <a:solidFill>
                  <a:srgbClr val="FFFFFF"/>
                </a:solidFill>
              </a:defRPr>
            </a:pPr>
            <a:r>
              <a:rPr>
                <a:latin typeface="微软雅黑" pitchFamily="34" charset="-122"/>
                <a:ea typeface="微软雅黑" pitchFamily="34" charset="-122"/>
              </a:rPr>
              <a:t>性能优化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工具</a:t>
            </a:r>
          </a:p>
        </p:txBody>
      </p:sp>
      <p:sp>
        <p:nvSpPr>
          <p:cNvPr id="256" name="Shape 256"/>
          <p:cNvSpPr/>
          <p:nvPr/>
        </p:nvSpPr>
        <p:spPr>
          <a:xfrm>
            <a:off x="3043708" y="2909118"/>
            <a:ext cx="2485084" cy="1484462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>
                <a:latin typeface="微软雅黑" pitchFamily="34" charset="-122"/>
                <a:ea typeface="微软雅黑" pitchFamily="34" charset="-122"/>
              </a:rPr>
              <a:t>前端工具链</a:t>
            </a:r>
          </a:p>
        </p:txBody>
      </p:sp>
      <p:sp>
        <p:nvSpPr>
          <p:cNvPr id="257" name="Shape 257"/>
          <p:cNvSpPr/>
          <p:nvPr/>
        </p:nvSpPr>
        <p:spPr>
          <a:xfrm>
            <a:off x="627062" y="1541512"/>
            <a:ext cx="2149476" cy="1247875"/>
          </a:xfrm>
          <a:prstGeom prst="ellipse">
            <a:avLst/>
          </a:prstGeom>
          <a:solidFill>
            <a:schemeClr val="accent4">
              <a:satOff val="-1335"/>
              <a:lumOff val="-10274"/>
            </a:schemeClr>
          </a:solidFill>
          <a:ln w="25400">
            <a:solidFill>
              <a:srgbClr val="FFFFFF"/>
            </a:solidFill>
            <a:prstDash val="sysDot"/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>
                <a:latin typeface="微软雅黑" pitchFamily="34" charset="-122"/>
                <a:ea typeface="微软雅黑" pitchFamily="34" charset="-122"/>
              </a:rPr>
              <a:t>生成项目模板</a:t>
            </a:r>
          </a:p>
        </p:txBody>
      </p:sp>
      <p:sp>
        <p:nvSpPr>
          <p:cNvPr id="258" name="Shape 258"/>
          <p:cNvSpPr/>
          <p:nvPr/>
        </p:nvSpPr>
        <p:spPr>
          <a:xfrm>
            <a:off x="4576762" y="957312"/>
            <a:ext cx="2149476" cy="1247875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FFFF"/>
            </a:solidFill>
            <a:prstDash val="sysDot"/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>
                <a:latin typeface="微软雅黑" pitchFamily="34" charset="-122"/>
                <a:ea typeface="微软雅黑" pitchFamily="34" charset="-122"/>
              </a:rPr>
              <a:t>集成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>
                <a:latin typeface="微软雅黑" pitchFamily="34" charset="-122"/>
                <a:ea typeface="微软雅黑" pitchFamily="34" charset="-122"/>
              </a:rPr>
              <a:t>前端开发环境</a:t>
            </a:r>
          </a:p>
        </p:txBody>
      </p:sp>
      <p:sp>
        <p:nvSpPr>
          <p:cNvPr id="259" name="Shape 259"/>
          <p:cNvSpPr/>
          <p:nvPr/>
        </p:nvSpPr>
        <p:spPr>
          <a:xfrm>
            <a:off x="385762" y="4322820"/>
            <a:ext cx="2149476" cy="1247875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prstDash val="sysDot"/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1400" dirty="0" err="1" smtClean="0">
                <a:latin typeface="微软雅黑" pitchFamily="34" charset="-122"/>
                <a:ea typeface="微软雅黑" pitchFamily="34" charset="-122"/>
              </a:rPr>
              <a:t>跨平台命令</a:t>
            </a:r>
            <a:endParaRPr 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sz="1400" dirty="0" smtClean="0">
                <a:latin typeface="微软雅黑" pitchFamily="34" charset="-122"/>
                <a:ea typeface="微软雅黑" pitchFamily="34" charset="-122"/>
              </a:rPr>
              <a:t>zip、md5、rm</a:t>
            </a:r>
            <a:r>
              <a:rPr sz="1400" dirty="0">
                <a:latin typeface="微软雅黑" pitchFamily="34" charset="-122"/>
                <a:ea typeface="微软雅黑" pitchFamily="34" charset="-122"/>
              </a:rPr>
              <a:t>等</a:t>
            </a:r>
          </a:p>
        </p:txBody>
      </p:sp>
      <p:sp>
        <p:nvSpPr>
          <p:cNvPr id="260" name="Shape 260"/>
          <p:cNvSpPr/>
          <p:nvPr/>
        </p:nvSpPr>
        <p:spPr>
          <a:xfrm>
            <a:off x="3700462" y="5332865"/>
            <a:ext cx="2149476" cy="1247875"/>
          </a:xfrm>
          <a:prstGeom prst="ellipse">
            <a:avLst/>
          </a:prstGeom>
          <a:solidFill>
            <a:schemeClr val="accent4"/>
          </a:solidFill>
          <a:ln w="25400">
            <a:solidFill>
              <a:srgbClr val="FFFFFF"/>
            </a:solidFill>
            <a:prstDash val="sysDot"/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>
                <a:latin typeface="微软雅黑" pitchFamily="34" charset="-122"/>
                <a:ea typeface="微软雅黑" pitchFamily="34" charset="-122"/>
              </a:rPr>
              <a:t>通用数据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>
                <a:latin typeface="微软雅黑" pitchFamily="34" charset="-122"/>
                <a:ea typeface="微软雅黑" pitchFamily="34" charset="-122"/>
              </a:rPr>
              <a:t>mock平台</a:t>
            </a:r>
          </a:p>
        </p:txBody>
      </p:sp>
      <p:sp>
        <p:nvSpPr>
          <p:cNvPr id="261" name="Shape 261"/>
          <p:cNvSpPr/>
          <p:nvPr/>
        </p:nvSpPr>
        <p:spPr>
          <a:xfrm>
            <a:off x="6646862" y="3027412"/>
            <a:ext cx="2149476" cy="1247875"/>
          </a:xfrm>
          <a:prstGeom prst="ellipse">
            <a:avLst/>
          </a:prstGeom>
          <a:solidFill>
            <a:schemeClr val="accent6"/>
          </a:solidFill>
          <a:ln w="25400">
            <a:solidFill>
              <a:srgbClr val="FFFFFF"/>
            </a:solidFill>
            <a:prstDash val="sysDot"/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dirty="0" err="1" smtClean="0">
                <a:latin typeface="微软雅黑" pitchFamily="34" charset="-122"/>
                <a:ea typeface="微软雅黑" pitchFamily="34" charset="-122"/>
              </a:rPr>
              <a:t>重写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dirty="0" err="1" smtClean="0">
                <a:latin typeface="微软雅黑" pitchFamily="34" charset="-122"/>
                <a:ea typeface="微软雅黑" pitchFamily="34" charset="-122"/>
              </a:rPr>
              <a:t>npm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install</a:t>
            </a:r>
          </a:p>
        </p:txBody>
      </p:sp>
      <p:sp>
        <p:nvSpPr>
          <p:cNvPr id="262" name="Shape 262"/>
          <p:cNvSpPr/>
          <p:nvPr/>
        </p:nvSpPr>
        <p:spPr>
          <a:xfrm flipV="1">
            <a:off x="4847778" y="2205507"/>
            <a:ext cx="419200" cy="686670"/>
          </a:xfrm>
          <a:prstGeom prst="line">
            <a:avLst/>
          </a:prstGeom>
          <a:ln w="254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5635178" y="3769026"/>
            <a:ext cx="911647" cy="1"/>
          </a:xfrm>
          <a:prstGeom prst="line">
            <a:avLst/>
          </a:prstGeom>
          <a:ln w="254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4287390" y="4504824"/>
            <a:ext cx="392344" cy="686966"/>
          </a:xfrm>
          <a:prstGeom prst="line">
            <a:avLst/>
          </a:prstGeom>
          <a:ln w="254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5" name="Shape 265"/>
          <p:cNvSpPr/>
          <p:nvPr/>
        </p:nvSpPr>
        <p:spPr>
          <a:xfrm flipH="1" flipV="1">
            <a:off x="2520442" y="2660340"/>
            <a:ext cx="656097" cy="396789"/>
          </a:xfrm>
          <a:prstGeom prst="line">
            <a:avLst/>
          </a:prstGeom>
          <a:ln w="254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" name="Shape 266"/>
          <p:cNvSpPr/>
          <p:nvPr/>
        </p:nvSpPr>
        <p:spPr>
          <a:xfrm flipH="1">
            <a:off x="2565697" y="4140410"/>
            <a:ext cx="563178" cy="563179"/>
          </a:xfrm>
          <a:prstGeom prst="line">
            <a:avLst/>
          </a:prstGeom>
          <a:ln w="254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逐渐完善的工具链</a:t>
            </a:r>
          </a:p>
        </p:txBody>
      </p:sp>
      <p:pic>
        <p:nvPicPr>
          <p:cNvPr id="26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59265"/>
            <a:ext cx="9144000" cy="5755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rPr dirty="0" err="1"/>
              <a:t>Flyme</a:t>
            </a:r>
            <a:r>
              <a:rPr dirty="0"/>
              <a:t> Hybrid </a:t>
            </a:r>
            <a:r>
              <a:rPr dirty="0" err="1"/>
              <a:t>体系</a:t>
            </a:r>
            <a:endParaRPr dirty="0"/>
          </a:p>
        </p:txBody>
      </p:sp>
      <p:pic>
        <p:nvPicPr>
          <p:cNvPr id="272" name="flyme-hybrid.png"/>
          <p:cNvPicPr>
            <a:picLocks noChangeAspect="1"/>
          </p:cNvPicPr>
          <p:nvPr/>
        </p:nvPicPr>
        <p:blipFill>
          <a:blip r:embed="rId2">
            <a:extLst/>
          </a:blip>
          <a:srcRect r="2152"/>
          <a:stretch>
            <a:fillRect/>
          </a:stretch>
        </p:blipFill>
        <p:spPr>
          <a:xfrm>
            <a:off x="36314" y="1387425"/>
            <a:ext cx="9071357" cy="5214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（类）Hybrid开发方案对比</a:t>
            </a:r>
          </a:p>
        </p:txBody>
      </p:sp>
      <p:graphicFrame>
        <p:nvGraphicFramePr>
          <p:cNvPr id="275" name="Table 275"/>
          <p:cNvGraphicFramePr/>
          <p:nvPr>
            <p:extLst>
              <p:ext uri="{D42A27DB-BD31-4B8C-83A1-F6EECF244321}">
                <p14:modId xmlns:p14="http://schemas.microsoft.com/office/powerpoint/2010/main" val="3654797744"/>
              </p:ext>
            </p:extLst>
          </p:nvPr>
        </p:nvGraphicFramePr>
        <p:xfrm>
          <a:off x="66079" y="1219200"/>
          <a:ext cx="9011839" cy="5573832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802368"/>
                <a:gridCol w="1802368"/>
                <a:gridCol w="1666029"/>
                <a:gridCol w="2325511"/>
                <a:gridCol w="1415563"/>
              </a:tblGrid>
              <a:tr h="133107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方案</a:t>
                      </a:r>
                      <a:endParaRPr b="1" dirty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原理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优点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缺点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适用范围</a:t>
                      </a:r>
                    </a:p>
                  </a:txBody>
                  <a:tcPr marL="0" marR="0" marT="0" marB="0" anchor="ctr" horzOverflow="overflow"/>
                </a:tc>
              </a:tr>
              <a:tr h="133107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ReactNative</a:t>
                      </a:r>
                      <a:r>
                        <a:rPr b="1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endParaRPr lang="en-US" b="1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Weex</a:t>
                      </a:r>
                      <a:endParaRPr b="1" dirty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 err="1">
                          <a:latin typeface="微软雅黑" pitchFamily="34" charset="-122"/>
                          <a:ea typeface="微软雅黑" pitchFamily="34" charset="-122"/>
                        </a:rPr>
                        <a:t>js书写</a:t>
                      </a:r>
                      <a:r>
                        <a:rPr dirty="0">
                          <a:latin typeface="微软雅黑" pitchFamily="34" charset="-122"/>
                          <a:ea typeface="微软雅黑" pitchFamily="34" charset="-122"/>
                        </a:rPr>
                        <a:t>
</a:t>
                      </a:r>
                      <a:r>
                        <a:rPr dirty="0" err="1">
                          <a:latin typeface="微软雅黑" pitchFamily="34" charset="-122"/>
                          <a:ea typeface="微软雅黑" pitchFamily="34" charset="-122"/>
                        </a:rPr>
                        <a:t>原生代码运行</a:t>
                      </a:r>
                      <a:endParaRPr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微软雅黑" pitchFamily="34" charset="-122"/>
                          <a:ea typeface="微软雅黑" pitchFamily="34" charset="-122"/>
                        </a:rPr>
                        <a:t>高性能、跨平台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微软雅黑" pitchFamily="34" charset="-122"/>
                          <a:ea typeface="微软雅黑" pitchFamily="34" charset="-122"/>
                        </a:rPr>
                        <a:t>接入门槛高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微软雅黑" pitchFamily="34" charset="-122"/>
                          <a:ea typeface="微软雅黑" pitchFamily="34" charset="-122"/>
                        </a:rPr>
                        <a:t>大公司、
创业团队</a:t>
                      </a:r>
                    </a:p>
                  </a:txBody>
                  <a:tcPr marL="0" marR="0" marT="0" marB="0" anchor="ctr" horzOverflow="overflow"/>
                </a:tc>
              </a:tr>
              <a:tr h="133107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Hybrid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 err="1">
                          <a:latin typeface="微软雅黑" pitchFamily="34" charset="-122"/>
                          <a:ea typeface="微软雅黑" pitchFamily="34" charset="-122"/>
                        </a:rPr>
                        <a:t>定制且易扩展的</a:t>
                      </a:r>
                      <a:r>
                        <a:rPr dirty="0">
                          <a:latin typeface="微软雅黑" pitchFamily="34" charset="-122"/>
                          <a:ea typeface="微软雅黑" pitchFamily="34" charset="-122"/>
                        </a:rPr>
                        <a:t>
</a:t>
                      </a:r>
                      <a:r>
                        <a:rPr dirty="0" err="1">
                          <a:latin typeface="微软雅黑" pitchFamily="34" charset="-122"/>
                          <a:ea typeface="微软雅黑" pitchFamily="34" charset="-122"/>
                        </a:rPr>
                        <a:t>webview</a:t>
                      </a:r>
                      <a:endParaRPr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微软雅黑" pitchFamily="34" charset="-122"/>
                          <a:ea typeface="微软雅黑" pitchFamily="34" charset="-122"/>
                        </a:rPr>
                        <a:t>方案通用、
稳定、技术细节容易把控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微软雅黑" pitchFamily="34" charset="-122"/>
                          <a:ea typeface="微软雅黑" pitchFamily="34" charset="-122"/>
                        </a:rPr>
                        <a:t>技术实现不通用
开发成本高
性能不够好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微软雅黑" pitchFamily="34" charset="-122"/>
                          <a:ea typeface="微软雅黑" pitchFamily="34" charset="-122"/>
                        </a:rPr>
                        <a:t>大中型团队</a:t>
                      </a:r>
                    </a:p>
                  </a:txBody>
                  <a:tcPr marL="0" marR="0" marT="0" marB="0" anchor="ctr" horzOverflow="overflow"/>
                </a:tc>
              </a:tr>
              <a:tr h="1580622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Ionic/Cordova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 err="1">
                          <a:latin typeface="微软雅黑" pitchFamily="34" charset="-122"/>
                          <a:ea typeface="微软雅黑" pitchFamily="34" charset="-122"/>
                        </a:rPr>
                        <a:t>高度定制的webview</a:t>
                      </a:r>
                      <a:endParaRPr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微软雅黑" pitchFamily="34" charset="-122"/>
                          <a:ea typeface="微软雅黑" pitchFamily="34" charset="-122"/>
                        </a:rPr>
                        <a:t>丰富的api和完善的工具、插件，纯web方案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微软雅黑" pitchFamily="34" charset="-122"/>
                          <a:ea typeface="微软雅黑" pitchFamily="34" charset="-122"/>
                        </a:rPr>
                        <a:t>高度定制导致扩展性差，性能差，依赖官方后台实现热更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 err="1">
                          <a:latin typeface="微软雅黑" pitchFamily="34" charset="-122"/>
                          <a:ea typeface="微软雅黑" pitchFamily="34" charset="-122"/>
                        </a:rPr>
                        <a:t>个人开发者</a:t>
                      </a:r>
                      <a:endParaRPr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Q&amp;A</a:t>
            </a:r>
          </a:p>
        </p:txBody>
      </p:sp>
      <p:sp>
        <p:nvSpPr>
          <p:cNvPr id="278" name="Shape 278"/>
          <p:cNvSpPr/>
          <p:nvPr/>
        </p:nvSpPr>
        <p:spPr>
          <a:xfrm>
            <a:off x="3605529" y="2957829"/>
            <a:ext cx="193899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dirty="0" err="1">
                <a:latin typeface="微软雅黑" pitchFamily="34" charset="-122"/>
                <a:ea typeface="微软雅黑" pitchFamily="34" charset="-122"/>
              </a:rPr>
              <a:t>谢谢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！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Hybrid Apps on FlymeOS</a:t>
            </a:r>
          </a:p>
        </p:txBody>
      </p:sp>
      <p:pic>
        <p:nvPicPr>
          <p:cNvPr id="128" name="znjk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3" y="979537"/>
            <a:ext cx="3183418" cy="5659407"/>
          </a:xfrm>
          <a:prstGeom prst="rect">
            <a:avLst/>
          </a:prstGeom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129" name="jsc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3192" y="1582638"/>
            <a:ext cx="3363106" cy="5647005"/>
          </a:xfrm>
          <a:prstGeom prst="rect">
            <a:avLst/>
          </a:prstGeom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130" name="znjk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22336" y="2401937"/>
            <a:ext cx="3183417" cy="5659407"/>
          </a:xfrm>
          <a:prstGeom prst="rect">
            <a:avLst/>
          </a:prstGeom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131" name="dmt1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80291" y="1576437"/>
            <a:ext cx="3183418" cy="5659407"/>
          </a:xfrm>
          <a:prstGeom prst="rect">
            <a:avLst/>
          </a:prstGeom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132" name="jsc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86867" y="977140"/>
            <a:ext cx="4061733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yyhz1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01593" y="118174"/>
            <a:ext cx="3267480" cy="5808852"/>
          </a:xfrm>
          <a:prstGeom prst="rect">
            <a:avLst/>
          </a:prstGeom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457200" y="278745"/>
            <a:ext cx="6131024" cy="5832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Flyme</a:t>
            </a:r>
            <a:r>
              <a:rPr dirty="0"/>
              <a:t> Hybrid </a:t>
            </a:r>
            <a:r>
              <a:rPr lang="zh-CN" altLang="en-US" dirty="0" smtClean="0"/>
              <a:t>原有架构流程</a:t>
            </a:r>
            <a:endParaRPr dirty="0"/>
          </a:p>
        </p:txBody>
      </p:sp>
      <p:pic>
        <p:nvPicPr>
          <p:cNvPr id="136" name="hybrid-old-arch.png"/>
          <p:cNvPicPr>
            <a:picLocks noChangeAspect="1"/>
          </p:cNvPicPr>
          <p:nvPr/>
        </p:nvPicPr>
        <p:blipFill>
          <a:blip r:embed="rId2">
            <a:extLst/>
          </a:blip>
          <a:srcRect t="6021" r="2835" b="4156"/>
          <a:stretch>
            <a:fillRect/>
          </a:stretch>
        </p:blipFill>
        <p:spPr>
          <a:xfrm>
            <a:off x="129579" y="1237324"/>
            <a:ext cx="8884743" cy="52707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rPr dirty="0" err="1"/>
              <a:t>Flyme</a:t>
            </a:r>
            <a:r>
              <a:rPr dirty="0"/>
              <a:t> hybrid </a:t>
            </a:r>
            <a:r>
              <a:rPr dirty="0" err="1"/>
              <a:t>原有架构</a:t>
            </a:r>
            <a:endParaRPr dirty="0"/>
          </a:p>
        </p:txBody>
      </p:sp>
      <p:pic>
        <p:nvPicPr>
          <p:cNvPr id="139" name="old-arch-q.png"/>
          <p:cNvPicPr>
            <a:picLocks noChangeAspect="1"/>
          </p:cNvPicPr>
          <p:nvPr/>
        </p:nvPicPr>
        <p:blipFill>
          <a:blip r:embed="rId2">
            <a:extLst/>
          </a:blip>
          <a:srcRect t="2642" b="2642"/>
          <a:stretch>
            <a:fillRect/>
          </a:stretch>
        </p:blipFill>
        <p:spPr>
          <a:xfrm>
            <a:off x="347662" y="1211857"/>
            <a:ext cx="8275025" cy="52945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542662" y="284266"/>
            <a:ext cx="6577290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rPr dirty="0" err="1" smtClean="0"/>
              <a:t>改进思路</a:t>
            </a:r>
            <a:endParaRPr dirty="0"/>
          </a:p>
        </p:txBody>
      </p:sp>
      <p:graphicFrame>
        <p:nvGraphicFramePr>
          <p:cNvPr id="142" name="Table 142"/>
          <p:cNvGraphicFramePr/>
          <p:nvPr>
            <p:extLst>
              <p:ext uri="{D42A27DB-BD31-4B8C-83A1-F6EECF244321}">
                <p14:modId xmlns:p14="http://schemas.microsoft.com/office/powerpoint/2010/main" val="3476673356"/>
              </p:ext>
            </p:extLst>
          </p:nvPr>
        </p:nvGraphicFramePr>
        <p:xfrm>
          <a:off x="123552" y="900151"/>
          <a:ext cx="8896896" cy="585748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448448"/>
                <a:gridCol w="4448448"/>
              </a:tblGrid>
              <a:tr h="97624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问题</a:t>
                      </a:r>
                      <a:endParaRPr sz="2000" b="1" dirty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解决方案</a:t>
                      </a:r>
                    </a:p>
                  </a:txBody>
                  <a:tcPr marL="0" marR="0" marT="0" marB="0" anchor="ctr" horzOverflow="overflow"/>
                </a:tc>
              </a:tr>
              <a:tr h="97624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dirty="0" err="1">
                          <a:latin typeface="微软雅黑" pitchFamily="34" charset="-122"/>
                          <a:ea typeface="微软雅黑" pitchFamily="34" charset="-122"/>
                        </a:rPr>
                        <a:t>代码复用</a:t>
                      </a:r>
                      <a:endParaRPr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微软雅黑" pitchFamily="34" charset="-122"/>
                          <a:ea typeface="微软雅黑" pitchFamily="34" charset="-122"/>
                        </a:rPr>
                        <a:t>模块化、SDK、前端工程</a:t>
                      </a:r>
                    </a:p>
                  </a:txBody>
                  <a:tcPr marL="0" marR="0" marT="0" marB="0" anchor="ctr" horzOverflow="overflow"/>
                </a:tc>
              </a:tr>
              <a:tr h="97624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dirty="0" err="1">
                          <a:latin typeface="微软雅黑" pitchFamily="34" charset="-122"/>
                          <a:ea typeface="微软雅黑" pitchFamily="34" charset="-122"/>
                        </a:rPr>
                        <a:t>接口设计</a:t>
                      </a:r>
                      <a:endParaRPr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微软雅黑" pitchFamily="34" charset="-122"/>
                          <a:ea typeface="微软雅黑" pitchFamily="34" charset="-122"/>
                        </a:rPr>
                        <a:t>模块化，优雅设计</a:t>
                      </a:r>
                    </a:p>
                  </a:txBody>
                  <a:tcPr marL="0" marR="0" marT="0" marB="0" anchor="ctr" horzOverflow="overflow"/>
                </a:tc>
              </a:tr>
              <a:tr h="97624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dirty="0" err="1">
                          <a:latin typeface="微软雅黑" pitchFamily="34" charset="-122"/>
                          <a:ea typeface="微软雅黑" pitchFamily="34" charset="-122"/>
                        </a:rPr>
                        <a:t>访问url不一致</a:t>
                      </a:r>
                      <a:endParaRPr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微软雅黑" pitchFamily="34" charset="-122"/>
                          <a:ea typeface="微软雅黑" pitchFamily="34" charset="-122"/>
                        </a:rPr>
                        <a:t>在线和离线均采用唯一url</a:t>
                      </a:r>
                    </a:p>
                  </a:txBody>
                  <a:tcPr marL="0" marR="0" marT="0" marB="0" anchor="ctr" horzOverflow="overflow"/>
                </a:tc>
              </a:tr>
              <a:tr h="97624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dirty="0">
                          <a:latin typeface="微软雅黑" pitchFamily="34" charset="-122"/>
                          <a:ea typeface="微软雅黑" pitchFamily="34" charset="-122"/>
                        </a:rPr>
                        <a:t>H5包分发控制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微软雅黑" pitchFamily="34" charset="-122"/>
                          <a:ea typeface="微软雅黑" pitchFamily="34" charset="-122"/>
                        </a:rPr>
                        <a:t>包动态更新接口+push通道</a:t>
                      </a:r>
                    </a:p>
                  </a:txBody>
                  <a:tcPr marL="0" marR="0" marT="0" marB="0" anchor="ctr" horzOverflow="overflow"/>
                </a:tc>
              </a:tr>
              <a:tr h="97624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dirty="0">
                          <a:latin typeface="微软雅黑" pitchFamily="34" charset="-122"/>
                          <a:ea typeface="微软雅黑" pitchFamily="34" charset="-122"/>
                        </a:rPr>
                        <a:t>H5编译、打包、发布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dirty="0" err="1">
                          <a:latin typeface="微软雅黑" pitchFamily="34" charset="-122"/>
                          <a:ea typeface="微软雅黑" pitchFamily="34" charset="-122"/>
                        </a:rPr>
                        <a:t>自建包管理平台+前端工具</a:t>
                      </a:r>
                      <a:endParaRPr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通用的Hybrid架构</a:t>
            </a:r>
          </a:p>
        </p:txBody>
      </p:sp>
      <p:pic>
        <p:nvPicPr>
          <p:cNvPr id="145" name="hybrid-resource.png"/>
          <p:cNvPicPr>
            <a:picLocks noChangeAspect="1"/>
          </p:cNvPicPr>
          <p:nvPr/>
        </p:nvPicPr>
        <p:blipFill rotWithShape="1">
          <a:blip r:embed="rId3">
            <a:extLst/>
          </a:blip>
          <a:srcRect l="10626" t="4200" r="13775" b="10402"/>
          <a:stretch/>
        </p:blipFill>
        <p:spPr>
          <a:xfrm>
            <a:off x="971600" y="1340768"/>
            <a:ext cx="6912768" cy="439248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827584" y="6027413"/>
            <a:ext cx="77768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设计理论：</a:t>
            </a:r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://github.com/chemdemo/chemdemo.github.io/issues/12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444500" y="1252593"/>
            <a:ext cx="3884911" cy="693280"/>
          </a:xfrm>
          <a:prstGeom prst="rect">
            <a:avLst/>
          </a:prstGeom>
        </p:spPr>
        <p:txBody>
          <a:bodyPr/>
          <a:lstStyle/>
          <a:p>
            <a:r>
              <a:rPr dirty="0"/>
              <a:t>Android调用H5</a:t>
            </a:r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rPr dirty="0" err="1"/>
              <a:t>通讯</a:t>
            </a:r>
            <a:r>
              <a:rPr dirty="0"/>
              <a:t>——</a:t>
            </a:r>
            <a:r>
              <a:rPr dirty="0" err="1"/>
              <a:t>基本原理</a:t>
            </a:r>
            <a:endParaRPr dirty="0"/>
          </a:p>
        </p:txBody>
      </p:sp>
      <p:sp>
        <p:nvSpPr>
          <p:cNvPr id="149" name="Shape 149"/>
          <p:cNvSpPr/>
          <p:nvPr/>
        </p:nvSpPr>
        <p:spPr>
          <a:xfrm>
            <a:off x="659130" y="1986279"/>
            <a:ext cx="7684751" cy="331774"/>
          </a:xfrm>
          <a:prstGeom prst="rect">
            <a:avLst/>
          </a:prstGeom>
          <a:solidFill>
            <a:srgbClr val="DDF16D"/>
          </a:solidFill>
          <a:ln w="12700">
            <a:solidFill>
              <a:srgbClr val="DDF16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rPr dirty="0" err="1"/>
              <a:t>webview.loadUrl</a:t>
            </a:r>
            <a:r>
              <a:rPr dirty="0"/>
              <a:t>("</a:t>
            </a:r>
            <a:r>
              <a:rPr dirty="0" err="1"/>
              <a:t>javascript</a:t>
            </a:r>
            <a:r>
              <a:rPr dirty="0"/>
              <a:t>: alert('hello world')");</a:t>
            </a:r>
          </a:p>
        </p:txBody>
      </p:sp>
      <p:sp>
        <p:nvSpPr>
          <p:cNvPr id="150" name="Shape 150"/>
          <p:cNvSpPr/>
          <p:nvPr/>
        </p:nvSpPr>
        <p:spPr>
          <a:xfrm>
            <a:off x="482600" y="2447360"/>
            <a:ext cx="7945388" cy="598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6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</a:defRPr>
            </a:lvl1pPr>
          </a:lstStyle>
          <a:p>
            <a:r>
              <a:rPr dirty="0"/>
              <a:t>Android调用H5：shouldOverrideUrlLoading</a:t>
            </a:r>
          </a:p>
        </p:txBody>
      </p:sp>
      <p:sp>
        <p:nvSpPr>
          <p:cNvPr id="151" name="Shape 151"/>
          <p:cNvSpPr/>
          <p:nvPr/>
        </p:nvSpPr>
        <p:spPr>
          <a:xfrm>
            <a:off x="591644" y="3284984"/>
            <a:ext cx="7892064" cy="2800767"/>
          </a:xfrm>
          <a:prstGeom prst="rect">
            <a:avLst/>
          </a:prstGeom>
          <a:solidFill>
            <a:srgbClr val="DDF16D">
              <a:alpha val="6993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1600" dirty="0"/>
              <a:t>@Override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1600" dirty="0"/>
              <a:t>public </a:t>
            </a:r>
            <a:r>
              <a:rPr sz="1600" dirty="0" err="1"/>
              <a:t>boolean</a:t>
            </a:r>
            <a:r>
              <a:rPr sz="1600" dirty="0"/>
              <a:t> </a:t>
            </a:r>
            <a:r>
              <a:rPr sz="1600" dirty="0" err="1"/>
              <a:t>shouldOverrideUrlLoading</a:t>
            </a:r>
            <a:r>
              <a:rPr sz="1600" dirty="0"/>
              <a:t>(</a:t>
            </a:r>
            <a:r>
              <a:rPr sz="1600" dirty="0" err="1"/>
              <a:t>WebView</a:t>
            </a:r>
            <a:r>
              <a:rPr sz="1600" dirty="0"/>
              <a:t> view, String </a:t>
            </a:r>
            <a:r>
              <a:rPr sz="1600" dirty="0" err="1"/>
              <a:t>url</a:t>
            </a:r>
            <a:r>
              <a:rPr sz="1600" dirty="0"/>
              <a:t>) {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1600" dirty="0"/>
              <a:t>    // </a:t>
            </a:r>
            <a:r>
              <a:rPr sz="1600" dirty="0" err="1"/>
              <a:t>自定义的schema</a:t>
            </a:r>
            <a:endParaRPr sz="1600" dirty="0"/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1600" dirty="0"/>
              <a:t>    if (</a:t>
            </a:r>
            <a:r>
              <a:rPr sz="1600" dirty="0" err="1"/>
              <a:t>url.indexOf</a:t>
            </a:r>
            <a:r>
              <a:rPr sz="1600" dirty="0"/>
              <a:t>("</a:t>
            </a:r>
            <a:r>
              <a:rPr sz="1600" dirty="0" err="1"/>
              <a:t>myschema</a:t>
            </a:r>
            <a:r>
              <a:rPr sz="1600" dirty="0"/>
              <a:t>://") != -1) {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1600" dirty="0"/>
              <a:t>        ... // other code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1600" dirty="0"/>
              <a:t>        // </a:t>
            </a:r>
            <a:r>
              <a:rPr sz="1600" dirty="0" err="1"/>
              <a:t>返回true</a:t>
            </a:r>
            <a:r>
              <a:rPr sz="1600" dirty="0"/>
              <a:t> 则表明webview已经“消费”了H5的request事件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1600" dirty="0"/>
              <a:t>        return true;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1600" dirty="0"/>
              <a:t>    }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1600" dirty="0"/>
              <a:t>    // 返回false，webview将用默认的方式处理H5的request事件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1600" dirty="0"/>
              <a:t>    return false;</a:t>
            </a:r>
          </a:p>
          <a:p>
            <a:pPr lvl="1" indent="2540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1600" dirty="0"/>
              <a:t>}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593</Words>
  <Application>Microsoft Office PowerPoint</Application>
  <PresentationFormat>全屏显示(4:3)</PresentationFormat>
  <Paragraphs>212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微软雅黑</vt:lpstr>
      <vt:lpstr>Arial</vt:lpstr>
      <vt:lpstr>Calibri</vt:lpstr>
      <vt:lpstr>Consolas</vt:lpstr>
      <vt:lpstr>Wingdings</vt:lpstr>
      <vt:lpstr>Office 主题</vt:lpstr>
      <vt:lpstr>Hybrid技术在Flyme的应用实践</vt:lpstr>
      <vt:lpstr>About me</vt:lpstr>
      <vt:lpstr>大纲</vt:lpstr>
      <vt:lpstr>Hybrid Apps on FlymeOS</vt:lpstr>
      <vt:lpstr>Flyme Hybrid 原有架构流程</vt:lpstr>
      <vt:lpstr>Flyme hybrid 原有架构</vt:lpstr>
      <vt:lpstr>改进思路</vt:lpstr>
      <vt:lpstr>通用的Hybrid架构</vt:lpstr>
      <vt:lpstr>通讯——基本原理</vt:lpstr>
      <vt:lpstr>通讯——我们的实现</vt:lpstr>
      <vt:lpstr>通讯——异步调用</vt:lpstr>
      <vt:lpstr>通讯——（回调）调用过程</vt:lpstr>
      <vt:lpstr>Hybrid SDK</vt:lpstr>
      <vt:lpstr>模块化的API设计</vt:lpstr>
      <vt:lpstr>文档和Q&amp;A支持</vt:lpstr>
      <vt:lpstr>H5作为数据接收方</vt:lpstr>
      <vt:lpstr>反向通知——事件</vt:lpstr>
      <vt:lpstr>H5资源访问</vt:lpstr>
      <vt:lpstr>资源定位规则</vt:lpstr>
      <vt:lpstr>离线访问</vt:lpstr>
      <vt:lpstr>资源包管理平台设计</vt:lpstr>
      <vt:lpstr>资源包管理平台</vt:lpstr>
      <vt:lpstr>待发包测试</vt:lpstr>
      <vt:lpstr>离线包分发控制</vt:lpstr>
      <vt:lpstr>离线包更新流程</vt:lpstr>
      <vt:lpstr>离线包瘦身——增量包</vt:lpstr>
      <vt:lpstr>离线包瘦身——拆包</vt:lpstr>
      <vt:lpstr>离线包规范</vt:lpstr>
      <vt:lpstr>前端组件生态</vt:lpstr>
      <vt:lpstr>工具</vt:lpstr>
      <vt:lpstr>逐渐完善的工具链</vt:lpstr>
      <vt:lpstr>Flyme Hybrid 体系</vt:lpstr>
      <vt:lpstr>（类）Hybrid开发方案对比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Hybrid技术在Flyme的应用实践</dc:title>
  <dc:creator>杨德模</dc:creator>
  <cp:lastModifiedBy>杨德模</cp:lastModifiedBy>
  <cp:revision>19</cp:revision>
  <dcterms:modified xsi:type="dcterms:W3CDTF">2016-12-08T04:35:28Z</dcterms:modified>
</cp:coreProperties>
</file>