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35" y="-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7704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814093" y="3215094"/>
            <a:ext cx="5644107" cy="5832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</a:defRPr>
            </a:lvl1pPr>
            <a:lvl2pPr marL="790575" indent="-333375">
              <a:spcBef>
                <a:spcPts val="600"/>
              </a:spcBef>
              <a:defRPr sz="2800">
                <a:solidFill>
                  <a:srgbClr val="FFFFFF"/>
                </a:solidFill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FFFFFF"/>
                </a:solidFill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FFFFFF"/>
                </a:solidFill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57200" y="278745"/>
            <a:ext cx="6577290" cy="58320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DDF06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pic>
        <p:nvPicPr>
          <p:cNvPr id="22" name="image3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4933" y="264321"/>
            <a:ext cx="2159001" cy="69328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313266" y="289787"/>
            <a:ext cx="76201" cy="572159"/>
          </a:xfrm>
          <a:prstGeom prst="rect">
            <a:avLst/>
          </a:prstGeom>
          <a:solidFill>
            <a:srgbClr val="DDF06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872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r>
              <a:t>链家网移动网页优化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ubTitle" sz="quarter" idx="1"/>
          </p:nvPr>
        </p:nvSpPr>
        <p:spPr>
          <a:xfrm>
            <a:off x="2814093" y="3215094"/>
            <a:ext cx="5644107" cy="583201"/>
          </a:xfrm>
          <a:prstGeom prst="rect">
            <a:avLst/>
          </a:prstGeom>
        </p:spPr>
        <p:txBody>
          <a:bodyPr/>
          <a:lstStyle>
            <a:lvl1pPr defTabSz="397763">
              <a:spcBef>
                <a:spcPts val="600"/>
              </a:spcBef>
              <a:defRPr sz="2784"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杨永林 | @教主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在刷页的基础上做SPA</a:t>
            </a:r>
          </a:p>
        </p:txBody>
      </p:sp>
      <p:sp>
        <p:nvSpPr>
          <p:cNvPr id="156" name="Shape 156"/>
          <p:cNvSpPr/>
          <p:nvPr/>
        </p:nvSpPr>
        <p:spPr>
          <a:xfrm flipH="1">
            <a:off x="3364530" y="2341260"/>
            <a:ext cx="740178" cy="740178"/>
          </a:xfrm>
          <a:prstGeom prst="line">
            <a:avLst/>
          </a:prstGeom>
          <a:ln w="63500">
            <a:solidFill>
              <a:srgbClr val="DDDDDD"/>
            </a:solidFill>
            <a:tailEnd type="triangle"/>
          </a:ln>
          <a:effectLst>
            <a:outerShdw blurRad="38100" dist="20000" dir="5400000" rotWithShape="0">
              <a:srgbClr val="000000">
                <a:alpha val="38014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57" name="pasted-image.pd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220901" y="859585"/>
            <a:ext cx="702198" cy="132883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2716529" y="2183129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普通请求</a:t>
            </a:r>
          </a:p>
        </p:txBody>
      </p:sp>
      <p:sp>
        <p:nvSpPr>
          <p:cNvPr id="159" name="Shape 159"/>
          <p:cNvSpPr/>
          <p:nvPr/>
        </p:nvSpPr>
        <p:spPr>
          <a:xfrm>
            <a:off x="5019100" y="2315374"/>
            <a:ext cx="791950" cy="791950"/>
          </a:xfrm>
          <a:prstGeom prst="line">
            <a:avLst/>
          </a:prstGeom>
          <a:ln w="63500">
            <a:solidFill>
              <a:srgbClr val="DDDDD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510529" y="2183129"/>
            <a:ext cx="106720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AJAX请求</a:t>
            </a:r>
          </a:p>
        </p:txBody>
      </p:sp>
      <p:sp>
        <p:nvSpPr>
          <p:cNvPr id="161" name="Shape 161"/>
          <p:cNvSpPr/>
          <p:nvPr/>
        </p:nvSpPr>
        <p:spPr>
          <a:xfrm>
            <a:off x="3186256" y="5537560"/>
            <a:ext cx="2771488" cy="65518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应用资源信息</a:t>
            </a:r>
          </a:p>
        </p:txBody>
      </p:sp>
      <p:sp>
        <p:nvSpPr>
          <p:cNvPr id="162" name="Shape 162"/>
          <p:cNvSpPr/>
          <p:nvPr/>
        </p:nvSpPr>
        <p:spPr>
          <a:xfrm>
            <a:off x="2073518" y="3362854"/>
            <a:ext cx="1795254" cy="80797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页面模式</a:t>
            </a:r>
          </a:p>
        </p:txBody>
      </p:sp>
      <p:sp>
        <p:nvSpPr>
          <p:cNvPr id="163" name="Shape 163"/>
          <p:cNvSpPr/>
          <p:nvPr/>
        </p:nvSpPr>
        <p:spPr>
          <a:xfrm>
            <a:off x="5286206" y="3362854"/>
            <a:ext cx="1795255" cy="80797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数据模式</a:t>
            </a:r>
          </a:p>
        </p:txBody>
      </p:sp>
      <p:sp>
        <p:nvSpPr>
          <p:cNvPr id="164" name="Shape 164"/>
          <p:cNvSpPr/>
          <p:nvPr/>
        </p:nvSpPr>
        <p:spPr>
          <a:xfrm>
            <a:off x="4225664" y="3480012"/>
            <a:ext cx="692672" cy="573660"/>
          </a:xfrm>
          <a:prstGeom prst="rightArrow">
            <a:avLst>
              <a:gd name="adj1" fmla="val 32000"/>
              <a:gd name="adj2" fmla="val 77277"/>
            </a:avLst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291329" y="4075429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劫持</a:t>
            </a:r>
          </a:p>
        </p:txBody>
      </p:sp>
      <p:sp>
        <p:nvSpPr>
          <p:cNvPr id="166" name="Shape 166"/>
          <p:cNvSpPr/>
          <p:nvPr/>
        </p:nvSpPr>
        <p:spPr>
          <a:xfrm rot="5400000">
            <a:off x="4299449" y="3736494"/>
            <a:ext cx="545101" cy="2469882"/>
          </a:xfrm>
          <a:prstGeom prst="rightArrow">
            <a:avLst>
              <a:gd name="adj1" fmla="val 43781"/>
              <a:gd name="adj2" fmla="val 5115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在刷页的基础上做SPA</a:t>
            </a:r>
          </a:p>
        </p:txBody>
      </p:sp>
      <p:pic>
        <p:nvPicPr>
          <p:cNvPr id="169" name="屏幕快照 2016-11-27 22.40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491" y="2026282"/>
            <a:ext cx="7637018" cy="2805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继续优化</a:t>
            </a:r>
          </a:p>
        </p:txBody>
      </p:sp>
      <p:sp>
        <p:nvSpPr>
          <p:cNvPr id="172" name="Shape 172"/>
          <p:cNvSpPr/>
          <p:nvPr/>
        </p:nvSpPr>
        <p:spPr>
          <a:xfrm rot="5400000">
            <a:off x="4391595" y="3197343"/>
            <a:ext cx="360810" cy="1270001"/>
          </a:xfrm>
          <a:prstGeom prst="rightArrow">
            <a:avLst>
              <a:gd name="adj1" fmla="val 41305"/>
              <a:gd name="adj2" fmla="val 41730"/>
            </a:avLst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485648" y="4392929"/>
            <a:ext cx="217270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“此处需要补一张图”</a:t>
            </a:r>
          </a:p>
        </p:txBody>
      </p:sp>
      <p:pic>
        <p:nvPicPr>
          <p:cNvPr id="174" name="屏幕快照 2016-11-27 22.48.59.png"/>
          <p:cNvPicPr>
            <a:picLocks noChangeAspect="1"/>
          </p:cNvPicPr>
          <p:nvPr/>
        </p:nvPicPr>
        <p:blipFill>
          <a:blip r:embed="rId2">
            <a:extLst/>
          </a:blip>
          <a:srcRect l="540" r="9933" b="46905"/>
          <a:stretch>
            <a:fillRect/>
          </a:stretch>
        </p:blipFill>
        <p:spPr>
          <a:xfrm>
            <a:off x="456803" y="1041015"/>
            <a:ext cx="8230542" cy="223079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5078776" y="1075840"/>
            <a:ext cx="2923481" cy="77250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pic>
        <p:nvPicPr>
          <p:cNvPr id="176" name="屏幕快照 2016-11-27 22.50.20.png"/>
          <p:cNvPicPr>
            <a:picLocks noChangeAspect="1"/>
          </p:cNvPicPr>
          <p:nvPr/>
        </p:nvPicPr>
        <p:blipFill>
          <a:blip r:embed="rId3">
            <a:extLst/>
          </a:blip>
          <a:srcRect l="1111" r="7962" b="22422"/>
          <a:stretch>
            <a:fillRect/>
          </a:stretch>
        </p:blipFill>
        <p:spPr>
          <a:xfrm>
            <a:off x="478333" y="4255706"/>
            <a:ext cx="8230395" cy="228068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5078776" y="4211147"/>
            <a:ext cx="2923481" cy="34480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继续优化</a:t>
            </a:r>
          </a:p>
        </p:txBody>
      </p:sp>
      <p:pic>
        <p:nvPicPr>
          <p:cNvPr id="180" name="IMG_606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49842" y="1182858"/>
            <a:ext cx="2932036" cy="521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668502" y="3507275"/>
            <a:ext cx="2694715" cy="1569928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pic>
        <p:nvPicPr>
          <p:cNvPr id="182" name="IMG_61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0049" y="1182858"/>
            <a:ext cx="2932036" cy="521511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3937000" y="2494123"/>
            <a:ext cx="1270000" cy="1569877"/>
          </a:xfrm>
          <a:prstGeom prst="rightArrow">
            <a:avLst>
              <a:gd name="adj1" fmla="val 5141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预取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  <p:bldP spid="182" grpId="3" animBg="1" advAuto="0"/>
      <p:bldP spid="183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我们还能怎么做</a:t>
            </a:r>
          </a:p>
        </p:txBody>
      </p:sp>
      <p:sp>
        <p:nvSpPr>
          <p:cNvPr id="186" name="Shape 186"/>
          <p:cNvSpPr/>
          <p:nvPr/>
        </p:nvSpPr>
        <p:spPr>
          <a:xfrm>
            <a:off x="608330" y="1306830"/>
            <a:ext cx="25933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客户端预取页面</a:t>
            </a:r>
          </a:p>
        </p:txBody>
      </p:sp>
      <p:sp>
        <p:nvSpPr>
          <p:cNvPr id="187" name="Shape 187"/>
          <p:cNvSpPr/>
          <p:nvPr/>
        </p:nvSpPr>
        <p:spPr>
          <a:xfrm>
            <a:off x="582930" y="2198754"/>
            <a:ext cx="28973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页面静态化到CDN</a:t>
            </a:r>
          </a:p>
        </p:txBody>
      </p:sp>
      <p:sp>
        <p:nvSpPr>
          <p:cNvPr id="188" name="Shape 188"/>
          <p:cNvSpPr/>
          <p:nvPr/>
        </p:nvSpPr>
        <p:spPr>
          <a:xfrm>
            <a:off x="582930" y="3090679"/>
            <a:ext cx="22377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自动化预加载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  <p:bldP spid="187" grpId="2" animBg="1" advAuto="0"/>
      <p:bldP spid="188" grpId="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H5和Native如何分工</a:t>
            </a:r>
          </a:p>
        </p:txBody>
      </p:sp>
      <p:sp>
        <p:nvSpPr>
          <p:cNvPr id="191" name="Shape 191"/>
          <p:cNvSpPr/>
          <p:nvPr/>
        </p:nvSpPr>
        <p:spPr>
          <a:xfrm>
            <a:off x="1522729" y="3129279"/>
            <a:ext cx="96774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34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潜客</a:t>
            </a:r>
          </a:p>
        </p:txBody>
      </p:sp>
      <p:sp>
        <p:nvSpPr>
          <p:cNvPr id="192" name="Shape 192"/>
          <p:cNvSpPr/>
          <p:nvPr/>
        </p:nvSpPr>
        <p:spPr>
          <a:xfrm>
            <a:off x="3313429" y="3129279"/>
            <a:ext cx="96774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34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胶水</a:t>
            </a:r>
          </a:p>
        </p:txBody>
      </p:sp>
      <p:sp>
        <p:nvSpPr>
          <p:cNvPr id="193" name="Shape 193"/>
          <p:cNvSpPr/>
          <p:nvPr/>
        </p:nvSpPr>
        <p:spPr>
          <a:xfrm>
            <a:off x="5104130" y="3129279"/>
            <a:ext cx="96774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34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长尾</a:t>
            </a:r>
          </a:p>
        </p:txBody>
      </p:sp>
      <p:sp>
        <p:nvSpPr>
          <p:cNvPr id="194" name="Shape 194"/>
          <p:cNvSpPr/>
          <p:nvPr/>
        </p:nvSpPr>
        <p:spPr>
          <a:xfrm>
            <a:off x="6894830" y="3129279"/>
            <a:ext cx="96774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34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尝试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/>
      <p:bldP spid="192" grpId="2" animBg="1" advAuto="0"/>
      <p:bldP spid="193" grpId="3" animBg="1" advAuto="0"/>
      <p:bldP spid="194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 dirty="0" smtClean="0"/>
              <a:t>问题</a:t>
            </a:r>
            <a:endParaRPr dirty="0"/>
          </a:p>
        </p:txBody>
      </p:sp>
      <p:sp>
        <p:nvSpPr>
          <p:cNvPr id="118" name="Shape 118"/>
          <p:cNvSpPr/>
          <p:nvPr/>
        </p:nvSpPr>
        <p:spPr>
          <a:xfrm>
            <a:off x="1713915" y="2989579"/>
            <a:ext cx="571617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H5和Native如何分工？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问题</a:t>
            </a:r>
          </a:p>
        </p:txBody>
      </p:sp>
      <p:sp>
        <p:nvSpPr>
          <p:cNvPr id="121" name="Shape 121"/>
          <p:cNvSpPr/>
          <p:nvPr/>
        </p:nvSpPr>
        <p:spPr>
          <a:xfrm>
            <a:off x="649178" y="3830204"/>
            <a:ext cx="502493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市场部：支持SEO，呼起客户端</a:t>
            </a:r>
          </a:p>
        </p:txBody>
      </p:sp>
      <p:sp>
        <p:nvSpPr>
          <p:cNvPr id="122" name="Shape 122"/>
          <p:cNvSpPr/>
          <p:nvPr/>
        </p:nvSpPr>
        <p:spPr>
          <a:xfrm>
            <a:off x="608330" y="1154430"/>
            <a:ext cx="33045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产品部：用户体验好</a:t>
            </a:r>
          </a:p>
        </p:txBody>
      </p:sp>
      <p:sp>
        <p:nvSpPr>
          <p:cNvPr id="123" name="Shape 123"/>
          <p:cNvSpPr/>
          <p:nvPr/>
        </p:nvSpPr>
        <p:spPr>
          <a:xfrm>
            <a:off x="608330" y="2046354"/>
            <a:ext cx="43713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商务部：积极支持对外合作</a:t>
            </a:r>
          </a:p>
        </p:txBody>
      </p:sp>
      <p:sp>
        <p:nvSpPr>
          <p:cNvPr id="124" name="Shape 124"/>
          <p:cNvSpPr/>
          <p:nvPr/>
        </p:nvSpPr>
        <p:spPr>
          <a:xfrm>
            <a:off x="633882" y="2938279"/>
            <a:ext cx="371063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客户端：“这个H5做吧”</a:t>
            </a:r>
          </a:p>
        </p:txBody>
      </p:sp>
      <p:sp>
        <p:nvSpPr>
          <p:cNvPr id="125" name="Shape 125"/>
          <p:cNvSpPr/>
          <p:nvPr/>
        </p:nvSpPr>
        <p:spPr>
          <a:xfrm>
            <a:off x="633730" y="4722129"/>
            <a:ext cx="43713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技术部：开发速度快成本低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4" animBg="1" advAuto="0"/>
      <p:bldP spid="122" grpId="1" animBg="1" advAuto="0"/>
      <p:bldP spid="123" grpId="2" animBg="1" advAuto="0"/>
      <p:bldP spid="124" grpId="3" animBg="1" advAuto="0"/>
      <p:bldP spid="125" grpId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 dirty="0" smtClean="0"/>
              <a:t>初始方案</a:t>
            </a:r>
            <a:endParaRPr dirty="0"/>
          </a:p>
        </p:txBody>
      </p:sp>
      <p:sp>
        <p:nvSpPr>
          <p:cNvPr id="128" name="Shape 128"/>
          <p:cNvSpPr/>
          <p:nvPr/>
        </p:nvSpPr>
        <p:spPr>
          <a:xfrm>
            <a:off x="4152341" y="3097529"/>
            <a:ext cx="106906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defRPr sz="42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SPA</a:t>
            </a:r>
          </a:p>
        </p:txBody>
      </p:sp>
      <p:pic>
        <p:nvPicPr>
          <p:cNvPr id="129" name="M站(老)瀑布图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16496" y="1557470"/>
            <a:ext cx="6458697" cy="453035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 flipV="1">
            <a:off x="4572000" y="1097246"/>
            <a:ext cx="0" cy="5450807"/>
          </a:xfrm>
          <a:prstGeom prst="line">
            <a:avLst/>
          </a:prstGeom>
          <a:ln w="508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blurRad="12700" dist="7299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1" animBg="1" advAuto="0"/>
      <p:bldP spid="130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 dirty="0"/>
              <a:t>SPA</a:t>
            </a:r>
            <a:r>
              <a:rPr dirty="0" smtClean="0"/>
              <a:t>方案问题</a:t>
            </a: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608330" y="1154430"/>
            <a:ext cx="481441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H5用户覆盖广，但使用深度低</a:t>
            </a:r>
          </a:p>
        </p:txBody>
      </p:sp>
      <p:sp>
        <p:nvSpPr>
          <p:cNvPr id="134" name="Shape 134"/>
          <p:cNvSpPr/>
          <p:nvPr/>
        </p:nvSpPr>
        <p:spPr>
          <a:xfrm>
            <a:off x="671830" y="2046355"/>
            <a:ext cx="29489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服务质量监控困难</a:t>
            </a:r>
          </a:p>
        </p:txBody>
      </p:sp>
      <p:sp>
        <p:nvSpPr>
          <p:cNvPr id="135" name="Shape 135"/>
          <p:cNvSpPr/>
          <p:nvPr/>
        </p:nvSpPr>
        <p:spPr>
          <a:xfrm>
            <a:off x="621030" y="2876742"/>
            <a:ext cx="182453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SEO不友好</a:t>
            </a:r>
          </a:p>
        </p:txBody>
      </p:sp>
      <p:sp>
        <p:nvSpPr>
          <p:cNvPr id="136" name="Shape 136"/>
          <p:cNvSpPr/>
          <p:nvPr/>
        </p:nvSpPr>
        <p:spPr>
          <a:xfrm>
            <a:off x="621030" y="3707129"/>
            <a:ext cx="33045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鲁棒性弱，影响合作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  <p:bldP spid="134" grpId="2" animBg="1" advAuto="0"/>
      <p:bldP spid="135" grpId="3" animBg="1" advAuto="0"/>
      <p:bldP spid="136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 dirty="0" smtClean="0"/>
              <a:t>优化方案</a:t>
            </a:r>
            <a:endParaRPr dirty="0"/>
          </a:p>
        </p:txBody>
      </p:sp>
      <p:sp>
        <p:nvSpPr>
          <p:cNvPr id="139" name="Shape 139"/>
          <p:cNvSpPr/>
          <p:nvPr/>
        </p:nvSpPr>
        <p:spPr>
          <a:xfrm>
            <a:off x="2919729" y="3008629"/>
            <a:ext cx="330454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defRPr sz="42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传统页面刷新</a:t>
            </a:r>
          </a:p>
        </p:txBody>
      </p:sp>
      <p:pic>
        <p:nvPicPr>
          <p:cNvPr id="140" name="M站(新)瀑布图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243237" y="1643224"/>
            <a:ext cx="6657526" cy="357155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 flipV="1">
            <a:off x="4691590" y="703596"/>
            <a:ext cx="1" cy="5450808"/>
          </a:xfrm>
          <a:prstGeom prst="line">
            <a:avLst/>
          </a:prstGeom>
          <a:ln w="508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blurRad="12700" dist="7299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  <p:bldP spid="141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rPr smtClean="0"/>
              <a:t>优化方案</a:t>
            </a:r>
            <a:endParaRPr dirty="0"/>
          </a:p>
        </p:txBody>
      </p:sp>
      <p:pic>
        <p:nvPicPr>
          <p:cNvPr id="144" name="image005.jpg"/>
          <p:cNvPicPr>
            <a:picLocks noChangeAspect="1"/>
          </p:cNvPicPr>
          <p:nvPr/>
        </p:nvPicPr>
        <p:blipFill>
          <a:blip r:embed="rId2">
            <a:extLst/>
          </a:blip>
          <a:srcRect l="17434"/>
          <a:stretch>
            <a:fillRect/>
          </a:stretch>
        </p:blipFill>
        <p:spPr>
          <a:xfrm>
            <a:off x="24149" y="2149422"/>
            <a:ext cx="9095728" cy="1868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刷页方案的问题</a:t>
            </a:r>
          </a:p>
        </p:txBody>
      </p:sp>
      <p:sp>
        <p:nvSpPr>
          <p:cNvPr id="147" name="Shape 147"/>
          <p:cNvSpPr/>
          <p:nvPr/>
        </p:nvSpPr>
        <p:spPr>
          <a:xfrm>
            <a:off x="595630" y="1675129"/>
            <a:ext cx="22377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前后端不分离</a:t>
            </a:r>
          </a:p>
        </p:txBody>
      </p:sp>
      <p:sp>
        <p:nvSpPr>
          <p:cNvPr id="148" name="Shape 148"/>
          <p:cNvSpPr/>
          <p:nvPr/>
        </p:nvSpPr>
        <p:spPr>
          <a:xfrm>
            <a:off x="582930" y="2564129"/>
            <a:ext cx="33045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页面切换交互不友好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  <p:bldP spid="148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r>
              <a:t>解决前后端合作</a:t>
            </a:r>
          </a:p>
        </p:txBody>
      </p:sp>
      <p:sp>
        <p:nvSpPr>
          <p:cNvPr id="151" name="Shape 151"/>
          <p:cNvSpPr/>
          <p:nvPr/>
        </p:nvSpPr>
        <p:spPr>
          <a:xfrm>
            <a:off x="595630" y="1675129"/>
            <a:ext cx="43713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打包成一个项目，深度合作</a:t>
            </a:r>
          </a:p>
        </p:txBody>
      </p:sp>
      <p:sp>
        <p:nvSpPr>
          <p:cNvPr id="152" name="Shape 152"/>
          <p:cNvSpPr/>
          <p:nvPr/>
        </p:nvSpPr>
        <p:spPr>
          <a:xfrm>
            <a:off x="582930" y="2564129"/>
            <a:ext cx="61493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页面输出状态单一，差异数据前端渲染</a:t>
            </a:r>
          </a:p>
        </p:txBody>
      </p:sp>
      <p:sp>
        <p:nvSpPr>
          <p:cNvPr id="153" name="Shape 153"/>
          <p:cNvSpPr/>
          <p:nvPr/>
        </p:nvSpPr>
        <p:spPr>
          <a:xfrm>
            <a:off x="582930" y="3453129"/>
            <a:ext cx="33045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r>
              <a:t>用工具提高开发效率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  <p:bldP spid="152" grpId="2" animBg="1" advAuto="0"/>
      <p:bldP spid="153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PresentationFormat>全屏显示(4:3)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链家网移动网页优化</vt:lpstr>
      <vt:lpstr>问题</vt:lpstr>
      <vt:lpstr>问题</vt:lpstr>
      <vt:lpstr>初始方案</vt:lpstr>
      <vt:lpstr>SPA方案问题</vt:lpstr>
      <vt:lpstr>优化方案</vt:lpstr>
      <vt:lpstr>优化方案</vt:lpstr>
      <vt:lpstr>刷页方案的问题</vt:lpstr>
      <vt:lpstr>解决前后端合作</vt:lpstr>
      <vt:lpstr>在刷页的基础上做SPA</vt:lpstr>
      <vt:lpstr>在刷页的基础上做SPA</vt:lpstr>
      <vt:lpstr>继续优化</vt:lpstr>
      <vt:lpstr>继续优化</vt:lpstr>
      <vt:lpstr>我们还能怎么做</vt:lpstr>
      <vt:lpstr>H5和Native如何分工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链家网移动网页优化</dc:title>
  <cp:lastModifiedBy>domkey</cp:lastModifiedBy>
  <cp:revision>5</cp:revision>
  <dcterms:modified xsi:type="dcterms:W3CDTF">2016-11-29T09:40:21Z</dcterms:modified>
</cp:coreProperties>
</file>