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301" r:id="rId5"/>
    <p:sldId id="285" r:id="rId6"/>
    <p:sldId id="263" r:id="rId7"/>
    <p:sldId id="284" r:id="rId8"/>
    <p:sldId id="261" r:id="rId9"/>
    <p:sldId id="264" r:id="rId10"/>
    <p:sldId id="286" r:id="rId11"/>
    <p:sldId id="262" r:id="rId12"/>
    <p:sldId id="288" r:id="rId13"/>
    <p:sldId id="287" r:id="rId14"/>
    <p:sldId id="289" r:id="rId15"/>
    <p:sldId id="290" r:id="rId16"/>
    <p:sldId id="302" r:id="rId17"/>
    <p:sldId id="265" r:id="rId18"/>
    <p:sldId id="291" r:id="rId19"/>
    <p:sldId id="269" r:id="rId20"/>
    <p:sldId id="267" r:id="rId21"/>
    <p:sldId id="295" r:id="rId22"/>
    <p:sldId id="294" r:id="rId23"/>
    <p:sldId id="268" r:id="rId24"/>
    <p:sldId id="271" r:id="rId25"/>
    <p:sldId id="297" r:id="rId26"/>
    <p:sldId id="296" r:id="rId27"/>
    <p:sldId id="272" r:id="rId28"/>
    <p:sldId id="273" r:id="rId29"/>
    <p:sldId id="274" r:id="rId30"/>
    <p:sldId id="282" r:id="rId31"/>
    <p:sldId id="279" r:id="rId32"/>
    <p:sldId id="280" r:id="rId33"/>
    <p:sldId id="277" r:id="rId34"/>
    <p:sldId id="275" r:id="rId35"/>
    <p:sldId id="298" r:id="rId36"/>
    <p:sldId id="299" r:id="rId37"/>
    <p:sldId id="300" r:id="rId38"/>
    <p:sldId id="281" r:id="rId3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F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974E1-3B72-4DE7-9C47-F506CADFE8E8}" type="datetimeFigureOut">
              <a:rPr lang="zh-CN" altLang="en-US" smtClean="0"/>
              <a:t>2016-12-01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ABC37-2A9B-429F-B3F7-FDC0B5E85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515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BC37-2A9B-429F-B3F7-FDC0B5E85B1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86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BC37-2A9B-429F-B3F7-FDC0B5E85B1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770400"/>
          </a:xfrm>
        </p:spPr>
        <p:txBody>
          <a:bodyPr/>
          <a:lstStyle>
            <a:lvl1pPr>
              <a:defRPr b="1" u="none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14094" y="3215094"/>
            <a:ext cx="5644106" cy="5832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ea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1033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2016-12-01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650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2016-12-01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31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871"/>
            <a:ext cx="8229600" cy="4736291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  <a:ea typeface="微软雅黑"/>
              </a:defRPr>
            </a:lvl1pPr>
            <a:lvl2pPr>
              <a:defRPr sz="2400">
                <a:solidFill>
                  <a:srgbClr val="FFFFFF"/>
                </a:solidFill>
                <a:ea typeface="微软雅黑"/>
              </a:defRPr>
            </a:lvl2pPr>
            <a:lvl3pPr>
              <a:defRPr sz="2000">
                <a:solidFill>
                  <a:srgbClr val="FFFFFF"/>
                </a:solidFill>
                <a:ea typeface="微软雅黑"/>
              </a:defRPr>
            </a:lvl3pPr>
            <a:lvl4pPr>
              <a:defRPr sz="1800">
                <a:solidFill>
                  <a:srgbClr val="FFFFFF"/>
                </a:solidFill>
                <a:ea typeface="微软雅黑"/>
              </a:defRPr>
            </a:lvl4pPr>
            <a:lvl5pPr>
              <a:defRPr sz="1800">
                <a:solidFill>
                  <a:srgbClr val="FFFFFF"/>
                </a:solidFill>
                <a:ea typeface="微软雅黑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745"/>
            <a:ext cx="6577289" cy="583200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DDF06E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pic>
        <p:nvPicPr>
          <p:cNvPr id="7" name="图片 6" descr="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933" y="264321"/>
            <a:ext cx="2159000" cy="693279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313267" y="289787"/>
            <a:ext cx="76200" cy="572158"/>
          </a:xfrm>
          <a:prstGeom prst="rect">
            <a:avLst/>
          </a:prstGeom>
          <a:solidFill>
            <a:srgbClr val="DDF0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621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2016-12-01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2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2016-12-01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195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2016-12-01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833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2016-12-01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23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2016-12-01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215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2016-12-01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396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2016-12-01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96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C794A-6427-1142-8921-40BFA5A3E01F}" type="datetimeFigureOut">
              <a:rPr kumimoji="1" lang="zh-CN" altLang="en-US" smtClean="0"/>
              <a:t>2016-12-01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551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47961"/>
            <a:ext cx="7962900" cy="123507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房产领域的</a:t>
            </a:r>
            <a:r>
              <a:rPr kumimoji="1" lang="zh-CN" altLang="en-US" dirty="0" smtClean="0"/>
              <a:t>机器学习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>蔡白银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978" y="3466778"/>
            <a:ext cx="2023599" cy="279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8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89871"/>
            <a:ext cx="8229600" cy="4325129"/>
          </a:xfrm>
        </p:spPr>
        <p:txBody>
          <a:bodyPr/>
          <a:lstStyle/>
          <a:p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链家网的机器学习框架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机器学习的实践思路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具体案例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机器学习在房产领域的实践</a:t>
            </a:r>
          </a:p>
        </p:txBody>
      </p:sp>
    </p:spTree>
    <p:extLst>
      <p:ext uri="{BB962C8B-B14F-4D97-AF65-F5344CB8AC3E}">
        <p14:creationId xmlns:p14="http://schemas.microsoft.com/office/powerpoint/2010/main" val="37175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链家网机器学习的整体框架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2713"/>
            <a:ext cx="9130749" cy="522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46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89871"/>
            <a:ext cx="8229600" cy="4325129"/>
          </a:xfrm>
        </p:spPr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链家网的机器学习框架</a:t>
            </a:r>
            <a:endParaRPr kumimoji="1" lang="en-US" altLang="zh-CN" dirty="0"/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机器学习的实践思路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/>
              <a:t>具体案例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机器学习在房产领域的实践</a:t>
            </a:r>
          </a:p>
        </p:txBody>
      </p:sp>
    </p:spTree>
    <p:extLst>
      <p:ext uri="{BB962C8B-B14F-4D97-AF65-F5344CB8AC3E}">
        <p14:creationId xmlns:p14="http://schemas.microsoft.com/office/powerpoint/2010/main" val="134385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89871"/>
            <a:ext cx="8229600" cy="4325129"/>
          </a:xfrm>
        </p:spPr>
        <p:txBody>
          <a:bodyPr/>
          <a:lstStyle/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机器学习的实践思路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3150"/>
            <a:ext cx="9144000" cy="5469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96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89871"/>
            <a:ext cx="8229600" cy="4325129"/>
          </a:xfrm>
        </p:spPr>
        <p:txBody>
          <a:bodyPr/>
          <a:lstStyle/>
          <a:p>
            <a:r>
              <a:rPr kumimoji="1" lang="zh-CN" altLang="en-US" dirty="0"/>
              <a:t>机器学习的实践思路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链家网的机器学习框架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具体案例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机器学习在房产领域的实践</a:t>
            </a:r>
          </a:p>
        </p:txBody>
      </p:sp>
    </p:spTree>
    <p:extLst>
      <p:ext uri="{BB962C8B-B14F-4D97-AF65-F5344CB8AC3E}">
        <p14:creationId xmlns:p14="http://schemas.microsoft.com/office/powerpoint/2010/main" val="147183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链家网机器学习的整体框架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2713"/>
            <a:ext cx="9130749" cy="522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1054100" y="4457700"/>
            <a:ext cx="15113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993900" y="2540000"/>
            <a:ext cx="1168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756150" y="2133600"/>
            <a:ext cx="13779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12775" y="2133600"/>
            <a:ext cx="11588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8975" y="1689100"/>
            <a:ext cx="7019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1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北极星</a:t>
            </a:r>
            <a:r>
              <a:rPr kumimoji="1" lang="en-US" altLang="zh-CN" dirty="0"/>
              <a:t>---</a:t>
            </a:r>
            <a:r>
              <a:rPr kumimoji="1" lang="zh-CN" altLang="en-US" dirty="0"/>
              <a:t>策略结果评估平台</a:t>
            </a:r>
          </a:p>
        </p:txBody>
      </p:sp>
      <p:pic>
        <p:nvPicPr>
          <p:cNvPr id="2050" name="Picture 2" descr="C:\Users\iSilveX\Desktop\新建文件夹\wajue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550" y="6858000"/>
            <a:ext cx="6425385" cy="109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Users\iSilveX\Desktop\新建文件夹 (2)\bjx-3_副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875" y="1616900"/>
            <a:ext cx="1826248" cy="205891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Users\iSilveX\Desktop\新建文件夹 (2)\recom-2_副本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875" y="3748083"/>
            <a:ext cx="1826248" cy="1985050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:\Users\iSilveX\Desktop\新建文件夹 (2)\recom-3_副本_副本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031" y="1618494"/>
            <a:ext cx="2036746" cy="4114638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C:\Users\iSilveX\Desktop\新建文件夹 (2)\wajue-1_副本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70" y="1629603"/>
            <a:ext cx="1740905" cy="2046209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C:\Users\iSilveX\Desktop\新建文件夹 (2)\wajue-2_副本_副本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179" y="3748081"/>
            <a:ext cx="1732796" cy="198505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" y="1616900"/>
            <a:ext cx="3309256" cy="411623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工作有目标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目标可量化、可拆解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优化有方向，可持续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收益可评估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实验科学化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74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用户画像</a:t>
            </a:r>
            <a:r>
              <a:rPr kumimoji="1" lang="en-US" altLang="zh-CN" dirty="0"/>
              <a:t>---</a:t>
            </a:r>
            <a:r>
              <a:rPr kumimoji="1" lang="zh-CN" altLang="en-US" dirty="0"/>
              <a:t>目的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19313"/>
            <a:ext cx="91440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2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用户画像</a:t>
            </a:r>
            <a:r>
              <a:rPr kumimoji="1" lang="en-US" altLang="zh-CN" dirty="0"/>
              <a:t>---</a:t>
            </a:r>
            <a:r>
              <a:rPr kumimoji="1" lang="zh-CN" altLang="en-US" dirty="0"/>
              <a:t>工程框架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2424"/>
            <a:ext cx="9144000" cy="4247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8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用户画像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1945"/>
            <a:ext cx="9118601" cy="2951389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3334"/>
            <a:ext cx="9150350" cy="3044665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4267200" y="1625600"/>
            <a:ext cx="653143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281715" y="1908628"/>
            <a:ext cx="653143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281710" y="2140856"/>
            <a:ext cx="653143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276265" y="2656109"/>
            <a:ext cx="653143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078030" y="1894114"/>
            <a:ext cx="653143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078031" y="1625600"/>
            <a:ext cx="653143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099805" y="2148113"/>
            <a:ext cx="653143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07059" y="2663365"/>
            <a:ext cx="653143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17403" y="1625600"/>
            <a:ext cx="653143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183432" y="1894114"/>
            <a:ext cx="653143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217402" y="2148113"/>
            <a:ext cx="653143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183431" y="2663365"/>
            <a:ext cx="653143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39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蔡白银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链家网大数据架构师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百度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NVIDIA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北京大学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个人简介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50" y="4121381"/>
            <a:ext cx="1682750" cy="167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用户画像</a:t>
            </a:r>
            <a:r>
              <a:rPr kumimoji="1" lang="en-US" altLang="zh-CN" dirty="0"/>
              <a:t>---</a:t>
            </a:r>
            <a:r>
              <a:rPr kumimoji="1" lang="en-US" altLang="zh-CN" dirty="0" err="1"/>
              <a:t>UserMapping</a:t>
            </a:r>
            <a:endParaRPr kumimoji="1"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119187"/>
            <a:ext cx="9143999" cy="5475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12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用户画像</a:t>
            </a:r>
            <a:r>
              <a:rPr kumimoji="1" lang="en-US" altLang="zh-CN" dirty="0"/>
              <a:t>---</a:t>
            </a:r>
            <a:r>
              <a:rPr kumimoji="1" lang="en-US" altLang="zh-CN" dirty="0" err="1"/>
              <a:t>UserMapping</a:t>
            </a:r>
            <a:endParaRPr kumimoji="1"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144000" cy="373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2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用户画像</a:t>
            </a:r>
            <a:r>
              <a:rPr kumimoji="1" lang="en-US" altLang="zh-CN" dirty="0"/>
              <a:t>---</a:t>
            </a:r>
            <a:r>
              <a:rPr kumimoji="1" lang="en-US" altLang="zh-CN" dirty="0" err="1"/>
              <a:t>UserMapping</a:t>
            </a:r>
            <a:endParaRPr kumimoji="1"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0791"/>
            <a:ext cx="9144000" cy="42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http://mmbiz.qpic.cn/mmbiz_jpg/cokWkYcF4DfDjxXkjuqQrag94e32l38KKyFlZicCH9kjoRJxtxotP1uDIvA8yTgicstrN0qVdoglFzFDDIuy5mOg/640?wx_fmt=jpe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" descr="http://mmbiz.qpic.cn/mmbiz_jpg/cokWkYcF4DfDjxXkjuqQrag94e32l38KKyFlZicCH9kjoRJxtxotP1uDIvA8yTgicstrN0qVdoglFzFDDIuy5mOg/640?wx_fmt=jpeg&amp;tp=webp&amp;wxfrom=5&amp;wx_lazy=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5362608"/>
            <a:ext cx="9172575" cy="1295400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5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用户画像</a:t>
            </a:r>
            <a:r>
              <a:rPr kumimoji="1" lang="en-US" altLang="zh-CN" dirty="0"/>
              <a:t>---</a:t>
            </a:r>
            <a:r>
              <a:rPr kumimoji="1" lang="zh-CN" altLang="en-US" dirty="0"/>
              <a:t>用户标签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7193"/>
            <a:ext cx="9143999" cy="7361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曲线连接符 3"/>
          <p:cNvCxnSpPr/>
          <p:nvPr/>
        </p:nvCxnSpPr>
        <p:spPr>
          <a:xfrm rot="10800000" flipV="1">
            <a:off x="3263900" y="2540000"/>
            <a:ext cx="4813300" cy="3073400"/>
          </a:xfrm>
          <a:prstGeom prst="curvedConnector3">
            <a:avLst>
              <a:gd name="adj1" fmla="val 1306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7073900" y="4387850"/>
            <a:ext cx="1193800" cy="6223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时间衰减</a:t>
            </a:r>
          </a:p>
        </p:txBody>
      </p:sp>
    </p:spTree>
    <p:extLst>
      <p:ext uri="{BB962C8B-B14F-4D97-AF65-F5344CB8AC3E}">
        <p14:creationId xmlns:p14="http://schemas.microsoft.com/office/powerpoint/2010/main" val="59391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房源推荐</a:t>
            </a:r>
            <a:r>
              <a:rPr kumimoji="1" lang="en-US" altLang="zh-CN" dirty="0"/>
              <a:t>----</a:t>
            </a:r>
            <a:r>
              <a:rPr kumimoji="1" lang="zh-CN" altLang="en-US" dirty="0"/>
              <a:t>是否必要？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2025"/>
            <a:ext cx="9123972" cy="278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87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房源推荐</a:t>
            </a:r>
            <a:r>
              <a:rPr kumimoji="1" lang="en-US" altLang="zh-CN" dirty="0"/>
              <a:t>----</a:t>
            </a:r>
            <a:r>
              <a:rPr kumimoji="1" lang="zh-CN" altLang="en-US" dirty="0"/>
              <a:t>有必要！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2587"/>
            <a:ext cx="9144000" cy="4140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98972" y="5054116"/>
            <a:ext cx="885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页面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3885" y="1810185"/>
            <a:ext cx="1429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点击百分比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266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房源推荐</a:t>
            </a:r>
            <a:r>
              <a:rPr kumimoji="1" lang="en-US" altLang="zh-CN" dirty="0"/>
              <a:t>---</a:t>
            </a:r>
            <a:r>
              <a:rPr kumimoji="1" lang="zh-CN" altLang="en-US" dirty="0"/>
              <a:t>怎么做？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6762"/>
            <a:ext cx="9144000" cy="446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49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房源推荐</a:t>
            </a:r>
            <a:r>
              <a:rPr kumimoji="1" lang="en-US" altLang="zh-CN" dirty="0"/>
              <a:t>---</a:t>
            </a:r>
            <a:r>
              <a:rPr kumimoji="1" lang="zh-CN" altLang="en-US" dirty="0"/>
              <a:t>效果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73213"/>
            <a:ext cx="9144000" cy="4510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9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房源推荐</a:t>
            </a:r>
            <a:r>
              <a:rPr kumimoji="1" lang="en-US" altLang="zh-CN" dirty="0"/>
              <a:t>---</a:t>
            </a:r>
            <a:r>
              <a:rPr kumimoji="1" lang="zh-CN" altLang="en-US" dirty="0"/>
              <a:t>效果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0713"/>
            <a:ext cx="9144000" cy="3467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031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房屋估价</a:t>
            </a:r>
            <a:r>
              <a:rPr kumimoji="1" lang="en-US" altLang="zh-CN" dirty="0"/>
              <a:t>---</a:t>
            </a:r>
            <a:r>
              <a:rPr kumimoji="1" lang="zh-CN" altLang="en-US" dirty="0"/>
              <a:t>目的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625"/>
            <a:ext cx="9144000" cy="366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70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机器学习在房产领域</a:t>
            </a:r>
            <a:r>
              <a:rPr kumimoji="1"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的必要性和可行性</a:t>
            </a:r>
            <a:endParaRPr kumimoji="1" lang="en-US" altLang="zh-CN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kumimoji="1" lang="en-US" altLang="zh-CN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/>
              <a:t>机器学习在房产领域的实践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提纲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978" y="3479478"/>
            <a:ext cx="2023599" cy="279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房屋估价</a:t>
            </a:r>
            <a:r>
              <a:rPr kumimoji="1" lang="en-US" altLang="zh-CN" dirty="0"/>
              <a:t>---</a:t>
            </a:r>
            <a:r>
              <a:rPr kumimoji="1" lang="zh-CN" altLang="en-US" dirty="0"/>
              <a:t>怎么做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" y="1801813"/>
            <a:ext cx="9129713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6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房屋估价</a:t>
            </a:r>
            <a:r>
              <a:rPr kumimoji="1" lang="en-US" altLang="zh-CN" dirty="0"/>
              <a:t>---</a:t>
            </a:r>
            <a:r>
              <a:rPr kumimoji="1" lang="zh-CN" altLang="en-US" dirty="0"/>
              <a:t>怎么做</a:t>
            </a:r>
          </a:p>
        </p:txBody>
      </p:sp>
      <p:sp>
        <p:nvSpPr>
          <p:cNvPr id="8" name="Shape 95"/>
          <p:cNvSpPr/>
          <p:nvPr/>
        </p:nvSpPr>
        <p:spPr>
          <a:xfrm>
            <a:off x="292100" y="2007936"/>
            <a:ext cx="2687291" cy="2799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0A8A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algn="ctr"/>
            <a:r>
              <a:t>北京整体一个模型</a:t>
            </a:r>
          </a:p>
        </p:txBody>
      </p:sp>
      <p:sp>
        <p:nvSpPr>
          <p:cNvPr id="9" name="Shape 96"/>
          <p:cNvSpPr/>
          <p:nvPr/>
        </p:nvSpPr>
        <p:spPr>
          <a:xfrm>
            <a:off x="3228354" y="2007936"/>
            <a:ext cx="2687292" cy="2799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BCBA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algn="ctr"/>
            <a:r>
              <a:t>每个小区一个模型</a:t>
            </a:r>
          </a:p>
        </p:txBody>
      </p:sp>
      <p:sp>
        <p:nvSpPr>
          <p:cNvPr id="10" name="Shape 97"/>
          <p:cNvSpPr/>
          <p:nvPr/>
        </p:nvSpPr>
        <p:spPr>
          <a:xfrm>
            <a:off x="6164609" y="2007936"/>
            <a:ext cx="2687291" cy="2799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BBB59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algn="ctr"/>
            <a:r>
              <a:t>商圈模型 + 垂直模型</a:t>
            </a:r>
          </a:p>
        </p:txBody>
      </p:sp>
      <p:sp>
        <p:nvSpPr>
          <p:cNvPr id="11" name="Shape 98"/>
          <p:cNvSpPr/>
          <p:nvPr/>
        </p:nvSpPr>
        <p:spPr>
          <a:xfrm>
            <a:off x="3643126" y="2404291"/>
            <a:ext cx="1857748" cy="1"/>
          </a:xfrm>
          <a:prstGeom prst="line">
            <a:avLst/>
          </a:prstGeom>
          <a:ln w="25400">
            <a:solidFill>
              <a:srgbClr val="4F81B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" name="Shape 99"/>
          <p:cNvSpPr/>
          <p:nvPr/>
        </p:nvSpPr>
        <p:spPr>
          <a:xfrm>
            <a:off x="3376426" y="2759891"/>
            <a:ext cx="2391148" cy="0"/>
          </a:xfrm>
          <a:prstGeom prst="line">
            <a:avLst/>
          </a:prstGeom>
          <a:ln w="25400">
            <a:solidFill>
              <a:srgbClr val="4F81B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" name="Shape 100"/>
          <p:cNvSpPr/>
          <p:nvPr/>
        </p:nvSpPr>
        <p:spPr>
          <a:xfrm>
            <a:off x="3304553" y="3115491"/>
            <a:ext cx="2539221" cy="0"/>
          </a:xfrm>
          <a:prstGeom prst="line">
            <a:avLst/>
          </a:prstGeom>
          <a:ln w="25400">
            <a:solidFill>
              <a:srgbClr val="4F81B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" name="Shape 101"/>
          <p:cNvSpPr/>
          <p:nvPr/>
        </p:nvSpPr>
        <p:spPr>
          <a:xfrm>
            <a:off x="3228354" y="3471091"/>
            <a:ext cx="2687292" cy="0"/>
          </a:xfrm>
          <a:prstGeom prst="line">
            <a:avLst/>
          </a:prstGeom>
          <a:ln w="25400">
            <a:solidFill>
              <a:srgbClr val="4F81B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" name="Shape 102"/>
          <p:cNvSpPr/>
          <p:nvPr/>
        </p:nvSpPr>
        <p:spPr>
          <a:xfrm>
            <a:off x="3304554" y="3839391"/>
            <a:ext cx="2539220" cy="0"/>
          </a:xfrm>
          <a:prstGeom prst="line">
            <a:avLst/>
          </a:prstGeom>
          <a:ln w="25400">
            <a:solidFill>
              <a:srgbClr val="4F81B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" name="Shape 103"/>
          <p:cNvSpPr/>
          <p:nvPr/>
        </p:nvSpPr>
        <p:spPr>
          <a:xfrm>
            <a:off x="3495054" y="4207691"/>
            <a:ext cx="2153892" cy="0"/>
          </a:xfrm>
          <a:prstGeom prst="line">
            <a:avLst/>
          </a:prstGeom>
          <a:ln w="25400">
            <a:solidFill>
              <a:srgbClr val="4F81B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" name="Shape 104"/>
          <p:cNvSpPr/>
          <p:nvPr/>
        </p:nvSpPr>
        <p:spPr>
          <a:xfrm>
            <a:off x="3810001" y="4537890"/>
            <a:ext cx="1498600" cy="0"/>
          </a:xfrm>
          <a:prstGeom prst="line">
            <a:avLst/>
          </a:prstGeom>
          <a:ln w="25400">
            <a:solidFill>
              <a:srgbClr val="4F81B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" name="Shape 105"/>
          <p:cNvSpPr/>
          <p:nvPr/>
        </p:nvSpPr>
        <p:spPr>
          <a:xfrm flipV="1">
            <a:off x="4610100" y="2025845"/>
            <a:ext cx="0" cy="2795538"/>
          </a:xfrm>
          <a:prstGeom prst="line">
            <a:avLst/>
          </a:prstGeom>
          <a:ln w="25400">
            <a:solidFill>
              <a:srgbClr val="4F81B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" name="Shape 106"/>
          <p:cNvSpPr/>
          <p:nvPr/>
        </p:nvSpPr>
        <p:spPr>
          <a:xfrm flipV="1">
            <a:off x="4165600" y="2197097"/>
            <a:ext cx="0" cy="2489203"/>
          </a:xfrm>
          <a:prstGeom prst="line">
            <a:avLst/>
          </a:prstGeom>
          <a:ln w="25400">
            <a:solidFill>
              <a:srgbClr val="4F81B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" name="Shape 107"/>
          <p:cNvSpPr/>
          <p:nvPr/>
        </p:nvSpPr>
        <p:spPr>
          <a:xfrm flipH="1" flipV="1">
            <a:off x="3643126" y="2404291"/>
            <a:ext cx="0" cy="1977208"/>
          </a:xfrm>
          <a:prstGeom prst="line">
            <a:avLst/>
          </a:prstGeom>
          <a:ln w="25400">
            <a:solidFill>
              <a:srgbClr val="4F81B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" name="Shape 108"/>
          <p:cNvSpPr/>
          <p:nvPr/>
        </p:nvSpPr>
        <p:spPr>
          <a:xfrm flipV="1">
            <a:off x="5080000" y="2197098"/>
            <a:ext cx="0" cy="2489202"/>
          </a:xfrm>
          <a:prstGeom prst="line">
            <a:avLst/>
          </a:prstGeom>
          <a:ln w="25400">
            <a:solidFill>
              <a:srgbClr val="4F81B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" name="Shape 109"/>
          <p:cNvSpPr/>
          <p:nvPr/>
        </p:nvSpPr>
        <p:spPr>
          <a:xfrm flipH="1" flipV="1">
            <a:off x="5488174" y="2404288"/>
            <a:ext cx="12700" cy="1977211"/>
          </a:xfrm>
          <a:prstGeom prst="line">
            <a:avLst/>
          </a:prstGeom>
          <a:ln w="25400">
            <a:solidFill>
              <a:srgbClr val="4F81B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" name="Shape 110"/>
          <p:cNvSpPr/>
          <p:nvPr/>
        </p:nvSpPr>
        <p:spPr>
          <a:xfrm>
            <a:off x="6164609" y="3407591"/>
            <a:ext cx="2687292" cy="0"/>
          </a:xfrm>
          <a:prstGeom prst="line">
            <a:avLst/>
          </a:prstGeom>
          <a:ln w="25400">
            <a:solidFill>
              <a:srgbClr val="4F81B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" name="Shape 111"/>
          <p:cNvSpPr/>
          <p:nvPr/>
        </p:nvSpPr>
        <p:spPr>
          <a:xfrm flipH="1" flipV="1">
            <a:off x="7508255" y="2025845"/>
            <a:ext cx="25029" cy="2781401"/>
          </a:xfrm>
          <a:prstGeom prst="line">
            <a:avLst/>
          </a:prstGeom>
          <a:ln w="25400">
            <a:solidFill>
              <a:srgbClr val="4F81B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25" name="图片 24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1491" y="2709397"/>
            <a:ext cx="1383586" cy="1404767"/>
          </a:xfrm>
          <a:prstGeom prst="rect">
            <a:avLst/>
          </a:prstGeom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26" name="图片 25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25446" y="2660265"/>
            <a:ext cx="1545961" cy="1366678"/>
          </a:xfrm>
          <a:prstGeom prst="rect">
            <a:avLst/>
          </a:prstGeom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914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房屋估价</a:t>
            </a:r>
            <a:r>
              <a:rPr kumimoji="1" lang="en-US" altLang="zh-CN" dirty="0"/>
              <a:t>---</a:t>
            </a:r>
            <a:r>
              <a:rPr kumimoji="1" lang="zh-CN" altLang="en-US" dirty="0"/>
              <a:t>评估</a:t>
            </a:r>
          </a:p>
        </p:txBody>
      </p:sp>
      <p:sp>
        <p:nvSpPr>
          <p:cNvPr id="28" name="Shape 242"/>
          <p:cNvSpPr/>
          <p:nvPr/>
        </p:nvSpPr>
        <p:spPr>
          <a:xfrm>
            <a:off x="0" y="1871979"/>
            <a:ext cx="9144000" cy="3046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b="1" dirty="0">
                <a:solidFill>
                  <a:srgbClr val="7C9647"/>
                </a:solidFill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lvl="0"/>
            <a:r>
              <a:rPr lang="en-US" b="1" dirty="0">
                <a:solidFill>
                  <a:srgbClr val="7C9647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b="1" dirty="0" err="1">
                <a:solidFill>
                  <a:srgbClr val="7C9647"/>
                </a:solidFill>
                <a:latin typeface="微软雅黑" pitchFamily="34" charset="-122"/>
                <a:ea typeface="微软雅黑" pitchFamily="34" charset="-122"/>
              </a:rPr>
              <a:t>成交价：100万</a:t>
            </a:r>
            <a:r>
              <a:rPr b="1" dirty="0">
                <a:solidFill>
                  <a:srgbClr val="7C9647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b="1" dirty="0" err="1">
                <a:solidFill>
                  <a:srgbClr val="7C9647"/>
                </a:solidFill>
                <a:latin typeface="微软雅黑" pitchFamily="34" charset="-122"/>
                <a:ea typeface="微软雅黑" pitchFamily="34" charset="-122"/>
              </a:rPr>
              <a:t>估价：10</a:t>
            </a:r>
            <a:r>
              <a:rPr lang="en-US" b="1" dirty="0" err="1">
                <a:solidFill>
                  <a:srgbClr val="7C9647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b="1" dirty="0" err="1">
                <a:solidFill>
                  <a:srgbClr val="7C9647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r>
              <a:rPr b="1" dirty="0">
                <a:solidFill>
                  <a:srgbClr val="7C9647"/>
                </a:solidFill>
                <a:latin typeface="微软雅黑" pitchFamily="34" charset="-122"/>
                <a:ea typeface="微软雅黑" pitchFamily="34" charset="-122"/>
              </a:rPr>
              <a:t>    +</a:t>
            </a:r>
            <a:r>
              <a:rPr b="1" dirty="0" err="1">
                <a:solidFill>
                  <a:srgbClr val="7C9647"/>
                </a:solidFill>
                <a:latin typeface="微软雅黑" pitchFamily="34" charset="-122"/>
                <a:ea typeface="微软雅黑" pitchFamily="34" charset="-122"/>
              </a:rPr>
              <a:t>2万</a:t>
            </a:r>
            <a:r>
              <a:rPr b="1" dirty="0">
                <a:solidFill>
                  <a:srgbClr val="7C9647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b="1" dirty="0" err="1">
                <a:solidFill>
                  <a:srgbClr val="7C9647"/>
                </a:solidFill>
                <a:latin typeface="微软雅黑" pitchFamily="34" charset="-122"/>
                <a:ea typeface="微软雅黑" pitchFamily="34" charset="-122"/>
              </a:rPr>
              <a:t>误差</a:t>
            </a:r>
            <a:r>
              <a:rPr b="1" dirty="0">
                <a:solidFill>
                  <a:srgbClr val="7C9647"/>
                </a:solidFill>
                <a:latin typeface="微软雅黑" pitchFamily="34" charset="-122"/>
                <a:ea typeface="微软雅黑" pitchFamily="34" charset="-122"/>
              </a:rPr>
              <a:t> +2%</a:t>
            </a:r>
          </a:p>
          <a:p>
            <a:pPr lvl="0"/>
            <a:r>
              <a:rPr lang="en-US" b="1" dirty="0">
                <a:solidFill>
                  <a:srgbClr val="7C9647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b="1" dirty="0" err="1">
                <a:solidFill>
                  <a:srgbClr val="7C9647"/>
                </a:solidFill>
                <a:latin typeface="微软雅黑" pitchFamily="34" charset="-122"/>
                <a:ea typeface="微软雅黑" pitchFamily="34" charset="-122"/>
              </a:rPr>
              <a:t>成交价：500万</a:t>
            </a:r>
            <a:r>
              <a:rPr b="1" dirty="0">
                <a:solidFill>
                  <a:srgbClr val="7C9647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b="1" dirty="0" err="1">
                <a:solidFill>
                  <a:srgbClr val="7C9647"/>
                </a:solidFill>
                <a:latin typeface="微软雅黑" pitchFamily="34" charset="-122"/>
                <a:ea typeface="微软雅黑" pitchFamily="34" charset="-122"/>
              </a:rPr>
              <a:t>估价：525万</a:t>
            </a:r>
            <a:r>
              <a:rPr b="1" dirty="0">
                <a:solidFill>
                  <a:srgbClr val="7C9647"/>
                </a:solidFill>
                <a:latin typeface="微软雅黑" pitchFamily="34" charset="-122"/>
                <a:ea typeface="微软雅黑" pitchFamily="34" charset="-122"/>
              </a:rPr>
              <a:t>    +</a:t>
            </a:r>
            <a:r>
              <a:rPr b="1" dirty="0" err="1">
                <a:solidFill>
                  <a:srgbClr val="7C9647"/>
                </a:solidFill>
                <a:latin typeface="微软雅黑" pitchFamily="34" charset="-122"/>
                <a:ea typeface="微软雅黑" pitchFamily="34" charset="-122"/>
              </a:rPr>
              <a:t>25万</a:t>
            </a:r>
            <a:r>
              <a:rPr b="1" dirty="0">
                <a:solidFill>
                  <a:srgbClr val="7C9647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b="1" dirty="0" err="1">
                <a:solidFill>
                  <a:srgbClr val="7C9647"/>
                </a:solidFill>
                <a:latin typeface="微软雅黑" pitchFamily="34" charset="-122"/>
                <a:ea typeface="微软雅黑" pitchFamily="34" charset="-122"/>
              </a:rPr>
              <a:t>误差</a:t>
            </a:r>
            <a:r>
              <a:rPr b="1" dirty="0">
                <a:solidFill>
                  <a:srgbClr val="7C9647"/>
                </a:solidFill>
                <a:latin typeface="微软雅黑" pitchFamily="34" charset="-122"/>
                <a:ea typeface="微软雅黑" pitchFamily="34" charset="-122"/>
              </a:rPr>
              <a:t> +5%</a:t>
            </a:r>
          </a:p>
          <a:p>
            <a:pPr lvl="0"/>
            <a:r>
              <a:rPr lang="en-US" b="1" dirty="0">
                <a:solidFill>
                  <a:srgbClr val="7C9647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b="1" dirty="0" err="1">
                <a:solidFill>
                  <a:srgbClr val="7C9647"/>
                </a:solidFill>
                <a:latin typeface="微软雅黑" pitchFamily="34" charset="-122"/>
                <a:ea typeface="微软雅黑" pitchFamily="34" charset="-122"/>
              </a:rPr>
              <a:t>成交价：300万</a:t>
            </a:r>
            <a:r>
              <a:rPr b="1" dirty="0">
                <a:solidFill>
                  <a:srgbClr val="7C9647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b="1" dirty="0" err="1">
                <a:solidFill>
                  <a:srgbClr val="7C9647"/>
                </a:solidFill>
                <a:latin typeface="微软雅黑" pitchFamily="34" charset="-122"/>
                <a:ea typeface="微软雅黑" pitchFamily="34" charset="-122"/>
              </a:rPr>
              <a:t>估价：288万</a:t>
            </a:r>
            <a:r>
              <a:rPr b="1" dirty="0">
                <a:solidFill>
                  <a:srgbClr val="7C9647"/>
                </a:solidFill>
                <a:latin typeface="微软雅黑" pitchFamily="34" charset="-122"/>
                <a:ea typeface="微软雅黑" pitchFamily="34" charset="-122"/>
              </a:rPr>
              <a:t>    -</a:t>
            </a:r>
            <a:r>
              <a:rPr b="1" dirty="0" err="1">
                <a:solidFill>
                  <a:srgbClr val="7C9647"/>
                </a:solidFill>
                <a:latin typeface="微软雅黑" pitchFamily="34" charset="-122"/>
                <a:ea typeface="微软雅黑" pitchFamily="34" charset="-122"/>
              </a:rPr>
              <a:t>12万</a:t>
            </a:r>
            <a:r>
              <a:rPr b="1" dirty="0">
                <a:solidFill>
                  <a:srgbClr val="7C9647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b="1" dirty="0" err="1">
                <a:solidFill>
                  <a:srgbClr val="7C9647"/>
                </a:solidFill>
                <a:latin typeface="微软雅黑" pitchFamily="34" charset="-122"/>
                <a:ea typeface="微软雅黑" pitchFamily="34" charset="-122"/>
              </a:rPr>
              <a:t>误差</a:t>
            </a:r>
            <a:r>
              <a:rPr b="1" dirty="0">
                <a:solidFill>
                  <a:srgbClr val="7C9647"/>
                </a:solidFill>
                <a:latin typeface="微软雅黑" pitchFamily="34" charset="-122"/>
                <a:ea typeface="微软雅黑" pitchFamily="34" charset="-122"/>
              </a:rPr>
              <a:t> -4%</a:t>
            </a:r>
          </a:p>
          <a:p>
            <a:pPr lvl="0"/>
            <a:r>
              <a:rPr lang="en-US" b="1" dirty="0">
                <a:solidFill>
                  <a:srgbClr val="FF56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b="1" dirty="0" err="1">
                <a:solidFill>
                  <a:srgbClr val="FF5600"/>
                </a:solidFill>
                <a:latin typeface="微软雅黑" pitchFamily="34" charset="-122"/>
                <a:ea typeface="微软雅黑" pitchFamily="34" charset="-122"/>
              </a:rPr>
              <a:t>成交价：80万</a:t>
            </a:r>
            <a:r>
              <a:rPr b="1" dirty="0">
                <a:solidFill>
                  <a:srgbClr val="FF5600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b="1" dirty="0" err="1">
                <a:solidFill>
                  <a:srgbClr val="FF5600"/>
                </a:solidFill>
                <a:latin typeface="微软雅黑" pitchFamily="34" charset="-122"/>
                <a:ea typeface="微软雅黑" pitchFamily="34" charset="-122"/>
              </a:rPr>
              <a:t>估价：88万</a:t>
            </a:r>
            <a:r>
              <a:rPr b="1" dirty="0">
                <a:solidFill>
                  <a:srgbClr val="FF5600"/>
                </a:solidFill>
                <a:latin typeface="微软雅黑" pitchFamily="34" charset="-122"/>
                <a:ea typeface="微软雅黑" pitchFamily="34" charset="-122"/>
              </a:rPr>
              <a:t>      +</a:t>
            </a:r>
            <a:r>
              <a:rPr b="1" dirty="0" err="1">
                <a:solidFill>
                  <a:srgbClr val="FF5600"/>
                </a:solidFill>
                <a:latin typeface="微软雅黑" pitchFamily="34" charset="-122"/>
                <a:ea typeface="微软雅黑" pitchFamily="34" charset="-122"/>
              </a:rPr>
              <a:t>8万</a:t>
            </a:r>
            <a:r>
              <a:rPr b="1" dirty="0">
                <a:solidFill>
                  <a:srgbClr val="FF56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b="1" dirty="0" err="1">
                <a:solidFill>
                  <a:srgbClr val="FF5600"/>
                </a:solidFill>
                <a:latin typeface="微软雅黑" pitchFamily="34" charset="-122"/>
                <a:ea typeface="微软雅黑" pitchFamily="34" charset="-122"/>
              </a:rPr>
              <a:t>误差</a:t>
            </a:r>
            <a:r>
              <a:rPr b="1" dirty="0">
                <a:solidFill>
                  <a:srgbClr val="FF5600"/>
                </a:solidFill>
                <a:latin typeface="微软雅黑" pitchFamily="34" charset="-122"/>
                <a:ea typeface="微软雅黑" pitchFamily="34" charset="-122"/>
              </a:rPr>
              <a:t>：+10%</a:t>
            </a:r>
          </a:p>
          <a:p>
            <a:pPr lvl="0"/>
            <a:endParaRPr b="1" dirty="0">
              <a:solidFill>
                <a:srgbClr val="FF5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b="1" dirty="0">
              <a:solidFill>
                <a:srgbClr val="FF5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b="1" dirty="0">
                <a:solidFill>
                  <a:srgbClr val="FF56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b="1" dirty="0" err="1">
                <a:solidFill>
                  <a:srgbClr val="FF5600"/>
                </a:solidFill>
                <a:latin typeface="微软雅黑" pitchFamily="34" charset="-122"/>
                <a:ea typeface="微软雅黑" pitchFamily="34" charset="-122"/>
              </a:rPr>
              <a:t>准确率</a:t>
            </a:r>
            <a:r>
              <a:rPr b="1" dirty="0">
                <a:solidFill>
                  <a:srgbClr val="FF5600"/>
                </a:solidFill>
                <a:latin typeface="微软雅黑" pitchFamily="34" charset="-122"/>
                <a:ea typeface="微软雅黑" pitchFamily="34" charset="-122"/>
              </a:rPr>
              <a:t>=3/4=75%</a:t>
            </a:r>
          </a:p>
          <a:p>
            <a:pPr lvl="0"/>
            <a:r>
              <a:rPr lang="en-US" b="1" dirty="0">
                <a:solidFill>
                  <a:srgbClr val="FF56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b="1" dirty="0" err="1">
                <a:solidFill>
                  <a:srgbClr val="FF5600"/>
                </a:solidFill>
                <a:latin typeface="微软雅黑" pitchFamily="34" charset="-122"/>
                <a:ea typeface="微软雅黑" pitchFamily="34" charset="-122"/>
              </a:rPr>
              <a:t>平均误差</a:t>
            </a:r>
            <a:r>
              <a:rPr b="1" dirty="0">
                <a:solidFill>
                  <a:srgbClr val="FF5600"/>
                </a:solidFill>
                <a:latin typeface="微软雅黑" pitchFamily="34" charset="-122"/>
                <a:ea typeface="微软雅黑" pitchFamily="34" charset="-122"/>
              </a:rPr>
              <a:t>=(2+5+4+10)/4=5.2%</a:t>
            </a:r>
          </a:p>
          <a:p>
            <a:pPr lvl="0"/>
            <a:endParaRPr b="1" dirty="0">
              <a:solidFill>
                <a:srgbClr val="FF5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b="1" dirty="0">
              <a:solidFill>
                <a:srgbClr val="FF5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13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房屋估价</a:t>
            </a:r>
            <a:r>
              <a:rPr kumimoji="1" lang="en-US" altLang="zh-CN" dirty="0"/>
              <a:t>---</a:t>
            </a:r>
            <a:r>
              <a:rPr kumimoji="1" lang="zh-CN" altLang="en-US" dirty="0"/>
              <a:t>评估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5999"/>
            <a:ext cx="9144000" cy="5443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0" y="1015999"/>
            <a:ext cx="1143000" cy="5461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80%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0" y="1828799"/>
            <a:ext cx="1143000" cy="5461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4.3%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5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房屋估价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3" y="1757363"/>
            <a:ext cx="9145783" cy="388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8673" y="1886855"/>
            <a:ext cx="113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使用次数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1987" y="5319483"/>
            <a:ext cx="92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42618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假房源识别</a:t>
            </a:r>
            <a:r>
              <a:rPr kumimoji="1" lang="en-US" altLang="zh-CN" dirty="0"/>
              <a:t>---</a:t>
            </a:r>
            <a:r>
              <a:rPr kumimoji="1" lang="zh-CN" altLang="en-US" dirty="0"/>
              <a:t>目的</a:t>
            </a:r>
          </a:p>
        </p:txBody>
      </p:sp>
      <p:sp>
        <p:nvSpPr>
          <p:cNvPr id="2" name="椭圆 1"/>
          <p:cNvSpPr/>
          <p:nvPr/>
        </p:nvSpPr>
        <p:spPr>
          <a:xfrm>
            <a:off x="5637489" y="2789028"/>
            <a:ext cx="1612900" cy="1549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100%</a:t>
            </a:r>
            <a:r>
              <a:rPr lang="zh-CN" altLang="en-US" sz="2400" b="1" dirty="0"/>
              <a:t>真房源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825500" y="3911061"/>
            <a:ext cx="7048500" cy="676934"/>
          </a:xfrm>
          <a:custGeom>
            <a:avLst/>
            <a:gdLst>
              <a:gd name="connsiteX0" fmla="*/ 0 w 4737100"/>
              <a:gd name="connsiteY0" fmla="*/ 572039 h 676934"/>
              <a:gd name="connsiteX1" fmla="*/ 1511300 w 4737100"/>
              <a:gd name="connsiteY1" fmla="*/ 539 h 676934"/>
              <a:gd name="connsiteX2" fmla="*/ 2235200 w 4737100"/>
              <a:gd name="connsiteY2" fmla="*/ 660939 h 676934"/>
              <a:gd name="connsiteX3" fmla="*/ 4737100 w 4737100"/>
              <a:gd name="connsiteY3" fmla="*/ 470439 h 676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7100" h="676934">
                <a:moveTo>
                  <a:pt x="0" y="572039"/>
                </a:moveTo>
                <a:cubicBezTo>
                  <a:pt x="569383" y="278880"/>
                  <a:pt x="1138767" y="-14278"/>
                  <a:pt x="1511300" y="539"/>
                </a:cubicBezTo>
                <a:cubicBezTo>
                  <a:pt x="1883833" y="15356"/>
                  <a:pt x="1697567" y="582622"/>
                  <a:pt x="2235200" y="660939"/>
                </a:cubicBezTo>
                <a:cubicBezTo>
                  <a:pt x="2772833" y="739256"/>
                  <a:pt x="4271433" y="506422"/>
                  <a:pt x="4737100" y="470439"/>
                </a:cubicBezTo>
              </a:path>
            </a:pathLst>
          </a:custGeom>
          <a:ln w="5715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73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假房源识别</a:t>
            </a:r>
            <a:r>
              <a:rPr kumimoji="1" lang="en-US" altLang="zh-CN" dirty="0"/>
              <a:t>---</a:t>
            </a:r>
            <a:r>
              <a:rPr kumimoji="1" lang="zh-CN" altLang="en-US" dirty="0"/>
              <a:t>怎么做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0238"/>
            <a:ext cx="9144000" cy="348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72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假房源识别</a:t>
            </a:r>
            <a:r>
              <a:rPr kumimoji="1" lang="en-US" altLang="zh-CN" dirty="0"/>
              <a:t>---</a:t>
            </a:r>
            <a:r>
              <a:rPr kumimoji="1" lang="zh-CN" altLang="en-US" dirty="0"/>
              <a:t>评估</a:t>
            </a:r>
          </a:p>
        </p:txBody>
      </p:sp>
      <p:sp>
        <p:nvSpPr>
          <p:cNvPr id="2" name="AutoShape 2" descr="https://mail.lianjia.com/owa/service.svc/s/GetFileAttachment?id=AAMkADk0NDM5MmI0LWQ2YzItNGMxNy1hM2ZjLWQ2NTQzOTQxNDYzZQBGAAAAAADJSWCZVMATR4FHrYO4fFrqBwDc8gTDKfEETbFGybI%2BXBsfAAAAAAEyAADc8gTDKfEETbFGybI%2BXBsfAABlWPOUAAABEgAQACrSk1Dm%2BtZNrETbicY5Yts%3D&amp;X-OWA-CANARY=N-BO83dpCEiLKfY8sWUiqsi7Mt6YF9QIzYK56oDu8vmnr3YHsdLD59vVNcLkJNJcxlttd9itJcY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https://mail.lianjia.com/owa/service.svc/s/GetFileAttachment?id=AAMkADk0NDM5MmI0LWQ2YzItNGMxNy1hM2ZjLWQ2NTQzOTQxNDYzZQBGAAAAAADJSWCZVMATR4FHrYO4fFrqBwDc8gTDKfEETbFGybI%2BXBsfAAAAAAEyAADc8gTDKfEETbFGybI%2BXBsfAABlWPOUAAABEgAQACrSk1Dm%2BtZNrETbicY5Yts%3D&amp;X-OWA-CANARY=N-BO83dpCEiLKfY8sWUiqsi7Mt6YF9QIzYK56oDu8vmnr3YHsdLD59vVNcLkJNJcxlttd9itJcY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" descr="https://mail.lianjia.com/owa/service.svc/s/GetFileAttachment?id=AAMkADk0NDM5MmI0LWQ2YzItNGMxNy1hM2ZjLWQ2NTQzOTQxNDYzZQBGAAAAAADJSWCZVMATR4FHrYO4fFrqBwDc8gTDKfEETbFGybI%2BXBsfAAAAAAEyAADc8gTDKfEETbFGybI%2BXBsfAABlWPOUAAABEgAQACrSk1Dm%2BtZNrETbicY5Yts%3D&amp;X-OWA-CANARY=N-BO83dpCEiLKfY8sWUiqsi7Mt6YF9QIzYK56oDu8vmnr3YHsdLD59vVNcLkJNJcxlttd9itJcY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9674"/>
            <a:ext cx="4608816" cy="34508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0" y="1209675"/>
            <a:ext cx="4595445" cy="34508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284" y="4838700"/>
            <a:ext cx="9144000" cy="1397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准确率：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77%    </a:t>
            </a: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召回率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:72%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，提升了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可减少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27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个人每周的全部人力回访工作</a:t>
            </a:r>
          </a:p>
        </p:txBody>
      </p:sp>
    </p:spTree>
    <p:extLst>
      <p:ext uri="{BB962C8B-B14F-4D97-AF65-F5344CB8AC3E}">
        <p14:creationId xmlns:p14="http://schemas.microsoft.com/office/powerpoint/2010/main" val="18850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060700"/>
            <a:ext cx="8229600" cy="162560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zh-CN" sz="7200" dirty="0"/>
              <a:t>Thanks</a:t>
            </a:r>
          </a:p>
          <a:p>
            <a:pPr marL="0" indent="0" algn="ctr">
              <a:buNone/>
            </a:pP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0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08745" y="226290"/>
            <a:ext cx="6577289" cy="583200"/>
          </a:xfrm>
        </p:spPr>
        <p:txBody>
          <a:bodyPr/>
          <a:lstStyle/>
          <a:p>
            <a:r>
              <a:rPr kumimoji="1" lang="zh-CN" altLang="en-US" dirty="0"/>
              <a:t>机器学习在房产领域的必要性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499"/>
            <a:ext cx="9144000" cy="3938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97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08745" y="226290"/>
            <a:ext cx="6577289" cy="583200"/>
          </a:xfrm>
        </p:spPr>
        <p:txBody>
          <a:bodyPr/>
          <a:lstStyle/>
          <a:p>
            <a:r>
              <a:rPr kumimoji="1" lang="zh-CN" altLang="en-US" dirty="0"/>
              <a:t>机器学习在房产领域的必要性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529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0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机器学习在房产领域的必要性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224" y="1491748"/>
            <a:ext cx="3869776" cy="692652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" y="1242406"/>
            <a:ext cx="5269550" cy="941994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" y="3080190"/>
            <a:ext cx="4216006" cy="935188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942" y="3080190"/>
            <a:ext cx="4855291" cy="935188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02157"/>
            <a:ext cx="4540761" cy="1048817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0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08745" y="226290"/>
            <a:ext cx="6577289" cy="583200"/>
          </a:xfrm>
        </p:spPr>
        <p:txBody>
          <a:bodyPr/>
          <a:lstStyle/>
          <a:p>
            <a:r>
              <a:rPr kumimoji="1" lang="zh-CN" altLang="en-US" dirty="0"/>
              <a:t>机器学习在房产领域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可行性</a:t>
            </a:r>
          </a:p>
        </p:txBody>
      </p:sp>
      <p:grpSp>
        <p:nvGrpSpPr>
          <p:cNvPr id="30" name="Group 153"/>
          <p:cNvGrpSpPr/>
          <p:nvPr/>
        </p:nvGrpSpPr>
        <p:grpSpPr>
          <a:xfrm>
            <a:off x="2457404" y="1584207"/>
            <a:ext cx="1162096" cy="1090295"/>
            <a:chOff x="-18" y="-18"/>
            <a:chExt cx="1270092" cy="1269983"/>
          </a:xfrm>
        </p:grpSpPr>
        <p:sp>
          <p:nvSpPr>
            <p:cNvPr id="44" name="Shape 151"/>
            <p:cNvSpPr/>
            <p:nvPr/>
          </p:nvSpPr>
          <p:spPr>
            <a:xfrm>
              <a:off x="-18" y="-18"/>
              <a:ext cx="1270045" cy="1269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A9B5F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1pPr>
              <a:lvl2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2pPr>
              <a:lvl3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3pPr>
              <a:lvl4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4pPr>
              <a:lvl5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5pPr>
              <a:lvl6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6pPr>
              <a:lvl7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7pPr>
              <a:lvl8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8pPr>
              <a:lvl9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9pPr>
            </a:lstStyle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5" name="Shape 152"/>
            <p:cNvSpPr/>
            <p:nvPr/>
          </p:nvSpPr>
          <p:spPr>
            <a:xfrm>
              <a:off x="66" y="311905"/>
              <a:ext cx="1270008" cy="646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lc="http://schemas.openxmlformats.org/drawingml/2006/lockedCanvas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1pPr>
              <a:lvl2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2pPr>
              <a:lvl3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3pPr>
              <a:lvl4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4pPr>
              <a:lvl5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5pPr>
              <a:lvl6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6pPr>
              <a:lvl7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7pPr>
              <a:lvl8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8pPr>
              <a:lvl9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9pPr>
            </a:lstStyle>
            <a:p>
              <a:pPr lvl="0" algn="ctr"/>
              <a:r>
                <a:rPr b="1" dirty="0" err="1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/>
                  <a:sym typeface="Arial"/>
                </a:rPr>
                <a:t>经纪人</a:t>
              </a:r>
              <a:endParaRPr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Arial"/>
                <a:sym typeface="Arial"/>
              </a:endParaRPr>
            </a:p>
            <a:p>
              <a:pPr lvl="0" algn="ctr"/>
              <a:r>
                <a:rPr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/>
                  <a:sym typeface="Arial"/>
                </a:rPr>
                <a:t>91/</a:t>
              </a:r>
              <a:r>
                <a:rPr dirty="0" err="1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/>
                  <a:sym typeface="Arial"/>
                </a:rPr>
                <a:t>150维</a:t>
              </a:r>
              <a:endParaRPr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Arial"/>
                <a:sym typeface="Arial"/>
              </a:endParaRPr>
            </a:p>
          </p:txBody>
        </p:sp>
      </p:grpSp>
      <p:grpSp>
        <p:nvGrpSpPr>
          <p:cNvPr id="31" name="Group 156"/>
          <p:cNvGrpSpPr/>
          <p:nvPr/>
        </p:nvGrpSpPr>
        <p:grpSpPr>
          <a:xfrm>
            <a:off x="584201" y="3828905"/>
            <a:ext cx="1181100" cy="1098572"/>
            <a:chOff x="-20" y="-20"/>
            <a:chExt cx="1429038" cy="1428987"/>
          </a:xfrm>
        </p:grpSpPr>
        <p:sp>
          <p:nvSpPr>
            <p:cNvPr id="41" name="Shape 154"/>
            <p:cNvSpPr/>
            <p:nvPr/>
          </p:nvSpPr>
          <p:spPr>
            <a:xfrm>
              <a:off x="-20" y="-20"/>
              <a:ext cx="1428985" cy="1428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A9B5F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1pPr>
              <a:lvl2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2pPr>
              <a:lvl3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3pPr>
              <a:lvl4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4pPr>
              <a:lvl5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5pPr>
              <a:lvl6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6pPr>
              <a:lvl7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7pPr>
              <a:lvl8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8pPr>
              <a:lvl9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9pPr>
            </a:lstStyle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3" name="Shape 155"/>
            <p:cNvSpPr/>
            <p:nvPr/>
          </p:nvSpPr>
          <p:spPr>
            <a:xfrm>
              <a:off x="74" y="437545"/>
              <a:ext cx="1428944" cy="553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lc="http://schemas.openxmlformats.org/drawingml/2006/lockedCanvas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1pPr>
              <a:lvl2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2pPr>
              <a:lvl3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3pPr>
              <a:lvl4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4pPr>
              <a:lvl5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5pPr>
              <a:lvl6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6pPr>
              <a:lvl7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7pPr>
              <a:lvl8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8pPr>
              <a:lvl9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9pPr>
            </a:lstStyle>
            <a:p>
              <a:pPr algn="ctr"/>
              <a:r>
                <a:rPr b="1" dirty="0" err="1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/>
                  <a:sym typeface="Arial"/>
                </a:rPr>
                <a:t>业主</a:t>
              </a:r>
              <a:r>
                <a:rPr b="1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/>
                  <a:sym typeface="Arial"/>
                </a:rPr>
                <a:t>/房</a:t>
              </a:r>
            </a:p>
            <a:p>
              <a:pPr algn="ctr"/>
              <a:r>
                <a:rPr b="1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/>
                  <a:sym typeface="Arial"/>
                </a:rPr>
                <a:t>54/</a:t>
              </a:r>
              <a:r>
                <a:rPr b="1" dirty="0" err="1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/>
                  <a:sym typeface="Arial"/>
                </a:rPr>
                <a:t>319维</a:t>
              </a:r>
              <a:endParaRPr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Arial"/>
                <a:sym typeface="Arial"/>
              </a:endParaRPr>
            </a:p>
          </p:txBody>
        </p:sp>
      </p:grpSp>
      <p:grpSp>
        <p:nvGrpSpPr>
          <p:cNvPr id="32" name="Group 159"/>
          <p:cNvGrpSpPr/>
          <p:nvPr/>
        </p:nvGrpSpPr>
        <p:grpSpPr>
          <a:xfrm>
            <a:off x="4474477" y="3794007"/>
            <a:ext cx="1111296" cy="1095369"/>
            <a:chOff x="-18" y="-18"/>
            <a:chExt cx="1270092" cy="1269983"/>
          </a:xfrm>
        </p:grpSpPr>
        <p:sp>
          <p:nvSpPr>
            <p:cNvPr id="39" name="Shape 157"/>
            <p:cNvSpPr/>
            <p:nvPr/>
          </p:nvSpPr>
          <p:spPr>
            <a:xfrm>
              <a:off x="-18" y="-18"/>
              <a:ext cx="1270045" cy="1269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A9B5F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1pPr>
              <a:lvl2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2pPr>
              <a:lvl3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3pPr>
              <a:lvl4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4pPr>
              <a:lvl5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5pPr>
              <a:lvl6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6pPr>
              <a:lvl7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7pPr>
              <a:lvl8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8pPr>
              <a:lvl9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9pPr>
            </a:lstStyle>
            <a:p>
              <a:pPr lvl="0" algn="ctr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0" name="Shape 158"/>
            <p:cNvSpPr/>
            <p:nvPr/>
          </p:nvSpPr>
          <p:spPr>
            <a:xfrm>
              <a:off x="66" y="358069"/>
              <a:ext cx="1270008" cy="553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lc="http://schemas.openxmlformats.org/drawingml/2006/lockedCanvas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1pPr>
              <a:lvl2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2pPr>
              <a:lvl3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3pPr>
              <a:lvl4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4pPr>
              <a:lvl5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5pPr>
              <a:lvl6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6pPr>
              <a:lvl7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7pPr>
              <a:lvl8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8pPr>
              <a:lvl9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9pPr>
            </a:lstStyle>
            <a:p>
              <a:pPr lvl="0" algn="ctr"/>
              <a:r>
                <a:rPr b="1" dirty="0" err="1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/>
                  <a:sym typeface="Arial"/>
                </a:rPr>
                <a:t>客户</a:t>
              </a:r>
              <a:endParaRPr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Arial"/>
                <a:sym typeface="Arial"/>
              </a:endParaRPr>
            </a:p>
            <a:p>
              <a:pPr lvl="0" algn="ctr"/>
              <a:r>
                <a:rPr b="1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/>
                  <a:sym typeface="Arial"/>
                </a:rPr>
                <a:t>32/</a:t>
              </a:r>
              <a:r>
                <a:rPr b="1" dirty="0" err="1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/>
                  <a:sym typeface="Arial"/>
                </a:rPr>
                <a:t>107维</a:t>
              </a:r>
              <a:endParaRPr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Arial"/>
                <a:sym typeface="Arial"/>
              </a:endParaRPr>
            </a:p>
          </p:txBody>
        </p:sp>
      </p:grpSp>
      <p:sp>
        <p:nvSpPr>
          <p:cNvPr id="33" name="Shape 160"/>
          <p:cNvSpPr/>
          <p:nvPr/>
        </p:nvSpPr>
        <p:spPr>
          <a:xfrm>
            <a:off x="2552866" y="3848513"/>
            <a:ext cx="1095164" cy="461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none" lIns="91436" tIns="91436" rIns="91436" bIns="91436">
            <a:spAutoFit/>
          </a:bodyPr>
          <a:lstStyle>
            <a:lvl1pPr defTabSz="913960">
              <a:defRPr>
                <a:latin typeface="+mn-lt"/>
                <a:ea typeface="+mn-ea"/>
                <a:cs typeface="+mn-cs"/>
                <a:sym typeface="Helvetica Neue"/>
              </a:defRPr>
            </a:lvl1pPr>
            <a:lvl2pPr defTabSz="913960">
              <a:defRPr>
                <a:latin typeface="+mn-lt"/>
                <a:ea typeface="+mn-ea"/>
                <a:cs typeface="+mn-cs"/>
                <a:sym typeface="Helvetica Neue"/>
              </a:defRPr>
            </a:lvl2pPr>
            <a:lvl3pPr defTabSz="913960">
              <a:defRPr>
                <a:latin typeface="+mn-lt"/>
                <a:ea typeface="+mn-ea"/>
                <a:cs typeface="+mn-cs"/>
                <a:sym typeface="Helvetica Neue"/>
              </a:defRPr>
            </a:lvl3pPr>
            <a:lvl4pPr defTabSz="913960">
              <a:defRPr>
                <a:latin typeface="+mn-lt"/>
                <a:ea typeface="+mn-ea"/>
                <a:cs typeface="+mn-cs"/>
                <a:sym typeface="Helvetica Neue"/>
              </a:defRPr>
            </a:lvl4pPr>
            <a:lvl5pPr defTabSz="913960">
              <a:defRPr>
                <a:latin typeface="+mn-lt"/>
                <a:ea typeface="+mn-ea"/>
                <a:cs typeface="+mn-cs"/>
                <a:sym typeface="Helvetica Neue"/>
              </a:defRPr>
            </a:lvl5pPr>
            <a:lvl6pPr defTabSz="913960">
              <a:defRPr>
                <a:latin typeface="+mn-lt"/>
                <a:ea typeface="+mn-ea"/>
                <a:cs typeface="+mn-cs"/>
                <a:sym typeface="Helvetica Neue"/>
              </a:defRPr>
            </a:lvl6pPr>
            <a:lvl7pPr defTabSz="913960">
              <a:defRPr>
                <a:latin typeface="+mn-lt"/>
                <a:ea typeface="+mn-ea"/>
                <a:cs typeface="+mn-cs"/>
                <a:sym typeface="Helvetica Neue"/>
              </a:defRPr>
            </a:lvl7pPr>
            <a:lvl8pPr defTabSz="913960">
              <a:defRPr>
                <a:latin typeface="+mn-lt"/>
                <a:ea typeface="+mn-ea"/>
                <a:cs typeface="+mn-cs"/>
                <a:sym typeface="Helvetica Neue"/>
              </a:defRPr>
            </a:lvl8pPr>
            <a:lvl9pPr defTabSz="913960">
              <a:defRPr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lvl="0">
              <a:defRPr b="0"/>
            </a:pPr>
            <a:r>
              <a:rPr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23/</a:t>
            </a:r>
            <a:r>
              <a:rPr b="1" dirty="0" err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55维</a:t>
            </a:r>
            <a:endParaRPr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Shape 161"/>
          <p:cNvSpPr/>
          <p:nvPr/>
        </p:nvSpPr>
        <p:spPr>
          <a:xfrm>
            <a:off x="1919133" y="4406901"/>
            <a:ext cx="2460775" cy="0"/>
          </a:xfrm>
          <a:prstGeom prst="line">
            <a:avLst/>
          </a:prstGeom>
          <a:ln w="38100">
            <a:solidFill>
              <a:srgbClr val="2A9B5F"/>
            </a:solidFill>
            <a:headEnd type="stealth"/>
            <a:tailEnd type="stealth"/>
          </a:ln>
        </p:spPr>
        <p:txBody>
          <a:bodyPr lIns="0" tIns="0" rIns="0" bIns="0"/>
          <a:lstStyle>
            <a:lvl1pPr defTabSz="913960">
              <a:defRPr>
                <a:latin typeface="+mn-lt"/>
                <a:ea typeface="+mn-ea"/>
                <a:cs typeface="+mn-cs"/>
                <a:sym typeface="Helvetica Neue"/>
              </a:defRPr>
            </a:lvl1pPr>
            <a:lvl2pPr defTabSz="913960">
              <a:defRPr>
                <a:latin typeface="+mn-lt"/>
                <a:ea typeface="+mn-ea"/>
                <a:cs typeface="+mn-cs"/>
                <a:sym typeface="Helvetica Neue"/>
              </a:defRPr>
            </a:lvl2pPr>
            <a:lvl3pPr defTabSz="913960">
              <a:defRPr>
                <a:latin typeface="+mn-lt"/>
                <a:ea typeface="+mn-ea"/>
                <a:cs typeface="+mn-cs"/>
                <a:sym typeface="Helvetica Neue"/>
              </a:defRPr>
            </a:lvl3pPr>
            <a:lvl4pPr defTabSz="913960">
              <a:defRPr>
                <a:latin typeface="+mn-lt"/>
                <a:ea typeface="+mn-ea"/>
                <a:cs typeface="+mn-cs"/>
                <a:sym typeface="Helvetica Neue"/>
              </a:defRPr>
            </a:lvl4pPr>
            <a:lvl5pPr defTabSz="913960">
              <a:defRPr>
                <a:latin typeface="+mn-lt"/>
                <a:ea typeface="+mn-ea"/>
                <a:cs typeface="+mn-cs"/>
                <a:sym typeface="Helvetica Neue"/>
              </a:defRPr>
            </a:lvl5pPr>
            <a:lvl6pPr defTabSz="913960">
              <a:defRPr>
                <a:latin typeface="+mn-lt"/>
                <a:ea typeface="+mn-ea"/>
                <a:cs typeface="+mn-cs"/>
                <a:sym typeface="Helvetica Neue"/>
              </a:defRPr>
            </a:lvl6pPr>
            <a:lvl7pPr defTabSz="913960">
              <a:defRPr>
                <a:latin typeface="+mn-lt"/>
                <a:ea typeface="+mn-ea"/>
                <a:cs typeface="+mn-cs"/>
                <a:sym typeface="Helvetica Neue"/>
              </a:defRPr>
            </a:lvl7pPr>
            <a:lvl8pPr defTabSz="913960">
              <a:defRPr>
                <a:latin typeface="+mn-lt"/>
                <a:ea typeface="+mn-ea"/>
                <a:cs typeface="+mn-cs"/>
                <a:sym typeface="Helvetica Neue"/>
              </a:defRPr>
            </a:lvl8pPr>
            <a:lvl9pPr defTabSz="913960">
              <a:defRPr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5" name="Shape 162"/>
          <p:cNvSpPr/>
          <p:nvPr/>
        </p:nvSpPr>
        <p:spPr>
          <a:xfrm flipV="1">
            <a:off x="1565482" y="2641598"/>
            <a:ext cx="987384" cy="1206913"/>
          </a:xfrm>
          <a:prstGeom prst="line">
            <a:avLst/>
          </a:prstGeom>
          <a:ln w="38100">
            <a:solidFill>
              <a:srgbClr val="2A9B5F"/>
            </a:solidFill>
            <a:headEnd type="stealth"/>
            <a:tailEnd type="stealth"/>
          </a:ln>
        </p:spPr>
        <p:txBody>
          <a:bodyPr lIns="0" tIns="0" rIns="0" bIns="0"/>
          <a:lstStyle>
            <a:lvl1pPr defTabSz="913960">
              <a:defRPr>
                <a:latin typeface="+mn-lt"/>
                <a:ea typeface="+mn-ea"/>
                <a:cs typeface="+mn-cs"/>
                <a:sym typeface="Helvetica Neue"/>
              </a:defRPr>
            </a:lvl1pPr>
            <a:lvl2pPr defTabSz="913960">
              <a:defRPr>
                <a:latin typeface="+mn-lt"/>
                <a:ea typeface="+mn-ea"/>
                <a:cs typeface="+mn-cs"/>
                <a:sym typeface="Helvetica Neue"/>
              </a:defRPr>
            </a:lvl2pPr>
            <a:lvl3pPr defTabSz="913960">
              <a:defRPr>
                <a:latin typeface="+mn-lt"/>
                <a:ea typeface="+mn-ea"/>
                <a:cs typeface="+mn-cs"/>
                <a:sym typeface="Helvetica Neue"/>
              </a:defRPr>
            </a:lvl3pPr>
            <a:lvl4pPr defTabSz="913960">
              <a:defRPr>
                <a:latin typeface="+mn-lt"/>
                <a:ea typeface="+mn-ea"/>
                <a:cs typeface="+mn-cs"/>
                <a:sym typeface="Helvetica Neue"/>
              </a:defRPr>
            </a:lvl4pPr>
            <a:lvl5pPr defTabSz="913960">
              <a:defRPr>
                <a:latin typeface="+mn-lt"/>
                <a:ea typeface="+mn-ea"/>
                <a:cs typeface="+mn-cs"/>
                <a:sym typeface="Helvetica Neue"/>
              </a:defRPr>
            </a:lvl5pPr>
            <a:lvl6pPr defTabSz="913960">
              <a:defRPr>
                <a:latin typeface="+mn-lt"/>
                <a:ea typeface="+mn-ea"/>
                <a:cs typeface="+mn-cs"/>
                <a:sym typeface="Helvetica Neue"/>
              </a:defRPr>
            </a:lvl6pPr>
            <a:lvl7pPr defTabSz="913960">
              <a:defRPr>
                <a:latin typeface="+mn-lt"/>
                <a:ea typeface="+mn-ea"/>
                <a:cs typeface="+mn-cs"/>
                <a:sym typeface="Helvetica Neue"/>
              </a:defRPr>
            </a:lvl7pPr>
            <a:lvl8pPr defTabSz="913960">
              <a:defRPr>
                <a:latin typeface="+mn-lt"/>
                <a:ea typeface="+mn-ea"/>
                <a:cs typeface="+mn-cs"/>
                <a:sym typeface="Helvetica Neue"/>
              </a:defRPr>
            </a:lvl8pPr>
            <a:lvl9pPr defTabSz="913960">
              <a:defRPr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" name="Shape 163"/>
          <p:cNvSpPr/>
          <p:nvPr/>
        </p:nvSpPr>
        <p:spPr>
          <a:xfrm>
            <a:off x="1110228" y="2946053"/>
            <a:ext cx="91050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none" lIns="0" tIns="0" rIns="0" bIns="0">
            <a:spAutoFit/>
          </a:bodyPr>
          <a:lstStyle>
            <a:lvl1pPr defTabSz="913960">
              <a:defRPr>
                <a:latin typeface="+mn-lt"/>
                <a:ea typeface="+mn-ea"/>
                <a:cs typeface="+mn-cs"/>
                <a:sym typeface="Helvetica Neue"/>
              </a:defRPr>
            </a:lvl1pPr>
            <a:lvl2pPr defTabSz="913960">
              <a:defRPr>
                <a:latin typeface="+mn-lt"/>
                <a:ea typeface="+mn-ea"/>
                <a:cs typeface="+mn-cs"/>
                <a:sym typeface="Helvetica Neue"/>
              </a:defRPr>
            </a:lvl2pPr>
            <a:lvl3pPr defTabSz="913960">
              <a:defRPr>
                <a:latin typeface="+mn-lt"/>
                <a:ea typeface="+mn-ea"/>
                <a:cs typeface="+mn-cs"/>
                <a:sym typeface="Helvetica Neue"/>
              </a:defRPr>
            </a:lvl3pPr>
            <a:lvl4pPr defTabSz="913960">
              <a:defRPr>
                <a:latin typeface="+mn-lt"/>
                <a:ea typeface="+mn-ea"/>
                <a:cs typeface="+mn-cs"/>
                <a:sym typeface="Helvetica Neue"/>
              </a:defRPr>
            </a:lvl4pPr>
            <a:lvl5pPr defTabSz="913960">
              <a:defRPr>
                <a:latin typeface="+mn-lt"/>
                <a:ea typeface="+mn-ea"/>
                <a:cs typeface="+mn-cs"/>
                <a:sym typeface="Helvetica Neue"/>
              </a:defRPr>
            </a:lvl5pPr>
            <a:lvl6pPr defTabSz="913960">
              <a:defRPr>
                <a:latin typeface="+mn-lt"/>
                <a:ea typeface="+mn-ea"/>
                <a:cs typeface="+mn-cs"/>
                <a:sym typeface="Helvetica Neue"/>
              </a:defRPr>
            </a:lvl6pPr>
            <a:lvl7pPr defTabSz="913960">
              <a:defRPr>
                <a:latin typeface="+mn-lt"/>
                <a:ea typeface="+mn-ea"/>
                <a:cs typeface="+mn-cs"/>
                <a:sym typeface="Helvetica Neue"/>
              </a:defRPr>
            </a:lvl7pPr>
            <a:lvl8pPr defTabSz="913960">
              <a:defRPr>
                <a:latin typeface="+mn-lt"/>
                <a:ea typeface="+mn-ea"/>
                <a:cs typeface="+mn-cs"/>
                <a:sym typeface="Helvetica Neue"/>
              </a:defRPr>
            </a:lvl8pPr>
            <a:lvl9pPr defTabSz="913960">
              <a:defRPr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lvl="0">
              <a:defRPr b="0"/>
            </a:pPr>
            <a:r>
              <a:rPr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33/</a:t>
            </a:r>
            <a:r>
              <a:rPr b="1" dirty="0" err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81维</a:t>
            </a:r>
            <a:endParaRPr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Shape 164"/>
          <p:cNvSpPr/>
          <p:nvPr/>
        </p:nvSpPr>
        <p:spPr>
          <a:xfrm>
            <a:off x="3657599" y="2641598"/>
            <a:ext cx="1009195" cy="1142902"/>
          </a:xfrm>
          <a:prstGeom prst="line">
            <a:avLst/>
          </a:prstGeom>
          <a:ln w="38100">
            <a:solidFill>
              <a:srgbClr val="2A9B5F"/>
            </a:solidFill>
            <a:headEnd type="stealth"/>
            <a:tailEnd type="stealth"/>
          </a:ln>
        </p:spPr>
        <p:txBody>
          <a:bodyPr lIns="0" tIns="0" rIns="0" bIns="0"/>
          <a:lstStyle>
            <a:lvl1pPr defTabSz="913960">
              <a:defRPr>
                <a:latin typeface="+mn-lt"/>
                <a:ea typeface="+mn-ea"/>
                <a:cs typeface="+mn-cs"/>
                <a:sym typeface="Helvetica Neue"/>
              </a:defRPr>
            </a:lvl1pPr>
            <a:lvl2pPr defTabSz="913960">
              <a:defRPr>
                <a:latin typeface="+mn-lt"/>
                <a:ea typeface="+mn-ea"/>
                <a:cs typeface="+mn-cs"/>
                <a:sym typeface="Helvetica Neue"/>
              </a:defRPr>
            </a:lvl2pPr>
            <a:lvl3pPr defTabSz="913960">
              <a:defRPr>
                <a:latin typeface="+mn-lt"/>
                <a:ea typeface="+mn-ea"/>
                <a:cs typeface="+mn-cs"/>
                <a:sym typeface="Helvetica Neue"/>
              </a:defRPr>
            </a:lvl3pPr>
            <a:lvl4pPr defTabSz="913960">
              <a:defRPr>
                <a:latin typeface="+mn-lt"/>
                <a:ea typeface="+mn-ea"/>
                <a:cs typeface="+mn-cs"/>
                <a:sym typeface="Helvetica Neue"/>
              </a:defRPr>
            </a:lvl4pPr>
            <a:lvl5pPr defTabSz="913960">
              <a:defRPr>
                <a:latin typeface="+mn-lt"/>
                <a:ea typeface="+mn-ea"/>
                <a:cs typeface="+mn-cs"/>
                <a:sym typeface="Helvetica Neue"/>
              </a:defRPr>
            </a:lvl5pPr>
            <a:lvl6pPr defTabSz="913960">
              <a:defRPr>
                <a:latin typeface="+mn-lt"/>
                <a:ea typeface="+mn-ea"/>
                <a:cs typeface="+mn-cs"/>
                <a:sym typeface="Helvetica Neue"/>
              </a:defRPr>
            </a:lvl6pPr>
            <a:lvl7pPr defTabSz="913960">
              <a:defRPr>
                <a:latin typeface="+mn-lt"/>
                <a:ea typeface="+mn-ea"/>
                <a:cs typeface="+mn-cs"/>
                <a:sym typeface="Helvetica Neue"/>
              </a:defRPr>
            </a:lvl7pPr>
            <a:lvl8pPr defTabSz="913960">
              <a:defRPr>
                <a:latin typeface="+mn-lt"/>
                <a:ea typeface="+mn-ea"/>
                <a:cs typeface="+mn-cs"/>
                <a:sym typeface="Helvetica Neue"/>
              </a:defRPr>
            </a:lvl8pPr>
            <a:lvl9pPr defTabSz="913960">
              <a:defRPr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8" name="Shape 165"/>
          <p:cNvSpPr/>
          <p:nvPr/>
        </p:nvSpPr>
        <p:spPr>
          <a:xfrm>
            <a:off x="4336724" y="2961218"/>
            <a:ext cx="91050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none" lIns="0" tIns="0" rIns="0" bIns="0">
            <a:spAutoFit/>
          </a:bodyPr>
          <a:lstStyle>
            <a:lvl1pPr defTabSz="913960">
              <a:defRPr>
                <a:latin typeface="+mn-lt"/>
                <a:ea typeface="+mn-ea"/>
                <a:cs typeface="+mn-cs"/>
                <a:sym typeface="Helvetica Neue"/>
              </a:defRPr>
            </a:lvl1pPr>
            <a:lvl2pPr defTabSz="913960">
              <a:defRPr>
                <a:latin typeface="+mn-lt"/>
                <a:ea typeface="+mn-ea"/>
                <a:cs typeface="+mn-cs"/>
                <a:sym typeface="Helvetica Neue"/>
              </a:defRPr>
            </a:lvl2pPr>
            <a:lvl3pPr defTabSz="913960">
              <a:defRPr>
                <a:latin typeface="+mn-lt"/>
                <a:ea typeface="+mn-ea"/>
                <a:cs typeface="+mn-cs"/>
                <a:sym typeface="Helvetica Neue"/>
              </a:defRPr>
            </a:lvl3pPr>
            <a:lvl4pPr defTabSz="913960">
              <a:defRPr>
                <a:latin typeface="+mn-lt"/>
                <a:ea typeface="+mn-ea"/>
                <a:cs typeface="+mn-cs"/>
                <a:sym typeface="Helvetica Neue"/>
              </a:defRPr>
            </a:lvl4pPr>
            <a:lvl5pPr defTabSz="913960">
              <a:defRPr>
                <a:latin typeface="+mn-lt"/>
                <a:ea typeface="+mn-ea"/>
                <a:cs typeface="+mn-cs"/>
                <a:sym typeface="Helvetica Neue"/>
              </a:defRPr>
            </a:lvl5pPr>
            <a:lvl6pPr defTabSz="913960">
              <a:defRPr>
                <a:latin typeface="+mn-lt"/>
                <a:ea typeface="+mn-ea"/>
                <a:cs typeface="+mn-cs"/>
                <a:sym typeface="Helvetica Neue"/>
              </a:defRPr>
            </a:lvl6pPr>
            <a:lvl7pPr defTabSz="913960">
              <a:defRPr>
                <a:latin typeface="+mn-lt"/>
                <a:ea typeface="+mn-ea"/>
                <a:cs typeface="+mn-cs"/>
                <a:sym typeface="Helvetica Neue"/>
              </a:defRPr>
            </a:lvl7pPr>
            <a:lvl8pPr defTabSz="913960">
              <a:defRPr>
                <a:latin typeface="+mn-lt"/>
                <a:ea typeface="+mn-ea"/>
                <a:cs typeface="+mn-cs"/>
                <a:sym typeface="Helvetica Neue"/>
              </a:defRPr>
            </a:lvl8pPr>
            <a:lvl9pPr defTabSz="913960">
              <a:defRPr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 b="0"/>
            </a:pPr>
            <a:r>
              <a:rPr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27/</a:t>
            </a:r>
            <a:r>
              <a:rPr b="1" dirty="0" err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72维</a:t>
            </a:r>
            <a:endParaRPr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" name="Group 169"/>
          <p:cNvGrpSpPr/>
          <p:nvPr/>
        </p:nvGrpSpPr>
        <p:grpSpPr>
          <a:xfrm>
            <a:off x="7422910" y="1554427"/>
            <a:ext cx="1773917" cy="1130027"/>
            <a:chOff x="0" y="-24876"/>
            <a:chExt cx="1773915" cy="1130027"/>
          </a:xfrm>
        </p:grpSpPr>
        <p:sp>
          <p:nvSpPr>
            <p:cNvPr id="81" name="Shape 166"/>
            <p:cNvSpPr/>
            <p:nvPr/>
          </p:nvSpPr>
          <p:spPr>
            <a:xfrm>
              <a:off x="46168" y="-24876"/>
              <a:ext cx="919477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lc="http://schemas.openxmlformats.org/drawingml/2006/lockedCanvas" val="1"/>
              </a:ext>
            </a:extLst>
          </p:spPr>
          <p:txBody>
            <a:bodyPr wrap="none" lIns="45718" tIns="45718" rIns="45718" bIns="45718" numCol="1" anchor="b">
              <a:spAutoFit/>
            </a:bodyPr>
            <a:lstStyle>
              <a:lvl1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1pPr>
              <a:lvl2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2pPr>
              <a:lvl3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3pPr>
              <a:lvl4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4pPr>
              <a:lvl5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5pPr>
              <a:lvl6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6pPr>
              <a:lvl7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7pPr>
              <a:lvl8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8pPr>
              <a:lvl9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9pPr>
            </a:lstStyle>
            <a:p>
              <a:pPr lvl="0" algn="ctr" defTabSz="914400"/>
              <a:r>
                <a:rPr lang="en-US" sz="2000" b="1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r>
                <a:rPr sz="2000" b="1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000</a:t>
              </a:r>
              <a:r>
                <a:rPr sz="2000" b="1" dirty="0" err="1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万</a:t>
              </a:r>
              <a:endParaRPr sz="20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  <a:sym typeface="微软雅黑"/>
              </a:endParaRPr>
            </a:p>
          </p:txBody>
        </p:sp>
        <p:sp>
          <p:nvSpPr>
            <p:cNvPr id="82" name="Shape 167"/>
            <p:cNvSpPr/>
            <p:nvPr/>
          </p:nvSpPr>
          <p:spPr>
            <a:xfrm>
              <a:off x="0" y="458824"/>
              <a:ext cx="1773915" cy="646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lc="http://schemas.openxmlformats.org/drawingml/2006/lockedCanvas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1pPr>
              <a:lvl2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2pPr>
              <a:lvl3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3pPr>
              <a:lvl4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4pPr>
              <a:lvl5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5pPr>
              <a:lvl6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6pPr>
              <a:lvl7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7pPr>
              <a:lvl8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8pPr>
              <a:lvl9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9pPr>
            </a:lstStyle>
            <a:p>
              <a:pPr lvl="0" defTabSz="914400">
                <a:lnSpc>
                  <a:spcPct val="120000"/>
                </a:lnSpc>
              </a:pPr>
              <a:r>
                <a:rPr sz="1500" b="1" dirty="0" err="1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房源数据库</a:t>
              </a:r>
              <a:endParaRPr sz="15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914400">
                <a:lnSpc>
                  <a:spcPct val="120000"/>
                </a:lnSpc>
              </a:pPr>
              <a:r>
                <a:rPr sz="1500" b="1" dirty="0" err="1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已管理的房屋数量</a:t>
              </a:r>
              <a:endParaRPr sz="15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  <a:sym typeface="微软雅黑"/>
              </a:endParaRPr>
            </a:p>
          </p:txBody>
        </p:sp>
        <p:sp>
          <p:nvSpPr>
            <p:cNvPr id="83" name="Shape 168"/>
            <p:cNvSpPr/>
            <p:nvPr/>
          </p:nvSpPr>
          <p:spPr>
            <a:xfrm>
              <a:off x="76200" y="401077"/>
              <a:ext cx="1195261" cy="2"/>
            </a:xfrm>
            <a:prstGeom prst="line">
              <a:avLst/>
            </a:prstGeom>
            <a:noFill/>
            <a:ln w="6350" cap="flat">
              <a:solidFill>
                <a:srgbClr val="2A9B5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>
              <a:lvl1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1pPr>
              <a:lvl2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2pPr>
              <a:lvl3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3pPr>
              <a:lvl4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4pPr>
              <a:lvl5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5pPr>
              <a:lvl6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6pPr>
              <a:lvl7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7pPr>
              <a:lvl8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8pPr>
              <a:lvl9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9pPr>
            </a:lstStyle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grpSp>
        <p:nvGrpSpPr>
          <p:cNvPr id="48" name="Group 173"/>
          <p:cNvGrpSpPr/>
          <p:nvPr/>
        </p:nvGrpSpPr>
        <p:grpSpPr>
          <a:xfrm>
            <a:off x="6451560" y="1806490"/>
            <a:ext cx="708664" cy="493054"/>
            <a:chOff x="0" y="-2"/>
            <a:chExt cx="708662" cy="493054"/>
          </a:xfrm>
        </p:grpSpPr>
        <p:sp>
          <p:nvSpPr>
            <p:cNvPr id="74" name="Shape 170"/>
            <p:cNvSpPr/>
            <p:nvPr/>
          </p:nvSpPr>
          <p:spPr>
            <a:xfrm>
              <a:off x="0" y="488730"/>
              <a:ext cx="708662" cy="4"/>
            </a:xfrm>
            <a:prstGeom prst="line">
              <a:avLst/>
            </a:prstGeom>
            <a:noFill/>
            <a:ln w="6350" cap="flat">
              <a:solidFill>
                <a:srgbClr val="2A9B5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>
              <a:lvl1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1pPr>
              <a:lvl2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2pPr>
              <a:lvl3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3pPr>
              <a:lvl4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4pPr>
              <a:lvl5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5pPr>
              <a:lvl6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6pPr>
              <a:lvl7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7pPr>
              <a:lvl8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8pPr>
              <a:lvl9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9pPr>
            </a:lstStyle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5" name="Shape 171"/>
            <p:cNvSpPr/>
            <p:nvPr/>
          </p:nvSpPr>
          <p:spPr>
            <a:xfrm>
              <a:off x="85559" y="-2"/>
              <a:ext cx="201597" cy="488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89" y="13436"/>
                  </a:moveTo>
                  <a:lnTo>
                    <a:pt x="6389" y="15534"/>
                  </a:lnTo>
                  <a:lnTo>
                    <a:pt x="18270" y="15534"/>
                  </a:lnTo>
                  <a:lnTo>
                    <a:pt x="18270" y="13436"/>
                  </a:lnTo>
                  <a:close/>
                  <a:moveTo>
                    <a:pt x="6389" y="8411"/>
                  </a:moveTo>
                  <a:lnTo>
                    <a:pt x="6389" y="11034"/>
                  </a:lnTo>
                  <a:lnTo>
                    <a:pt x="18270" y="11034"/>
                  </a:lnTo>
                  <a:lnTo>
                    <a:pt x="18270" y="8411"/>
                  </a:lnTo>
                  <a:close/>
                  <a:moveTo>
                    <a:pt x="6389" y="3665"/>
                  </a:moveTo>
                  <a:lnTo>
                    <a:pt x="6389" y="6288"/>
                  </a:lnTo>
                  <a:lnTo>
                    <a:pt x="18270" y="6288"/>
                  </a:lnTo>
                  <a:lnTo>
                    <a:pt x="18270" y="3665"/>
                  </a:lnTo>
                  <a:close/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A9B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1pPr>
              <a:lvl2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2pPr>
              <a:lvl3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3pPr>
              <a:lvl4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4pPr>
              <a:lvl5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5pPr>
              <a:lvl6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6pPr>
              <a:lvl7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7pPr>
              <a:lvl8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8pPr>
              <a:lvl9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9pPr>
            </a:lstStyle>
            <a:p>
              <a:pPr lvl="0" algn="ctr" defTabSz="91440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0" name="Shape 172"/>
            <p:cNvSpPr/>
            <p:nvPr/>
          </p:nvSpPr>
          <p:spPr>
            <a:xfrm>
              <a:off x="345718" y="132847"/>
              <a:ext cx="248644" cy="360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67" y="12543"/>
                  </a:moveTo>
                  <a:lnTo>
                    <a:pt x="12167" y="15829"/>
                  </a:lnTo>
                  <a:lnTo>
                    <a:pt x="16919" y="15829"/>
                  </a:lnTo>
                  <a:lnTo>
                    <a:pt x="16919" y="12543"/>
                  </a:lnTo>
                  <a:close/>
                  <a:moveTo>
                    <a:pt x="5396" y="12543"/>
                  </a:moveTo>
                  <a:lnTo>
                    <a:pt x="5396" y="15829"/>
                  </a:lnTo>
                  <a:lnTo>
                    <a:pt x="10148" y="15829"/>
                  </a:lnTo>
                  <a:lnTo>
                    <a:pt x="10148" y="12543"/>
                  </a:lnTo>
                  <a:close/>
                  <a:moveTo>
                    <a:pt x="12167" y="7824"/>
                  </a:moveTo>
                  <a:lnTo>
                    <a:pt x="12167" y="11110"/>
                  </a:lnTo>
                  <a:lnTo>
                    <a:pt x="16919" y="11110"/>
                  </a:lnTo>
                  <a:lnTo>
                    <a:pt x="16919" y="7824"/>
                  </a:lnTo>
                  <a:close/>
                  <a:moveTo>
                    <a:pt x="5272" y="7824"/>
                  </a:moveTo>
                  <a:lnTo>
                    <a:pt x="5272" y="11110"/>
                  </a:lnTo>
                  <a:lnTo>
                    <a:pt x="10024" y="11110"/>
                  </a:lnTo>
                  <a:lnTo>
                    <a:pt x="10024" y="7824"/>
                  </a:lnTo>
                  <a:close/>
                  <a:moveTo>
                    <a:pt x="12167" y="3044"/>
                  </a:moveTo>
                  <a:lnTo>
                    <a:pt x="12167" y="6330"/>
                  </a:lnTo>
                  <a:lnTo>
                    <a:pt x="16919" y="6330"/>
                  </a:lnTo>
                  <a:lnTo>
                    <a:pt x="16919" y="3044"/>
                  </a:lnTo>
                  <a:close/>
                  <a:moveTo>
                    <a:pt x="5272" y="3044"/>
                  </a:moveTo>
                  <a:lnTo>
                    <a:pt x="5272" y="6330"/>
                  </a:lnTo>
                  <a:lnTo>
                    <a:pt x="10024" y="6330"/>
                  </a:lnTo>
                  <a:lnTo>
                    <a:pt x="10024" y="3044"/>
                  </a:lnTo>
                  <a:close/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A9B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1pPr>
              <a:lvl2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2pPr>
              <a:lvl3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3pPr>
              <a:lvl4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4pPr>
              <a:lvl5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5pPr>
              <a:lvl6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6pPr>
              <a:lvl7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7pPr>
              <a:lvl8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8pPr>
              <a:lvl9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9pPr>
            </a:lstStyle>
            <a:p>
              <a:pPr lvl="0" algn="ctr" defTabSz="91440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50" name="Group 176"/>
          <p:cNvGrpSpPr/>
          <p:nvPr/>
        </p:nvGrpSpPr>
        <p:grpSpPr>
          <a:xfrm>
            <a:off x="6254422" y="1491812"/>
            <a:ext cx="1084135" cy="1081089"/>
            <a:chOff x="-14" y="-14"/>
            <a:chExt cx="1084134" cy="1081088"/>
          </a:xfrm>
        </p:grpSpPr>
        <p:sp>
          <p:nvSpPr>
            <p:cNvPr id="72" name="Shape 174"/>
            <p:cNvSpPr/>
            <p:nvPr/>
          </p:nvSpPr>
          <p:spPr>
            <a:xfrm>
              <a:off x="-14" y="-14"/>
              <a:ext cx="1079976" cy="1079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2700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1pPr>
              <a:lvl2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2pPr>
              <a:lvl3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3pPr>
              <a:lvl4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4pPr>
              <a:lvl5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5pPr>
              <a:lvl6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6pPr>
              <a:lvl7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7pPr>
              <a:lvl8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8pPr>
              <a:lvl9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9pPr>
            </a:lstStyle>
            <a:p>
              <a:pPr lvl="0" algn="ctr" defTabSz="914400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3" name="Shape 175"/>
            <p:cNvSpPr/>
            <p:nvPr/>
          </p:nvSpPr>
          <p:spPr>
            <a:xfrm rot="5400000" flipH="1">
              <a:off x="549526" y="546481"/>
              <a:ext cx="529159" cy="540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594"/>
                  </a:moveTo>
                  <a:cubicBezTo>
                    <a:pt x="0" y="9846"/>
                    <a:pt x="9582" y="253"/>
                    <a:pt x="21569" y="0"/>
                  </a:cubicBezTo>
                  <a:lnTo>
                    <a:pt x="21600" y="1425"/>
                  </a:lnTo>
                  <a:cubicBezTo>
                    <a:pt x="10401" y="1661"/>
                    <a:pt x="1448" y="10624"/>
                    <a:pt x="1448" y="21600"/>
                  </a:cubicBezTo>
                  <a:close/>
                </a:path>
              </a:pathLst>
            </a:custGeom>
            <a:solidFill>
              <a:srgbClr val="2A9B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1pPr>
              <a:lvl2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2pPr>
              <a:lvl3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3pPr>
              <a:lvl4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4pPr>
              <a:lvl5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5pPr>
              <a:lvl6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6pPr>
              <a:lvl7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7pPr>
              <a:lvl8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8pPr>
              <a:lvl9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9pPr>
            </a:lstStyle>
            <a:p>
              <a:pPr lvl="0" algn="ctr" defTabSz="91440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51" name="Group 180"/>
          <p:cNvGrpSpPr/>
          <p:nvPr/>
        </p:nvGrpSpPr>
        <p:grpSpPr>
          <a:xfrm>
            <a:off x="7453197" y="2897895"/>
            <a:ext cx="1799083" cy="800880"/>
            <a:chOff x="-25166" y="-24875"/>
            <a:chExt cx="1799081" cy="800879"/>
          </a:xfrm>
        </p:grpSpPr>
        <p:sp>
          <p:nvSpPr>
            <p:cNvPr id="68" name="Shape 177"/>
            <p:cNvSpPr/>
            <p:nvPr/>
          </p:nvSpPr>
          <p:spPr>
            <a:xfrm>
              <a:off x="-25166" y="-24875"/>
              <a:ext cx="1062145" cy="400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lc="http://schemas.openxmlformats.org/drawingml/2006/lockedCanvas" val="1"/>
              </a:ext>
            </a:extLst>
          </p:spPr>
          <p:txBody>
            <a:bodyPr wrap="none" lIns="45718" tIns="45718" rIns="45718" bIns="45718" numCol="1" anchor="b">
              <a:spAutoFit/>
            </a:bodyPr>
            <a:lstStyle>
              <a:lvl1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1pPr>
              <a:lvl2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2pPr>
              <a:lvl3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3pPr>
              <a:lvl4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4pPr>
              <a:lvl5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5pPr>
              <a:lvl6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6pPr>
              <a:lvl7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7pPr>
              <a:lvl8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8pPr>
              <a:lvl9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9pPr>
            </a:lstStyle>
            <a:p>
              <a:pPr lvl="0" algn="ctr" defTabSz="914400"/>
              <a:r>
                <a:rPr lang="en-US" sz="2000" b="1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r>
                <a:rPr sz="2000" b="1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000</a:t>
              </a:r>
              <a:r>
                <a:rPr sz="2000" b="1" dirty="0" err="1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店</a:t>
              </a:r>
              <a:endParaRPr sz="20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  <a:sym typeface="微软雅黑"/>
              </a:endParaRPr>
            </a:p>
          </p:txBody>
        </p:sp>
        <p:sp>
          <p:nvSpPr>
            <p:cNvPr id="69" name="Shape 178"/>
            <p:cNvSpPr/>
            <p:nvPr/>
          </p:nvSpPr>
          <p:spPr>
            <a:xfrm>
              <a:off x="0" y="430145"/>
              <a:ext cx="1773915" cy="3458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lc="http://schemas.openxmlformats.org/drawingml/2006/lockedCanvas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1pPr>
              <a:lvl2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2pPr>
              <a:lvl3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3pPr>
              <a:lvl4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4pPr>
              <a:lvl5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5pPr>
              <a:lvl6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6pPr>
              <a:lvl7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7pPr>
              <a:lvl8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8pPr>
              <a:lvl9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9pPr>
            </a:lstStyle>
            <a:p>
              <a:pPr lvl="0" defTabSz="914400">
                <a:lnSpc>
                  <a:spcPct val="120000"/>
                </a:lnSpc>
              </a:pPr>
              <a:r>
                <a:rPr sz="1500" b="1" dirty="0" err="1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旗下门店</a:t>
              </a:r>
              <a:endParaRPr sz="15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  <a:sym typeface="微软雅黑"/>
              </a:endParaRPr>
            </a:p>
          </p:txBody>
        </p:sp>
        <p:sp>
          <p:nvSpPr>
            <p:cNvPr id="71" name="Shape 179"/>
            <p:cNvSpPr/>
            <p:nvPr/>
          </p:nvSpPr>
          <p:spPr>
            <a:xfrm>
              <a:off x="91440" y="390421"/>
              <a:ext cx="1195261" cy="2"/>
            </a:xfrm>
            <a:prstGeom prst="line">
              <a:avLst/>
            </a:prstGeom>
            <a:noFill/>
            <a:ln w="6350" cap="flat">
              <a:solidFill>
                <a:srgbClr val="2A9B5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>
              <a:lvl1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1pPr>
              <a:lvl2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2pPr>
              <a:lvl3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3pPr>
              <a:lvl4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4pPr>
              <a:lvl5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5pPr>
              <a:lvl6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6pPr>
              <a:lvl7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7pPr>
              <a:lvl8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8pPr>
              <a:lvl9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9pPr>
            </a:lstStyle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grpSp>
        <p:nvGrpSpPr>
          <p:cNvPr id="52" name="Group 184"/>
          <p:cNvGrpSpPr/>
          <p:nvPr/>
        </p:nvGrpSpPr>
        <p:grpSpPr>
          <a:xfrm>
            <a:off x="7449939" y="4316419"/>
            <a:ext cx="1773916" cy="777031"/>
            <a:chOff x="0" y="0"/>
            <a:chExt cx="1773915" cy="777031"/>
          </a:xfrm>
        </p:grpSpPr>
        <p:sp>
          <p:nvSpPr>
            <p:cNvPr id="64" name="Shape 181"/>
            <p:cNvSpPr/>
            <p:nvPr/>
          </p:nvSpPr>
          <p:spPr>
            <a:xfrm>
              <a:off x="0" y="0"/>
              <a:ext cx="1204812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lc="http://schemas.openxmlformats.org/drawingml/2006/lockedCanvas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1pPr>
              <a:lvl2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2pPr>
              <a:lvl3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3pPr>
              <a:lvl4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4pPr>
              <a:lvl5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5pPr>
              <a:lvl6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6pPr>
              <a:lvl7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7pPr>
              <a:lvl8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8pPr>
              <a:lvl9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9pPr>
            </a:lstStyle>
            <a:p>
              <a:pPr lvl="0" defTabSz="914400"/>
              <a:r>
                <a:rPr sz="2000" b="1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2000" b="1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r>
                <a:rPr sz="2000" b="1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0000</a:t>
              </a:r>
              <a:r>
                <a:rPr sz="2000" b="1" dirty="0" err="1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人</a:t>
              </a:r>
              <a:endParaRPr sz="20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  <a:sym typeface="微软雅黑"/>
              </a:endParaRPr>
            </a:p>
          </p:txBody>
        </p:sp>
        <p:sp>
          <p:nvSpPr>
            <p:cNvPr id="65" name="Shape 182"/>
            <p:cNvSpPr/>
            <p:nvPr/>
          </p:nvSpPr>
          <p:spPr>
            <a:xfrm>
              <a:off x="0" y="431556"/>
              <a:ext cx="1773915" cy="345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lc="http://schemas.openxmlformats.org/drawingml/2006/lockedCanvas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1pPr>
              <a:lvl2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2pPr>
              <a:lvl3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3pPr>
              <a:lvl4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4pPr>
              <a:lvl5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5pPr>
              <a:lvl6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6pPr>
              <a:lvl7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7pPr>
              <a:lvl8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8pPr>
              <a:lvl9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9pPr>
            </a:lstStyle>
            <a:p>
              <a:pPr lvl="0" defTabSz="914400">
                <a:lnSpc>
                  <a:spcPct val="120000"/>
                </a:lnSpc>
              </a:pPr>
              <a:r>
                <a:rPr sz="1500" b="1" dirty="0" err="1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旗下经纪人</a:t>
              </a:r>
              <a:endParaRPr sz="15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183"/>
            <p:cNvSpPr/>
            <p:nvPr/>
          </p:nvSpPr>
          <p:spPr>
            <a:xfrm>
              <a:off x="121920" y="415299"/>
              <a:ext cx="1195261" cy="2"/>
            </a:xfrm>
            <a:prstGeom prst="line">
              <a:avLst/>
            </a:prstGeom>
            <a:noFill/>
            <a:ln w="6350" cap="flat">
              <a:solidFill>
                <a:srgbClr val="2A9B5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>
              <a:lvl1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1pPr>
              <a:lvl2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2pPr>
              <a:lvl3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3pPr>
              <a:lvl4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4pPr>
              <a:lvl5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5pPr>
              <a:lvl6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6pPr>
              <a:lvl7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7pPr>
              <a:lvl8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8pPr>
              <a:lvl9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9pPr>
            </a:lstStyle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53" name="Shape 185"/>
          <p:cNvSpPr/>
          <p:nvPr/>
        </p:nvSpPr>
        <p:spPr>
          <a:xfrm>
            <a:off x="6576518" y="3118419"/>
            <a:ext cx="589481" cy="498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12495"/>
                </a:lnTo>
                <a:lnTo>
                  <a:pt x="17728" y="12495"/>
                </a:lnTo>
                <a:lnTo>
                  <a:pt x="17728" y="21600"/>
                </a:lnTo>
                <a:lnTo>
                  <a:pt x="13449" y="21600"/>
                </a:lnTo>
                <a:lnTo>
                  <a:pt x="13449" y="14050"/>
                </a:lnTo>
                <a:lnTo>
                  <a:pt x="7743" y="14050"/>
                </a:lnTo>
                <a:lnTo>
                  <a:pt x="7743" y="21600"/>
                </a:lnTo>
                <a:lnTo>
                  <a:pt x="3668" y="21600"/>
                </a:lnTo>
                <a:lnTo>
                  <a:pt x="3668" y="12495"/>
                </a:lnTo>
                <a:lnTo>
                  <a:pt x="0" y="12495"/>
                </a:lnTo>
                <a:close/>
              </a:path>
            </a:pathLst>
          </a:custGeom>
          <a:solidFill>
            <a:srgbClr val="2A9B5F"/>
          </a:solidFill>
          <a:ln w="12700">
            <a:miter lim="400000"/>
          </a:ln>
        </p:spPr>
        <p:txBody>
          <a:bodyPr lIns="0" tIns="0" rIns="0" bIns="0" anchor="ctr"/>
          <a:lstStyle>
            <a:lvl1pPr defTabSz="913960">
              <a:defRPr>
                <a:latin typeface="+mn-lt"/>
                <a:ea typeface="+mn-ea"/>
                <a:cs typeface="+mn-cs"/>
                <a:sym typeface="Helvetica Neue"/>
              </a:defRPr>
            </a:lvl1pPr>
            <a:lvl2pPr defTabSz="913960">
              <a:defRPr>
                <a:latin typeface="+mn-lt"/>
                <a:ea typeface="+mn-ea"/>
                <a:cs typeface="+mn-cs"/>
                <a:sym typeface="Helvetica Neue"/>
              </a:defRPr>
            </a:lvl2pPr>
            <a:lvl3pPr defTabSz="913960">
              <a:defRPr>
                <a:latin typeface="+mn-lt"/>
                <a:ea typeface="+mn-ea"/>
                <a:cs typeface="+mn-cs"/>
                <a:sym typeface="Helvetica Neue"/>
              </a:defRPr>
            </a:lvl3pPr>
            <a:lvl4pPr defTabSz="913960">
              <a:defRPr>
                <a:latin typeface="+mn-lt"/>
                <a:ea typeface="+mn-ea"/>
                <a:cs typeface="+mn-cs"/>
                <a:sym typeface="Helvetica Neue"/>
              </a:defRPr>
            </a:lvl4pPr>
            <a:lvl5pPr defTabSz="913960">
              <a:defRPr>
                <a:latin typeface="+mn-lt"/>
                <a:ea typeface="+mn-ea"/>
                <a:cs typeface="+mn-cs"/>
                <a:sym typeface="Helvetica Neue"/>
              </a:defRPr>
            </a:lvl5pPr>
            <a:lvl6pPr defTabSz="913960">
              <a:defRPr>
                <a:latin typeface="+mn-lt"/>
                <a:ea typeface="+mn-ea"/>
                <a:cs typeface="+mn-cs"/>
                <a:sym typeface="Helvetica Neue"/>
              </a:defRPr>
            </a:lvl6pPr>
            <a:lvl7pPr defTabSz="913960">
              <a:defRPr>
                <a:latin typeface="+mn-lt"/>
                <a:ea typeface="+mn-ea"/>
                <a:cs typeface="+mn-cs"/>
                <a:sym typeface="Helvetica Neue"/>
              </a:defRPr>
            </a:lvl7pPr>
            <a:lvl8pPr defTabSz="913960">
              <a:defRPr>
                <a:latin typeface="+mn-lt"/>
                <a:ea typeface="+mn-ea"/>
                <a:cs typeface="+mn-cs"/>
                <a:sym typeface="Helvetica Neue"/>
              </a:defRPr>
            </a:lvl8pPr>
            <a:lvl9pPr defTabSz="913960">
              <a:defRPr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lvl="0" algn="ctr" defTabSz="91440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" name="Shape 186"/>
          <p:cNvSpPr/>
          <p:nvPr/>
        </p:nvSpPr>
        <p:spPr>
          <a:xfrm>
            <a:off x="6624226" y="4545172"/>
            <a:ext cx="624638" cy="483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001" y="365"/>
                </a:moveTo>
                <a:lnTo>
                  <a:pt x="6001" y="11277"/>
                </a:lnTo>
                <a:lnTo>
                  <a:pt x="6001" y="365"/>
                </a:lnTo>
                <a:cubicBezTo>
                  <a:pt x="7634" y="365"/>
                  <a:pt x="8998" y="1881"/>
                  <a:pt x="8998" y="4008"/>
                </a:cubicBezTo>
                <a:cubicBezTo>
                  <a:pt x="8856" y="5298"/>
                  <a:pt x="8724" y="6030"/>
                  <a:pt x="8757" y="6375"/>
                </a:cubicBezTo>
                <a:cubicBezTo>
                  <a:pt x="8951" y="7085"/>
                  <a:pt x="9337" y="7443"/>
                  <a:pt x="8597" y="8427"/>
                </a:cubicBezTo>
                <a:cubicBezTo>
                  <a:pt x="8276" y="9570"/>
                  <a:pt x="8035" y="10494"/>
                  <a:pt x="7671" y="11132"/>
                </a:cubicBezTo>
                <a:lnTo>
                  <a:pt x="7327" y="11511"/>
                </a:lnTo>
                <a:lnTo>
                  <a:pt x="7231" y="12259"/>
                </a:lnTo>
                <a:cubicBezTo>
                  <a:pt x="7199" y="13114"/>
                  <a:pt x="7470" y="13456"/>
                  <a:pt x="7954" y="14121"/>
                </a:cubicBezTo>
                <a:cubicBezTo>
                  <a:pt x="8758" y="15081"/>
                  <a:pt x="12052" y="15832"/>
                  <a:pt x="13363" y="17942"/>
                </a:cubicBezTo>
                <a:lnTo>
                  <a:pt x="13475" y="21495"/>
                </a:lnTo>
                <a:lnTo>
                  <a:pt x="6042" y="21590"/>
                </a:lnTo>
                <a:lnTo>
                  <a:pt x="6042" y="21594"/>
                </a:lnTo>
                <a:lnTo>
                  <a:pt x="13" y="21600"/>
                </a:lnTo>
                <a:cubicBezTo>
                  <a:pt x="9" y="20084"/>
                  <a:pt x="4" y="18569"/>
                  <a:pt x="0" y="17053"/>
                </a:cubicBezTo>
                <a:cubicBezTo>
                  <a:pt x="1245" y="14944"/>
                  <a:pt x="3131" y="15081"/>
                  <a:pt x="3894" y="14121"/>
                </a:cubicBezTo>
                <a:cubicBezTo>
                  <a:pt x="4354" y="13456"/>
                  <a:pt x="4611" y="13114"/>
                  <a:pt x="4581" y="12259"/>
                </a:cubicBezTo>
                <a:lnTo>
                  <a:pt x="4489" y="11513"/>
                </a:lnTo>
                <a:lnTo>
                  <a:pt x="4020" y="10879"/>
                </a:lnTo>
                <a:cubicBezTo>
                  <a:pt x="3695" y="10259"/>
                  <a:pt x="3454" y="9427"/>
                  <a:pt x="3145" y="8427"/>
                </a:cubicBezTo>
                <a:cubicBezTo>
                  <a:pt x="2330" y="7443"/>
                  <a:pt x="2755" y="7085"/>
                  <a:pt x="2968" y="6375"/>
                </a:cubicBezTo>
                <a:cubicBezTo>
                  <a:pt x="3005" y="6030"/>
                  <a:pt x="2860" y="5298"/>
                  <a:pt x="2703" y="4008"/>
                </a:cubicBezTo>
                <a:cubicBezTo>
                  <a:pt x="2703" y="1881"/>
                  <a:pt x="4204" y="365"/>
                  <a:pt x="6001" y="365"/>
                </a:cubicBezTo>
                <a:close/>
                <a:moveTo>
                  <a:pt x="14126" y="0"/>
                </a:moveTo>
                <a:lnTo>
                  <a:pt x="14126" y="10912"/>
                </a:lnTo>
                <a:lnTo>
                  <a:pt x="14126" y="0"/>
                </a:lnTo>
                <a:cubicBezTo>
                  <a:pt x="15759" y="0"/>
                  <a:pt x="17122" y="1516"/>
                  <a:pt x="17122" y="3644"/>
                </a:cubicBezTo>
                <a:cubicBezTo>
                  <a:pt x="16980" y="4933"/>
                  <a:pt x="16848" y="5665"/>
                  <a:pt x="16882" y="6010"/>
                </a:cubicBezTo>
                <a:cubicBezTo>
                  <a:pt x="17076" y="6720"/>
                  <a:pt x="17461" y="7078"/>
                  <a:pt x="16721" y="8063"/>
                </a:cubicBezTo>
                <a:cubicBezTo>
                  <a:pt x="16400" y="9205"/>
                  <a:pt x="16160" y="10129"/>
                  <a:pt x="15795" y="10767"/>
                </a:cubicBezTo>
                <a:lnTo>
                  <a:pt x="15439" y="11161"/>
                </a:lnTo>
                <a:lnTo>
                  <a:pt x="15397" y="11419"/>
                </a:lnTo>
                <a:cubicBezTo>
                  <a:pt x="15239" y="12645"/>
                  <a:pt x="15513" y="12980"/>
                  <a:pt x="16078" y="13756"/>
                </a:cubicBezTo>
                <a:cubicBezTo>
                  <a:pt x="16882" y="14716"/>
                  <a:pt x="20177" y="15467"/>
                  <a:pt x="21487" y="17577"/>
                </a:cubicBezTo>
                <a:lnTo>
                  <a:pt x="21600" y="21131"/>
                </a:lnTo>
                <a:lnTo>
                  <a:pt x="15020" y="21177"/>
                </a:lnTo>
                <a:cubicBezTo>
                  <a:pt x="14958" y="15848"/>
                  <a:pt x="15288" y="16072"/>
                  <a:pt x="14169" y="15308"/>
                </a:cubicBezTo>
                <a:lnTo>
                  <a:pt x="13695" y="14971"/>
                </a:lnTo>
                <a:lnTo>
                  <a:pt x="13501" y="14881"/>
                </a:lnTo>
                <a:cubicBezTo>
                  <a:pt x="12767" y="14559"/>
                  <a:pt x="11936" y="14207"/>
                  <a:pt x="11718" y="13716"/>
                </a:cubicBezTo>
                <a:cubicBezTo>
                  <a:pt x="12332" y="12829"/>
                  <a:pt x="12584" y="12517"/>
                  <a:pt x="12275" y="10795"/>
                </a:cubicBezTo>
                <a:lnTo>
                  <a:pt x="12334" y="10798"/>
                </a:lnTo>
                <a:lnTo>
                  <a:pt x="12010" y="10236"/>
                </a:lnTo>
                <a:cubicBezTo>
                  <a:pt x="11749" y="9653"/>
                  <a:pt x="11534" y="8919"/>
                  <a:pt x="11269" y="8063"/>
                </a:cubicBezTo>
                <a:cubicBezTo>
                  <a:pt x="10455" y="7078"/>
                  <a:pt x="10879" y="6720"/>
                  <a:pt x="11093" y="6010"/>
                </a:cubicBezTo>
                <a:cubicBezTo>
                  <a:pt x="11129" y="5665"/>
                  <a:pt x="10984" y="4933"/>
                  <a:pt x="10828" y="3644"/>
                </a:cubicBezTo>
                <a:cubicBezTo>
                  <a:pt x="10828" y="1516"/>
                  <a:pt x="12329" y="0"/>
                  <a:pt x="14126" y="0"/>
                </a:cubicBezTo>
                <a:close/>
              </a:path>
            </a:pathLst>
          </a:custGeom>
          <a:solidFill>
            <a:srgbClr val="2A9B5F"/>
          </a:solidFill>
          <a:ln w="12700">
            <a:miter lim="400000"/>
          </a:ln>
        </p:spPr>
        <p:txBody>
          <a:bodyPr lIns="0" tIns="0" rIns="0" bIns="0" anchor="ctr"/>
          <a:lstStyle>
            <a:lvl1pPr defTabSz="913960">
              <a:defRPr>
                <a:latin typeface="+mn-lt"/>
                <a:ea typeface="+mn-ea"/>
                <a:cs typeface="+mn-cs"/>
                <a:sym typeface="Helvetica Neue"/>
              </a:defRPr>
            </a:lvl1pPr>
            <a:lvl2pPr defTabSz="913960">
              <a:defRPr>
                <a:latin typeface="+mn-lt"/>
                <a:ea typeface="+mn-ea"/>
                <a:cs typeface="+mn-cs"/>
                <a:sym typeface="Helvetica Neue"/>
              </a:defRPr>
            </a:lvl2pPr>
            <a:lvl3pPr defTabSz="913960">
              <a:defRPr>
                <a:latin typeface="+mn-lt"/>
                <a:ea typeface="+mn-ea"/>
                <a:cs typeface="+mn-cs"/>
                <a:sym typeface="Helvetica Neue"/>
              </a:defRPr>
            </a:lvl3pPr>
            <a:lvl4pPr defTabSz="913960">
              <a:defRPr>
                <a:latin typeface="+mn-lt"/>
                <a:ea typeface="+mn-ea"/>
                <a:cs typeface="+mn-cs"/>
                <a:sym typeface="Helvetica Neue"/>
              </a:defRPr>
            </a:lvl4pPr>
            <a:lvl5pPr defTabSz="913960">
              <a:defRPr>
                <a:latin typeface="+mn-lt"/>
                <a:ea typeface="+mn-ea"/>
                <a:cs typeface="+mn-cs"/>
                <a:sym typeface="Helvetica Neue"/>
              </a:defRPr>
            </a:lvl5pPr>
            <a:lvl6pPr defTabSz="913960">
              <a:defRPr>
                <a:latin typeface="+mn-lt"/>
                <a:ea typeface="+mn-ea"/>
                <a:cs typeface="+mn-cs"/>
                <a:sym typeface="Helvetica Neue"/>
              </a:defRPr>
            </a:lvl6pPr>
            <a:lvl7pPr defTabSz="913960">
              <a:defRPr>
                <a:latin typeface="+mn-lt"/>
                <a:ea typeface="+mn-ea"/>
                <a:cs typeface="+mn-cs"/>
                <a:sym typeface="Helvetica Neue"/>
              </a:defRPr>
            </a:lvl7pPr>
            <a:lvl8pPr defTabSz="913960">
              <a:defRPr>
                <a:latin typeface="+mn-lt"/>
                <a:ea typeface="+mn-ea"/>
                <a:cs typeface="+mn-cs"/>
                <a:sym typeface="Helvetica Neue"/>
              </a:defRPr>
            </a:lvl8pPr>
            <a:lvl9pPr defTabSz="913960">
              <a:defRPr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lvl="0" algn="ctr" defTabSz="914400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58" name="Group 189"/>
          <p:cNvGrpSpPr/>
          <p:nvPr/>
        </p:nvGrpSpPr>
        <p:grpSpPr>
          <a:xfrm>
            <a:off x="6300700" y="2847563"/>
            <a:ext cx="1083839" cy="1084203"/>
            <a:chOff x="-14" y="-1"/>
            <a:chExt cx="1083838" cy="1084202"/>
          </a:xfrm>
        </p:grpSpPr>
        <p:sp>
          <p:nvSpPr>
            <p:cNvPr id="62" name="Shape 187"/>
            <p:cNvSpPr/>
            <p:nvPr/>
          </p:nvSpPr>
          <p:spPr>
            <a:xfrm>
              <a:off x="-14" y="4225"/>
              <a:ext cx="1079975" cy="1079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2700" cap="flat">
              <a:solidFill>
                <a:srgbClr val="2A9B5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1pPr>
              <a:lvl2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2pPr>
              <a:lvl3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3pPr>
              <a:lvl4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4pPr>
              <a:lvl5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5pPr>
              <a:lvl6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6pPr>
              <a:lvl7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7pPr>
              <a:lvl8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8pPr>
              <a:lvl9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9pPr>
            </a:lstStyle>
            <a:p>
              <a:pPr lvl="0" algn="ctr" defTabSz="914400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3" name="Shape 188"/>
            <p:cNvSpPr/>
            <p:nvPr/>
          </p:nvSpPr>
          <p:spPr>
            <a:xfrm rot="5400000">
              <a:off x="549231" y="-5435"/>
              <a:ext cx="529159" cy="540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594"/>
                  </a:moveTo>
                  <a:cubicBezTo>
                    <a:pt x="0" y="9846"/>
                    <a:pt x="9582" y="253"/>
                    <a:pt x="21569" y="0"/>
                  </a:cubicBezTo>
                  <a:lnTo>
                    <a:pt x="21600" y="1425"/>
                  </a:lnTo>
                  <a:cubicBezTo>
                    <a:pt x="10401" y="1661"/>
                    <a:pt x="1448" y="10624"/>
                    <a:pt x="1448" y="21600"/>
                  </a:cubicBezTo>
                  <a:close/>
                </a:path>
              </a:pathLst>
            </a:custGeom>
            <a:solidFill>
              <a:srgbClr val="2A9B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1pPr>
              <a:lvl2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2pPr>
              <a:lvl3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3pPr>
              <a:lvl4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4pPr>
              <a:lvl5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5pPr>
              <a:lvl6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6pPr>
              <a:lvl7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7pPr>
              <a:lvl8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8pPr>
              <a:lvl9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9pPr>
            </a:lstStyle>
            <a:p>
              <a:pPr lvl="0" algn="ctr" defTabSz="91440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59" name="Group 192"/>
          <p:cNvGrpSpPr/>
          <p:nvPr/>
        </p:nvGrpSpPr>
        <p:grpSpPr>
          <a:xfrm>
            <a:off x="6365402" y="4269232"/>
            <a:ext cx="1091131" cy="1096955"/>
            <a:chOff x="-1" y="-14"/>
            <a:chExt cx="1091130" cy="1096954"/>
          </a:xfrm>
        </p:grpSpPr>
        <p:sp>
          <p:nvSpPr>
            <p:cNvPr id="60" name="Shape 190"/>
            <p:cNvSpPr/>
            <p:nvPr/>
          </p:nvSpPr>
          <p:spPr>
            <a:xfrm>
              <a:off x="11154" y="-14"/>
              <a:ext cx="1079975" cy="1079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2700" cap="flat">
              <a:solidFill>
                <a:srgbClr val="2A9B5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1pPr>
              <a:lvl2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2pPr>
              <a:lvl3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3pPr>
              <a:lvl4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4pPr>
              <a:lvl5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5pPr>
              <a:lvl6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6pPr>
              <a:lvl7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7pPr>
              <a:lvl8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8pPr>
              <a:lvl9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9pPr>
            </a:lstStyle>
            <a:p>
              <a:pPr lvl="0" algn="ctr" defTabSz="914400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1" name="Shape 191"/>
            <p:cNvSpPr/>
            <p:nvPr/>
          </p:nvSpPr>
          <p:spPr>
            <a:xfrm rot="16200000">
              <a:off x="5433" y="562347"/>
              <a:ext cx="529159" cy="540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594"/>
                  </a:moveTo>
                  <a:cubicBezTo>
                    <a:pt x="0" y="9846"/>
                    <a:pt x="9582" y="253"/>
                    <a:pt x="21569" y="0"/>
                  </a:cubicBezTo>
                  <a:lnTo>
                    <a:pt x="21600" y="1425"/>
                  </a:lnTo>
                  <a:cubicBezTo>
                    <a:pt x="10401" y="1661"/>
                    <a:pt x="1448" y="10624"/>
                    <a:pt x="1448" y="21600"/>
                  </a:cubicBezTo>
                  <a:close/>
                </a:path>
              </a:pathLst>
            </a:custGeom>
            <a:solidFill>
              <a:srgbClr val="2A9B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1pPr>
              <a:lvl2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2pPr>
              <a:lvl3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3pPr>
              <a:lvl4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4pPr>
              <a:lvl5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5pPr>
              <a:lvl6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6pPr>
              <a:lvl7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7pPr>
              <a:lvl8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8pPr>
              <a:lvl9pPr defTabSz="913960">
                <a:defRPr>
                  <a:latin typeface="+mn-lt"/>
                  <a:ea typeface="+mn-ea"/>
                  <a:cs typeface="+mn-cs"/>
                  <a:sym typeface="Helvetica Neue"/>
                </a:defRPr>
              </a:lvl9pPr>
            </a:lstStyle>
            <a:p>
              <a:pPr lvl="0" algn="ctr" defTabSz="91440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335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机器学习在房产领域</a:t>
            </a:r>
            <a:r>
              <a:rPr kumimoji="1" lang="zh-CN" altLang="en-US" dirty="0" smtClean="0"/>
              <a:t>的必要性和可行性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机器学习在房产领域的实践</a:t>
            </a:r>
            <a:endParaRPr kumimoji="1" lang="en-US" altLang="zh-CN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25737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89871"/>
            <a:ext cx="8229600" cy="4325129"/>
          </a:xfrm>
        </p:spPr>
        <p:txBody>
          <a:bodyPr/>
          <a:lstStyle/>
          <a:p>
            <a:r>
              <a:rPr kumimoji="1" lang="zh-CN" altLang="en-US" dirty="0"/>
              <a:t>机器学习的实践思路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链家网的机器学习框架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具体案例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机器学习在房产领域的实践</a:t>
            </a:r>
          </a:p>
        </p:txBody>
      </p:sp>
    </p:spTree>
    <p:extLst>
      <p:ext uri="{BB962C8B-B14F-4D97-AF65-F5344CB8AC3E}">
        <p14:creationId xmlns:p14="http://schemas.microsoft.com/office/powerpoint/2010/main" val="99723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4369</TotalTime>
  <Words>442</Words>
  <Application>Microsoft Office PowerPoint</Application>
  <PresentationFormat>全屏显示(4:3)</PresentationFormat>
  <Paragraphs>133</Paragraphs>
  <Slides>38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房产领域的机器学习  蔡白银</vt:lpstr>
      <vt:lpstr>个人简介</vt:lpstr>
      <vt:lpstr>提纲</vt:lpstr>
      <vt:lpstr>机器学习在房产领域的必要性</vt:lpstr>
      <vt:lpstr>机器学习在房产领域的必要性</vt:lpstr>
      <vt:lpstr>机器学习在房产领域的必要性</vt:lpstr>
      <vt:lpstr>机器学习在房产领域的可行性</vt:lpstr>
      <vt:lpstr>提纲</vt:lpstr>
      <vt:lpstr>机器学习在房产领域的实践</vt:lpstr>
      <vt:lpstr>机器学习在房产领域的实践</vt:lpstr>
      <vt:lpstr>链家网机器学习的整体框架</vt:lpstr>
      <vt:lpstr>机器学习在房产领域的实践</vt:lpstr>
      <vt:lpstr>机器学习的实践思路</vt:lpstr>
      <vt:lpstr>机器学习在房产领域的实践</vt:lpstr>
      <vt:lpstr>链家网机器学习的整体框架</vt:lpstr>
      <vt:lpstr>北极星---策略结果评估平台</vt:lpstr>
      <vt:lpstr>用户画像---目的</vt:lpstr>
      <vt:lpstr>用户画像---工程框架</vt:lpstr>
      <vt:lpstr>用户画像</vt:lpstr>
      <vt:lpstr>用户画像---UserMapping</vt:lpstr>
      <vt:lpstr>用户画像---UserMapping</vt:lpstr>
      <vt:lpstr>用户画像---UserMapping</vt:lpstr>
      <vt:lpstr>用户画像---用户标签</vt:lpstr>
      <vt:lpstr>房源推荐----是否必要？</vt:lpstr>
      <vt:lpstr>房源推荐----有必要！</vt:lpstr>
      <vt:lpstr>房源推荐---怎么做？</vt:lpstr>
      <vt:lpstr>房源推荐---效果</vt:lpstr>
      <vt:lpstr>房源推荐---效果</vt:lpstr>
      <vt:lpstr>房屋估价---目的</vt:lpstr>
      <vt:lpstr>房屋估价---怎么做</vt:lpstr>
      <vt:lpstr>房屋估价---怎么做</vt:lpstr>
      <vt:lpstr>房屋估价---评估</vt:lpstr>
      <vt:lpstr>房屋估价---评估</vt:lpstr>
      <vt:lpstr>房屋估价</vt:lpstr>
      <vt:lpstr>假房源识别---目的</vt:lpstr>
      <vt:lpstr>假房源识别---怎么做</vt:lpstr>
      <vt:lpstr>假房源识别---评估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永和 王</dc:creator>
  <cp:lastModifiedBy>iSilveX</cp:lastModifiedBy>
  <cp:revision>270</cp:revision>
  <dcterms:created xsi:type="dcterms:W3CDTF">2015-11-20T08:04:49Z</dcterms:created>
  <dcterms:modified xsi:type="dcterms:W3CDTF">2016-12-01T04:33:23Z</dcterms:modified>
</cp:coreProperties>
</file>