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8" r:id="rId6"/>
    <p:sldId id="262" r:id="rId7"/>
    <p:sldId id="269" r:id="rId8"/>
    <p:sldId id="270" r:id="rId9"/>
    <p:sldId id="271" r:id="rId10"/>
    <p:sldId id="266" r:id="rId11"/>
    <p:sldId id="272" r:id="rId12"/>
    <p:sldId id="274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06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1" d="100"/>
          <a:sy n="101" d="100"/>
        </p:scale>
        <p:origin x="18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750653-0AED-D949-95CE-910A0DAD6AD8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4FD6FB32-2A46-1748-B11A-E90CA6579A14}">
      <dgm:prSet phldrT="[Text]" custT="1"/>
      <dgm:spPr>
        <a:solidFill>
          <a:srgbClr val="F99D33"/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zh-CN" altLang="en-US" sz="1200" dirty="0" smtClean="0"/>
            <a:t>可能带来的好处</a:t>
          </a:r>
          <a:endParaRPr lang="en-US" sz="1200" dirty="0"/>
        </a:p>
      </dgm:t>
    </dgm:pt>
    <dgm:pt modelId="{89C78578-81D4-B642-8D8C-1D283AAF98D2}" type="parTrans" cxnId="{8CC2FD11-EDF3-484A-89C5-984A38F38429}">
      <dgm:prSet/>
      <dgm:spPr/>
      <dgm:t>
        <a:bodyPr/>
        <a:lstStyle/>
        <a:p>
          <a:endParaRPr lang="en-US"/>
        </a:p>
      </dgm:t>
    </dgm:pt>
    <dgm:pt modelId="{129DB794-514C-074D-AD9A-665C22711EA6}" type="sibTrans" cxnId="{8CC2FD11-EDF3-484A-89C5-984A38F38429}">
      <dgm:prSet/>
      <dgm:spPr>
        <a:solidFill>
          <a:srgbClr val="F66122"/>
        </a:solidFill>
      </dgm:spPr>
      <dgm:t>
        <a:bodyPr/>
        <a:lstStyle/>
        <a:p>
          <a:endParaRPr lang="en-US"/>
        </a:p>
      </dgm:t>
    </dgm:pt>
    <dgm:pt modelId="{5B5AF5F2-75E9-7243-94AC-D75D4824D924}">
      <dgm:prSet phldrT="[Text]" custT="1"/>
      <dgm:spPr>
        <a:solidFill>
          <a:srgbClr val="F99D33"/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zh-CN" altLang="en-US" sz="1200" dirty="0" smtClean="0">
              <a:solidFill>
                <a:schemeClr val="bg1"/>
              </a:solidFill>
            </a:rPr>
            <a:t>问题</a:t>
          </a:r>
          <a:endParaRPr lang="en-US" sz="1200" dirty="0">
            <a:solidFill>
              <a:schemeClr val="bg1"/>
            </a:solidFill>
          </a:endParaRPr>
        </a:p>
      </dgm:t>
    </dgm:pt>
    <dgm:pt modelId="{F6E761E4-F541-6349-92F5-BFB01525840E}" type="parTrans" cxnId="{A4F65D1F-C30C-7645-8547-A0AA86BC4737}">
      <dgm:prSet/>
      <dgm:spPr/>
      <dgm:t>
        <a:bodyPr/>
        <a:lstStyle/>
        <a:p>
          <a:endParaRPr lang="en-US"/>
        </a:p>
      </dgm:t>
    </dgm:pt>
    <dgm:pt modelId="{4CAC309E-D705-C143-872F-35FBE6991968}" type="sibTrans" cxnId="{A4F65D1F-C30C-7645-8547-A0AA86BC4737}">
      <dgm:prSet/>
      <dgm:spPr>
        <a:solidFill>
          <a:srgbClr val="F26122"/>
        </a:solidFill>
      </dgm:spPr>
      <dgm:t>
        <a:bodyPr/>
        <a:lstStyle/>
        <a:p>
          <a:endParaRPr lang="en-US"/>
        </a:p>
      </dgm:t>
    </dgm:pt>
    <dgm:pt modelId="{F11D448D-A4CE-8948-AA03-1A9ACB20BF02}">
      <dgm:prSet phldrT="[Text]"/>
      <dgm:spPr>
        <a:solidFill>
          <a:srgbClr val="F99D33"/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BAC55EED-9D87-6C43-AA08-DF9B23A50563}" type="sibTrans" cxnId="{F8512558-6A4D-C047-B7B1-3EF0D489A62F}">
      <dgm:prSet/>
      <dgm:spPr>
        <a:solidFill>
          <a:srgbClr val="F26122"/>
        </a:solidFill>
      </dgm:spPr>
      <dgm:t>
        <a:bodyPr/>
        <a:lstStyle/>
        <a:p>
          <a:endParaRPr lang="en-US"/>
        </a:p>
      </dgm:t>
    </dgm:pt>
    <dgm:pt modelId="{A479EA4C-90FC-054B-905B-2ABAE94C9545}" type="parTrans" cxnId="{F8512558-6A4D-C047-B7B1-3EF0D489A62F}">
      <dgm:prSet/>
      <dgm:spPr/>
      <dgm:t>
        <a:bodyPr/>
        <a:lstStyle/>
        <a:p>
          <a:endParaRPr lang="en-US"/>
        </a:p>
      </dgm:t>
    </dgm:pt>
    <dgm:pt modelId="{EB7FF454-1949-9341-A6CC-9D8DFC58CD8C}" type="pres">
      <dgm:prSet presAssocID="{71750653-0AED-D949-95CE-910A0DAD6AD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72C21B9-8666-4543-B31E-8F3DCBF0BE81}" type="pres">
      <dgm:prSet presAssocID="{F11D448D-A4CE-8948-AA03-1A9ACB20BF02}" presName="gear1" presStyleLbl="node1" presStyleIdx="0" presStyleCnt="3" custAng="20536182" custLinFactNeighborX="-4998" custLinFactNeighborY="57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1BF43D-9B24-394E-990A-2129099DD0AD}" type="pres">
      <dgm:prSet presAssocID="{F11D448D-A4CE-8948-AA03-1A9ACB20BF02}" presName="gear1srcNode" presStyleLbl="node1" presStyleIdx="0" presStyleCnt="3"/>
      <dgm:spPr/>
      <dgm:t>
        <a:bodyPr/>
        <a:lstStyle/>
        <a:p>
          <a:endParaRPr lang="en-US"/>
        </a:p>
      </dgm:t>
    </dgm:pt>
    <dgm:pt modelId="{777D31D0-FE21-8D45-9E19-8B6E6C0AC40C}" type="pres">
      <dgm:prSet presAssocID="{F11D448D-A4CE-8948-AA03-1A9ACB20BF02}" presName="gear1dstNode" presStyleLbl="node1" presStyleIdx="0" presStyleCnt="3"/>
      <dgm:spPr/>
      <dgm:t>
        <a:bodyPr/>
        <a:lstStyle/>
        <a:p>
          <a:endParaRPr lang="en-US"/>
        </a:p>
      </dgm:t>
    </dgm:pt>
    <dgm:pt modelId="{096CFD90-1E61-B84F-80D6-4896D8494D8A}" type="pres">
      <dgm:prSet presAssocID="{4FD6FB32-2A46-1748-B11A-E90CA6579A14}" presName="gear2" presStyleLbl="node1" presStyleIdx="1" presStyleCnt="3" custScaleX="115013" custScaleY="109245" custLinFactNeighborX="-17745" custLinFactNeighborY="147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C90F3C-54C1-E346-B891-E9167BC5FAFE}" type="pres">
      <dgm:prSet presAssocID="{4FD6FB32-2A46-1748-B11A-E90CA6579A14}" presName="gear2srcNode" presStyleLbl="node1" presStyleIdx="1" presStyleCnt="3"/>
      <dgm:spPr/>
      <dgm:t>
        <a:bodyPr/>
        <a:lstStyle/>
        <a:p>
          <a:endParaRPr lang="en-US"/>
        </a:p>
      </dgm:t>
    </dgm:pt>
    <dgm:pt modelId="{0D944A76-AEDC-5F4C-8278-90C90683D97D}" type="pres">
      <dgm:prSet presAssocID="{4FD6FB32-2A46-1748-B11A-E90CA6579A14}" presName="gear2dstNode" presStyleLbl="node1" presStyleIdx="1" presStyleCnt="3"/>
      <dgm:spPr/>
      <dgm:t>
        <a:bodyPr/>
        <a:lstStyle/>
        <a:p>
          <a:endParaRPr lang="en-US"/>
        </a:p>
      </dgm:t>
    </dgm:pt>
    <dgm:pt modelId="{CBAED4FC-8DFC-A840-A0B0-94F09D83F3E8}" type="pres">
      <dgm:prSet presAssocID="{5B5AF5F2-75E9-7243-94AC-D75D4824D924}" presName="gear3" presStyleLbl="node1" presStyleIdx="2" presStyleCnt="3" custScaleX="126221" custScaleY="123277" custLinFactNeighborX="-9795" custLinFactNeighborY="0"/>
      <dgm:spPr/>
      <dgm:t>
        <a:bodyPr/>
        <a:lstStyle/>
        <a:p>
          <a:endParaRPr lang="en-US"/>
        </a:p>
      </dgm:t>
    </dgm:pt>
    <dgm:pt modelId="{909C539E-38A4-3743-A9DD-85FBDE62A4A6}" type="pres">
      <dgm:prSet presAssocID="{5B5AF5F2-75E9-7243-94AC-D75D4824D92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56BCD-C3D6-4D4A-A5A7-EB5681D35F50}" type="pres">
      <dgm:prSet presAssocID="{5B5AF5F2-75E9-7243-94AC-D75D4824D924}" presName="gear3srcNode" presStyleLbl="node1" presStyleIdx="2" presStyleCnt="3"/>
      <dgm:spPr/>
      <dgm:t>
        <a:bodyPr/>
        <a:lstStyle/>
        <a:p>
          <a:endParaRPr lang="en-US"/>
        </a:p>
      </dgm:t>
    </dgm:pt>
    <dgm:pt modelId="{70986388-0E4C-A746-9140-61F5EE63EF21}" type="pres">
      <dgm:prSet presAssocID="{5B5AF5F2-75E9-7243-94AC-D75D4824D924}" presName="gear3dstNode" presStyleLbl="node1" presStyleIdx="2" presStyleCnt="3"/>
      <dgm:spPr/>
      <dgm:t>
        <a:bodyPr/>
        <a:lstStyle/>
        <a:p>
          <a:endParaRPr lang="en-US"/>
        </a:p>
      </dgm:t>
    </dgm:pt>
    <dgm:pt modelId="{216A1456-7621-EA4D-A902-1B65DAAE0C62}" type="pres">
      <dgm:prSet presAssocID="{BAC55EED-9D87-6C43-AA08-DF9B23A50563}" presName="connector1" presStyleLbl="sibTrans2D1" presStyleIdx="0" presStyleCnt="3" custLinFactNeighborX="-2260" custLinFactNeighborY="490"/>
      <dgm:spPr/>
      <dgm:t>
        <a:bodyPr/>
        <a:lstStyle/>
        <a:p>
          <a:endParaRPr lang="en-US"/>
        </a:p>
      </dgm:t>
    </dgm:pt>
    <dgm:pt modelId="{146A4427-631B-DA43-80C4-D0F1A98D18ED}" type="pres">
      <dgm:prSet presAssocID="{129DB794-514C-074D-AD9A-665C22711EA6}" presName="connector2" presStyleLbl="sibTrans2D1" presStyleIdx="1" presStyleCnt="3" custLinFactNeighborX="-20864" custLinFactNeighborY="11562"/>
      <dgm:spPr/>
      <dgm:t>
        <a:bodyPr/>
        <a:lstStyle/>
        <a:p>
          <a:endParaRPr lang="en-US"/>
        </a:p>
      </dgm:t>
    </dgm:pt>
    <dgm:pt modelId="{15C91360-908C-3D44-9F70-6E83743B204C}" type="pres">
      <dgm:prSet presAssocID="{4CAC309E-D705-C143-872F-35FBE6991968}" presName="connector3" presStyleLbl="sibTrans2D1" presStyleIdx="2" presStyleCnt="3" custScaleX="114176" custScaleY="95551" custLinFactNeighborX="-9836" custLinFactNeighborY="-1569"/>
      <dgm:spPr/>
      <dgm:t>
        <a:bodyPr/>
        <a:lstStyle/>
        <a:p>
          <a:endParaRPr lang="en-US"/>
        </a:p>
      </dgm:t>
    </dgm:pt>
  </dgm:ptLst>
  <dgm:cxnLst>
    <dgm:cxn modelId="{03455A0E-5717-4E47-834B-8B99E72063EB}" type="presOf" srcId="{71750653-0AED-D949-95CE-910A0DAD6AD8}" destId="{EB7FF454-1949-9341-A6CC-9D8DFC58CD8C}" srcOrd="0" destOrd="0" presId="urn:microsoft.com/office/officeart/2005/8/layout/gear1"/>
    <dgm:cxn modelId="{C77BBFC2-3DCA-D449-AC5F-5C4AE3F03305}" type="presOf" srcId="{5B5AF5F2-75E9-7243-94AC-D75D4824D924}" destId="{A3C56BCD-C3D6-4D4A-A5A7-EB5681D35F50}" srcOrd="2" destOrd="0" presId="urn:microsoft.com/office/officeart/2005/8/layout/gear1"/>
    <dgm:cxn modelId="{56E5C2D4-78EB-124B-BF06-8DB9444392F9}" type="presOf" srcId="{BAC55EED-9D87-6C43-AA08-DF9B23A50563}" destId="{216A1456-7621-EA4D-A902-1B65DAAE0C62}" srcOrd="0" destOrd="0" presId="urn:microsoft.com/office/officeart/2005/8/layout/gear1"/>
    <dgm:cxn modelId="{DF229DA6-A80E-8445-813C-E2E200CF31BF}" type="presOf" srcId="{5B5AF5F2-75E9-7243-94AC-D75D4824D924}" destId="{CBAED4FC-8DFC-A840-A0B0-94F09D83F3E8}" srcOrd="0" destOrd="0" presId="urn:microsoft.com/office/officeart/2005/8/layout/gear1"/>
    <dgm:cxn modelId="{6F67A831-E665-1149-AE8E-3162CB08B9D7}" type="presOf" srcId="{4FD6FB32-2A46-1748-B11A-E90CA6579A14}" destId="{89C90F3C-54C1-E346-B891-E9167BC5FAFE}" srcOrd="1" destOrd="0" presId="urn:microsoft.com/office/officeart/2005/8/layout/gear1"/>
    <dgm:cxn modelId="{2AFCFEEA-2F68-3F44-A759-92E2057392B4}" type="presOf" srcId="{4FD6FB32-2A46-1748-B11A-E90CA6579A14}" destId="{0D944A76-AEDC-5F4C-8278-90C90683D97D}" srcOrd="2" destOrd="0" presId="urn:microsoft.com/office/officeart/2005/8/layout/gear1"/>
    <dgm:cxn modelId="{0D2CBCC0-8718-7E4A-A3E1-7BA79C102B7E}" type="presOf" srcId="{F11D448D-A4CE-8948-AA03-1A9ACB20BF02}" destId="{C41BF43D-9B24-394E-990A-2129099DD0AD}" srcOrd="1" destOrd="0" presId="urn:microsoft.com/office/officeart/2005/8/layout/gear1"/>
    <dgm:cxn modelId="{70C2481B-B272-124D-B3C4-3FD483E6B601}" type="presOf" srcId="{4FD6FB32-2A46-1748-B11A-E90CA6579A14}" destId="{096CFD90-1E61-B84F-80D6-4896D8494D8A}" srcOrd="0" destOrd="0" presId="urn:microsoft.com/office/officeart/2005/8/layout/gear1"/>
    <dgm:cxn modelId="{7DEA2726-4093-AB41-ABF0-A7B6D2956FB7}" type="presOf" srcId="{4CAC309E-D705-C143-872F-35FBE6991968}" destId="{15C91360-908C-3D44-9F70-6E83743B204C}" srcOrd="0" destOrd="0" presId="urn:microsoft.com/office/officeart/2005/8/layout/gear1"/>
    <dgm:cxn modelId="{8CC2FD11-EDF3-484A-89C5-984A38F38429}" srcId="{71750653-0AED-D949-95CE-910A0DAD6AD8}" destId="{4FD6FB32-2A46-1748-B11A-E90CA6579A14}" srcOrd="1" destOrd="0" parTransId="{89C78578-81D4-B642-8D8C-1D283AAF98D2}" sibTransId="{129DB794-514C-074D-AD9A-665C22711EA6}"/>
    <dgm:cxn modelId="{2EF59EF8-59EC-104D-9401-95954DFB079B}" type="presOf" srcId="{5B5AF5F2-75E9-7243-94AC-D75D4824D924}" destId="{909C539E-38A4-3743-A9DD-85FBDE62A4A6}" srcOrd="1" destOrd="0" presId="urn:microsoft.com/office/officeart/2005/8/layout/gear1"/>
    <dgm:cxn modelId="{F8512558-6A4D-C047-B7B1-3EF0D489A62F}" srcId="{71750653-0AED-D949-95CE-910A0DAD6AD8}" destId="{F11D448D-A4CE-8948-AA03-1A9ACB20BF02}" srcOrd="0" destOrd="0" parTransId="{A479EA4C-90FC-054B-905B-2ABAE94C9545}" sibTransId="{BAC55EED-9D87-6C43-AA08-DF9B23A50563}"/>
    <dgm:cxn modelId="{A4F65D1F-C30C-7645-8547-A0AA86BC4737}" srcId="{71750653-0AED-D949-95CE-910A0DAD6AD8}" destId="{5B5AF5F2-75E9-7243-94AC-D75D4824D924}" srcOrd="2" destOrd="0" parTransId="{F6E761E4-F541-6349-92F5-BFB01525840E}" sibTransId="{4CAC309E-D705-C143-872F-35FBE6991968}"/>
    <dgm:cxn modelId="{23BC3DCA-170F-9E43-B6B6-7701C9A52A81}" type="presOf" srcId="{F11D448D-A4CE-8948-AA03-1A9ACB20BF02}" destId="{E72C21B9-8666-4543-B31E-8F3DCBF0BE81}" srcOrd="0" destOrd="0" presId="urn:microsoft.com/office/officeart/2005/8/layout/gear1"/>
    <dgm:cxn modelId="{14A37BDC-35B8-2841-81BA-E69E205A4F09}" type="presOf" srcId="{129DB794-514C-074D-AD9A-665C22711EA6}" destId="{146A4427-631B-DA43-80C4-D0F1A98D18ED}" srcOrd="0" destOrd="0" presId="urn:microsoft.com/office/officeart/2005/8/layout/gear1"/>
    <dgm:cxn modelId="{32EA44C4-05BA-4948-B50C-913259DB53BC}" type="presOf" srcId="{F11D448D-A4CE-8948-AA03-1A9ACB20BF02}" destId="{777D31D0-FE21-8D45-9E19-8B6E6C0AC40C}" srcOrd="2" destOrd="0" presId="urn:microsoft.com/office/officeart/2005/8/layout/gear1"/>
    <dgm:cxn modelId="{2ED5CD61-BA67-E54B-AB95-E7507A19B04E}" type="presOf" srcId="{5B5AF5F2-75E9-7243-94AC-D75D4824D924}" destId="{70986388-0E4C-A746-9140-61F5EE63EF21}" srcOrd="3" destOrd="0" presId="urn:microsoft.com/office/officeart/2005/8/layout/gear1"/>
    <dgm:cxn modelId="{ECE332CB-DBC0-E745-AD7F-DB1D4F7C4747}" type="presParOf" srcId="{EB7FF454-1949-9341-A6CC-9D8DFC58CD8C}" destId="{E72C21B9-8666-4543-B31E-8F3DCBF0BE81}" srcOrd="0" destOrd="0" presId="urn:microsoft.com/office/officeart/2005/8/layout/gear1"/>
    <dgm:cxn modelId="{855E6424-F008-8B48-B3D4-FD3AF857F6F2}" type="presParOf" srcId="{EB7FF454-1949-9341-A6CC-9D8DFC58CD8C}" destId="{C41BF43D-9B24-394E-990A-2129099DD0AD}" srcOrd="1" destOrd="0" presId="urn:microsoft.com/office/officeart/2005/8/layout/gear1"/>
    <dgm:cxn modelId="{78D7C94A-3CC7-734D-9D6E-88F70368B202}" type="presParOf" srcId="{EB7FF454-1949-9341-A6CC-9D8DFC58CD8C}" destId="{777D31D0-FE21-8D45-9E19-8B6E6C0AC40C}" srcOrd="2" destOrd="0" presId="urn:microsoft.com/office/officeart/2005/8/layout/gear1"/>
    <dgm:cxn modelId="{4FAAED2F-37E7-6C4C-9B85-CA2DBADB10C4}" type="presParOf" srcId="{EB7FF454-1949-9341-A6CC-9D8DFC58CD8C}" destId="{096CFD90-1E61-B84F-80D6-4896D8494D8A}" srcOrd="3" destOrd="0" presId="urn:microsoft.com/office/officeart/2005/8/layout/gear1"/>
    <dgm:cxn modelId="{28307DCD-EF86-F145-9ADD-26ED6087D9D5}" type="presParOf" srcId="{EB7FF454-1949-9341-A6CC-9D8DFC58CD8C}" destId="{89C90F3C-54C1-E346-B891-E9167BC5FAFE}" srcOrd="4" destOrd="0" presId="urn:microsoft.com/office/officeart/2005/8/layout/gear1"/>
    <dgm:cxn modelId="{01FE6BEA-84EB-8042-AEC4-11840CC90ECD}" type="presParOf" srcId="{EB7FF454-1949-9341-A6CC-9D8DFC58CD8C}" destId="{0D944A76-AEDC-5F4C-8278-90C90683D97D}" srcOrd="5" destOrd="0" presId="urn:microsoft.com/office/officeart/2005/8/layout/gear1"/>
    <dgm:cxn modelId="{8FAF242D-2460-DF44-A51F-9E742E03B7C4}" type="presParOf" srcId="{EB7FF454-1949-9341-A6CC-9D8DFC58CD8C}" destId="{CBAED4FC-8DFC-A840-A0B0-94F09D83F3E8}" srcOrd="6" destOrd="0" presId="urn:microsoft.com/office/officeart/2005/8/layout/gear1"/>
    <dgm:cxn modelId="{4E7A0816-66FA-3648-A3CD-DE2AC262F2BD}" type="presParOf" srcId="{EB7FF454-1949-9341-A6CC-9D8DFC58CD8C}" destId="{909C539E-38A4-3743-A9DD-85FBDE62A4A6}" srcOrd="7" destOrd="0" presId="urn:microsoft.com/office/officeart/2005/8/layout/gear1"/>
    <dgm:cxn modelId="{2A86873F-8CAB-E74A-8DC9-EFC4EB0B31BA}" type="presParOf" srcId="{EB7FF454-1949-9341-A6CC-9D8DFC58CD8C}" destId="{A3C56BCD-C3D6-4D4A-A5A7-EB5681D35F50}" srcOrd="8" destOrd="0" presId="urn:microsoft.com/office/officeart/2005/8/layout/gear1"/>
    <dgm:cxn modelId="{DE9207C1-0797-1D4F-9D7A-866A2CC2A305}" type="presParOf" srcId="{EB7FF454-1949-9341-A6CC-9D8DFC58CD8C}" destId="{70986388-0E4C-A746-9140-61F5EE63EF21}" srcOrd="9" destOrd="0" presId="urn:microsoft.com/office/officeart/2005/8/layout/gear1"/>
    <dgm:cxn modelId="{4FE68233-BC1C-E64C-8D8D-2DD4DB2AAE13}" type="presParOf" srcId="{EB7FF454-1949-9341-A6CC-9D8DFC58CD8C}" destId="{216A1456-7621-EA4D-A902-1B65DAAE0C62}" srcOrd="10" destOrd="0" presId="urn:microsoft.com/office/officeart/2005/8/layout/gear1"/>
    <dgm:cxn modelId="{E3630E91-FD96-1A43-89D8-3824CD311C9C}" type="presParOf" srcId="{EB7FF454-1949-9341-A6CC-9D8DFC58CD8C}" destId="{146A4427-631B-DA43-80C4-D0F1A98D18ED}" srcOrd="11" destOrd="0" presId="urn:microsoft.com/office/officeart/2005/8/layout/gear1"/>
    <dgm:cxn modelId="{A92B99D6-F7C3-2547-A489-D77F16341A25}" type="presParOf" srcId="{EB7FF454-1949-9341-A6CC-9D8DFC58CD8C}" destId="{15C91360-908C-3D44-9F70-6E83743B204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C21B9-8666-4543-B31E-8F3DCBF0BE81}">
      <dsp:nvSpPr>
        <dsp:cNvPr id="0" name=""/>
        <dsp:cNvSpPr/>
      </dsp:nvSpPr>
      <dsp:spPr>
        <a:xfrm rot="20536182">
          <a:off x="1847817" y="1584815"/>
          <a:ext cx="1811905" cy="1811905"/>
        </a:xfrm>
        <a:prstGeom prst="gear9">
          <a:avLst/>
        </a:prstGeom>
        <a:solidFill>
          <a:srgbClr val="F99D33"/>
        </a:solidFill>
        <a:ln>
          <a:solidFill>
            <a:schemeClr val="accent2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600" kern="1200" dirty="0"/>
        </a:p>
      </dsp:txBody>
      <dsp:txXfrm>
        <a:off x="2207266" y="2009998"/>
        <a:ext cx="1083357" cy="931357"/>
      </dsp:txXfrm>
    </dsp:sp>
    <dsp:sp modelId="{096CFD90-1E61-B84F-80D6-4896D8494D8A}">
      <dsp:nvSpPr>
        <dsp:cNvPr id="0" name=""/>
        <dsp:cNvSpPr/>
      </dsp:nvSpPr>
      <dsp:spPr>
        <a:xfrm>
          <a:off x="551425" y="1280109"/>
          <a:ext cx="1515583" cy="1439575"/>
        </a:xfrm>
        <a:prstGeom prst="gear6">
          <a:avLst/>
        </a:prstGeom>
        <a:solidFill>
          <a:srgbClr val="F99D33"/>
        </a:solidFill>
        <a:ln>
          <a:solidFill>
            <a:schemeClr val="accent2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可能带来的好处</a:t>
          </a:r>
          <a:endParaRPr lang="en-US" sz="1200" kern="1200" dirty="0"/>
        </a:p>
      </dsp:txBody>
      <dsp:txXfrm>
        <a:off x="924891" y="1644717"/>
        <a:ext cx="768651" cy="710359"/>
      </dsp:txXfrm>
    </dsp:sp>
    <dsp:sp modelId="{CBAED4FC-8DFC-A840-A0B0-94F09D83F3E8}">
      <dsp:nvSpPr>
        <dsp:cNvPr id="0" name=""/>
        <dsp:cNvSpPr/>
      </dsp:nvSpPr>
      <dsp:spPr>
        <a:xfrm rot="20700000">
          <a:off x="1291133" y="93795"/>
          <a:ext cx="1643584" cy="1577748"/>
        </a:xfrm>
        <a:prstGeom prst="gear6">
          <a:avLst/>
        </a:prstGeom>
        <a:solidFill>
          <a:srgbClr val="F99D33"/>
        </a:solidFill>
        <a:ln>
          <a:solidFill>
            <a:schemeClr val="accent2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bg1"/>
              </a:solidFill>
            </a:rPr>
            <a:t>问题</a:t>
          </a:r>
          <a:endParaRPr lang="en-US" sz="1200" kern="1200" dirty="0">
            <a:solidFill>
              <a:schemeClr val="bg1"/>
            </a:solidFill>
          </a:endParaRPr>
        </a:p>
      </dsp:txBody>
      <dsp:txXfrm rot="-20700000">
        <a:off x="1655524" y="435936"/>
        <a:ext cx="914802" cy="893465"/>
      </dsp:txXfrm>
    </dsp:sp>
    <dsp:sp modelId="{216A1456-7621-EA4D-A902-1B65DAAE0C62}">
      <dsp:nvSpPr>
        <dsp:cNvPr id="0" name=""/>
        <dsp:cNvSpPr/>
      </dsp:nvSpPr>
      <dsp:spPr>
        <a:xfrm>
          <a:off x="1737011" y="1317871"/>
          <a:ext cx="2319239" cy="2319239"/>
        </a:xfrm>
        <a:prstGeom prst="circularArrow">
          <a:avLst>
            <a:gd name="adj1" fmla="val 4688"/>
            <a:gd name="adj2" fmla="val 299029"/>
            <a:gd name="adj3" fmla="val 2490110"/>
            <a:gd name="adj4" fmla="val 15918591"/>
            <a:gd name="adj5" fmla="val 5469"/>
          </a:avLst>
        </a:prstGeom>
        <a:solidFill>
          <a:srgbClr val="F2612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6A4427-631B-DA43-80C4-D0F1A98D18ED}">
      <dsp:nvSpPr>
        <dsp:cNvPr id="0" name=""/>
        <dsp:cNvSpPr/>
      </dsp:nvSpPr>
      <dsp:spPr>
        <a:xfrm>
          <a:off x="299232" y="1053341"/>
          <a:ext cx="1685072" cy="168507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F6612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C91360-908C-3D44-9F70-6E83743B204C}">
      <dsp:nvSpPr>
        <dsp:cNvPr id="0" name=""/>
        <dsp:cNvSpPr/>
      </dsp:nvSpPr>
      <dsp:spPr>
        <a:xfrm>
          <a:off x="1016116" y="-29926"/>
          <a:ext cx="2074403" cy="173601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F2612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A0B62-AB6B-6C42-A05A-F3B5D73E9197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56070-0989-1A46-8488-4208F3DC32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829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770400"/>
          </a:xfrm>
        </p:spPr>
        <p:txBody>
          <a:bodyPr/>
          <a:lstStyle>
            <a:lvl1pPr>
              <a:defRPr b="1" u="none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14094" y="3215094"/>
            <a:ext cx="5644106" cy="5832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ea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33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650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31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871"/>
            <a:ext cx="8229600" cy="4736291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  <a:ea typeface="微软雅黑"/>
              </a:defRPr>
            </a:lvl1pPr>
            <a:lvl2pPr>
              <a:defRPr sz="2400">
                <a:solidFill>
                  <a:srgbClr val="FFFFFF"/>
                </a:solidFill>
                <a:ea typeface="微软雅黑"/>
              </a:defRPr>
            </a:lvl2pPr>
            <a:lvl3pPr>
              <a:defRPr sz="2000">
                <a:solidFill>
                  <a:srgbClr val="FFFFFF"/>
                </a:solidFill>
                <a:ea typeface="微软雅黑"/>
              </a:defRPr>
            </a:lvl3pPr>
            <a:lvl4pPr>
              <a:defRPr sz="1800">
                <a:solidFill>
                  <a:srgbClr val="FFFFFF"/>
                </a:solidFill>
                <a:ea typeface="微软雅黑"/>
              </a:defRPr>
            </a:lvl4pPr>
            <a:lvl5pPr>
              <a:defRPr sz="1800">
                <a:solidFill>
                  <a:srgbClr val="FFFFFF"/>
                </a:solidFill>
                <a:ea typeface="微软雅黑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8745"/>
            <a:ext cx="6577289" cy="583200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DDF06E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pic>
        <p:nvPicPr>
          <p:cNvPr id="7" name="图片 6" descr="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933" y="264321"/>
            <a:ext cx="2159000" cy="693279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313267" y="289787"/>
            <a:ext cx="76200" cy="572158"/>
          </a:xfrm>
          <a:prstGeom prst="rect">
            <a:avLst/>
          </a:prstGeom>
          <a:solidFill>
            <a:srgbClr val="DDF0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621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2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195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833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323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215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396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96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C794A-6427-1142-8921-40BFA5A3E01F}" type="datetimeFigureOut">
              <a:rPr kumimoji="1" lang="zh-CN" altLang="en-US" smtClean="0"/>
              <a:t>16/11/24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551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OpenStack 2016</a:t>
            </a:r>
            <a:r>
              <a:rPr kumimoji="1" lang="zh-CN" altLang="en-US" dirty="0"/>
              <a:t>总结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kumimoji="1" lang="zh-CN" altLang="en-US" sz="2400" dirty="0" smtClean="0"/>
              <a:t>九州云</a:t>
            </a:r>
            <a:r>
              <a:rPr kumimoji="1" lang="en-US" altLang="zh-CN" sz="2400" dirty="0" smtClean="0"/>
              <a:t>99Cloud</a:t>
            </a:r>
            <a:r>
              <a:rPr kumimoji="1" lang="zh-CN" altLang="en-US" sz="2400" dirty="0" smtClean="0"/>
              <a:t> 陈沙克 </a:t>
            </a:r>
            <a:endParaRPr kumimoji="1" lang="en-US" altLang="zh-CN" sz="2400" dirty="0" smtClean="0"/>
          </a:p>
          <a:p>
            <a:pPr algn="ctr"/>
            <a:r>
              <a:rPr kumimoji="1" lang="en-US" altLang="zh-CN" sz="1800" dirty="0" smtClean="0"/>
              <a:t>Chen.shake@99cloud.net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9878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Kolla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Big Tent governance 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r>
              <a:rPr lang="en-US" altLang="zh-CN" dirty="0" smtClean="0"/>
              <a:t>100%</a:t>
            </a:r>
            <a:r>
              <a:rPr lang="zh-CN" altLang="en-US" dirty="0" smtClean="0"/>
              <a:t>容器化</a:t>
            </a:r>
            <a:r>
              <a:rPr lang="en-US" altLang="zh-CN" dirty="0" smtClean="0"/>
              <a:t>OpenStack</a:t>
            </a:r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binary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OpenStack</a:t>
            </a:r>
          </a:p>
          <a:p>
            <a:r>
              <a:rPr lang="en-US" altLang="zh-CN" dirty="0" smtClean="0"/>
              <a:t>Upgrade</a:t>
            </a:r>
          </a:p>
          <a:p>
            <a:r>
              <a:rPr lang="en-US" altLang="zh-CN" dirty="0" smtClean="0"/>
              <a:t>OpenStack</a:t>
            </a:r>
            <a:r>
              <a:rPr lang="zh-CN" altLang="en-US" dirty="0" smtClean="0"/>
              <a:t>简单化</a:t>
            </a:r>
            <a:endParaRPr lang="en-US" altLang="zh-CN" dirty="0" smtClean="0"/>
          </a:p>
          <a:p>
            <a:r>
              <a:rPr lang="zh-CN" altLang="en-US" dirty="0"/>
              <a:t>开</a:t>
            </a:r>
            <a:r>
              <a:rPr lang="zh-CN" altLang="en-US" dirty="0" smtClean="0"/>
              <a:t>箱即用，生产</a:t>
            </a:r>
            <a:r>
              <a:rPr lang="en-US" altLang="zh-CN" dirty="0" smtClean="0"/>
              <a:t>Ready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Kolla</a:t>
            </a:r>
            <a:r>
              <a:rPr lang="zh-CN" altLang="en-US" dirty="0"/>
              <a:t>企业用户案例</a:t>
            </a:r>
            <a:endParaRPr kumimoji="1" lang="zh-CN" altLang="en-US" dirty="0"/>
          </a:p>
        </p:txBody>
      </p:sp>
      <p:sp>
        <p:nvSpPr>
          <p:cNvPr id="5" name="文本占位符 16"/>
          <p:cNvSpPr>
            <a:spLocks noGrp="1"/>
          </p:cNvSpPr>
          <p:nvPr/>
        </p:nvSpPr>
        <p:spPr>
          <a:xfrm>
            <a:off x="457200" y="1700810"/>
            <a:ext cx="6203032" cy="333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-172800" algn="l" defTabSz="252000" rtl="0" eaLnBrk="1" latinLnBrk="0" hangingPunct="1">
              <a:lnSpc>
                <a:spcPts val="16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60000"/>
              <a:buFontTx/>
              <a:buNone/>
              <a:defRPr lang="zh-CN" altLang="en-US" sz="16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52000" indent="172800" algn="l" defTabSz="252000" rtl="0" eaLnBrk="1" latinLnBrk="0" hangingPunct="1">
              <a:lnSpc>
                <a:spcPts val="1900"/>
              </a:lnSpc>
              <a:spcBef>
                <a:spcPts val="6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n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04000" indent="172800" algn="l" defTabSz="252000" rtl="0" eaLnBrk="1" latinLnBrk="0" hangingPunct="1">
              <a:lnSpc>
                <a:spcPts val="1700"/>
              </a:lnSpc>
              <a:spcBef>
                <a:spcPts val="600"/>
              </a:spcBef>
              <a:buClr>
                <a:srgbClr val="C62302"/>
              </a:buClr>
              <a:buSzPct val="11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56000" indent="172800" algn="l" defTabSz="252000" rtl="0" eaLnBrk="1" latinLnBrk="0" hangingPunct="1">
              <a:lnSpc>
                <a:spcPts val="15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100000"/>
              <a:buFont typeface="Franklin Gothic Medium" panose="020B0603020102020204" pitchFamily="34" charset="0"/>
              <a:buChar char="–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8000" indent="172800" algn="l" defTabSz="252000" rtl="0" eaLnBrk="1" latinLnBrk="0" hangingPunct="1">
              <a:lnSpc>
                <a:spcPts val="12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100000"/>
              <a:buFont typeface="Franklin Gothic Medium" panose="020B0603020102020204" pitchFamily="34" charset="0"/>
              <a:buChar char="–"/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endParaRPr lang="zh-CN" altLang="en-US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4088" y="2132856"/>
            <a:ext cx="330798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46" indent="-171446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建设效果 ：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基于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OpenStack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云架构，投入生产使用。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marL="171446" indent="-171446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客户面临的困难：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 marL="352416" lvl="1" indent="-171446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客户网络环境反复调整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marL="352416" lvl="1" indent="-171446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客户的机器用途也调整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marL="352416" lvl="1" indent="-171446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远程安装调试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marL="171446" indent="-171446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latin typeface="+mn-ea"/>
              </a:rPr>
              <a:t>项目规模：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 marL="171446" indent="-171446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基于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OpenStack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的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53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个物理节点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marL="171446" indent="-171446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超融合架构，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500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个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OSD</a:t>
            </a:r>
          </a:p>
          <a:p>
            <a:pPr marL="171446" indent="-171446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36" y="2274010"/>
            <a:ext cx="4618736" cy="307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2668"/>
            <a:ext cx="9144000" cy="509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3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国内厂商变化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参与社区开发</a:t>
            </a:r>
            <a:r>
              <a:rPr lang="en-US" altLang="zh-CN" dirty="0" smtClean="0"/>
              <a:t>OpenStack</a:t>
            </a:r>
            <a:r>
              <a:rPr lang="zh-CN" altLang="en-US" dirty="0" smtClean="0"/>
              <a:t>创业公司持续增加</a:t>
            </a:r>
            <a:endParaRPr lang="en-US" altLang="zh-CN" dirty="0" smtClean="0"/>
          </a:p>
          <a:p>
            <a:r>
              <a:rPr lang="en-US" altLang="zh-CN" dirty="0" smtClean="0"/>
              <a:t>OpenStack</a:t>
            </a:r>
            <a:r>
              <a:rPr lang="zh-CN" altLang="en-US" dirty="0" smtClean="0"/>
              <a:t>企业用户积极参与社区开发</a:t>
            </a:r>
            <a:endParaRPr lang="en-US" altLang="zh-CN" dirty="0" smtClean="0"/>
          </a:p>
          <a:p>
            <a:r>
              <a:rPr lang="zh-CN" altLang="en-US" dirty="0" smtClean="0"/>
              <a:t>国内厂商社区互相合作</a:t>
            </a:r>
            <a:endParaRPr lang="en-US" altLang="zh-CN" dirty="0" smtClean="0"/>
          </a:p>
          <a:p>
            <a:r>
              <a:rPr lang="zh-CN" altLang="en-US" dirty="0" smtClean="0"/>
              <a:t>社区贡献数量和质量得到很大的提升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峰会热门话题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Container</a:t>
            </a:r>
          </a:p>
          <a:p>
            <a:r>
              <a:rPr lang="en-US" altLang="zh-CN" dirty="0" smtClean="0"/>
              <a:t>NFV</a:t>
            </a:r>
          </a:p>
          <a:p>
            <a:r>
              <a:rPr lang="en-US" altLang="zh-CN" dirty="0" smtClean="0"/>
              <a:t>SDN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67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企业关注</a:t>
            </a:r>
            <a:r>
              <a:rPr lang="en-US" altLang="zh-CN" dirty="0" smtClean="0"/>
              <a:t>OpenStack Top 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Cost</a:t>
            </a:r>
            <a:r>
              <a:rPr lang="zh-CN" altLang="en-US" dirty="0" smtClean="0"/>
              <a:t>（成本）</a:t>
            </a:r>
            <a:endParaRPr lang="en-US" altLang="zh-CN" dirty="0" smtClean="0"/>
          </a:p>
          <a:p>
            <a:r>
              <a:rPr lang="en-US" altLang="zh-CN" dirty="0" smtClean="0"/>
              <a:t>Security</a:t>
            </a:r>
            <a:r>
              <a:rPr lang="zh-CN" altLang="en-US" dirty="0" smtClean="0"/>
              <a:t>（</a:t>
            </a:r>
            <a:r>
              <a:rPr lang="zh-CN" altLang="en-US" dirty="0" smtClean="0"/>
              <a:t>安全）</a:t>
            </a:r>
            <a:endParaRPr lang="en-US" altLang="zh-CN" dirty="0" smtClean="0"/>
          </a:p>
          <a:p>
            <a:r>
              <a:rPr lang="en-US" altLang="zh-CN" dirty="0" smtClean="0"/>
              <a:t>Reliability</a:t>
            </a:r>
            <a:r>
              <a:rPr lang="zh-CN" altLang="en-US" dirty="0" smtClean="0"/>
              <a:t>（可靠）</a:t>
            </a:r>
            <a:endParaRPr lang="en-US" altLang="zh-CN" dirty="0" smtClean="0"/>
          </a:p>
          <a:p>
            <a:r>
              <a:rPr lang="en-US" altLang="zh-CN" dirty="0" smtClean="0"/>
              <a:t>Scalability</a:t>
            </a:r>
            <a:r>
              <a:rPr lang="zh-CN" altLang="en-US" dirty="0" smtClean="0"/>
              <a:t>（扩展）</a:t>
            </a:r>
            <a:endParaRPr lang="en-US" altLang="zh-CN" dirty="0" smtClean="0"/>
          </a:p>
          <a:p>
            <a:r>
              <a:rPr lang="en-US" altLang="zh-CN" dirty="0" smtClean="0"/>
              <a:t>Flexibility</a:t>
            </a:r>
            <a:r>
              <a:rPr lang="zh-CN" altLang="en-US" dirty="0" smtClean="0"/>
              <a:t>（灵活）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92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 Trends</a:t>
            </a:r>
            <a:endParaRPr kumimoji="1" lang="zh-CN" altLang="en-US" dirty="0"/>
          </a:p>
        </p:txBody>
      </p:sp>
      <p:pic>
        <p:nvPicPr>
          <p:cNvPr id="4" name="Content Placeholder 4" descr="openstack_powered.png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0" r="-8150"/>
          <a:stretch>
            <a:fillRect/>
          </a:stretch>
        </p:blipFill>
        <p:spPr>
          <a:xfrm>
            <a:off x="2050210" y="1695902"/>
            <a:ext cx="1567644" cy="62583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296075" y="1613294"/>
            <a:ext cx="2144883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3" indent="-285743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Difficult to Deploy</a:t>
            </a:r>
          </a:p>
          <a:p>
            <a:pPr marL="285743" indent="-285743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Complexity</a:t>
            </a:r>
          </a:p>
          <a:p>
            <a:pPr marL="285743" indent="-285743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Project (In)Consistency</a:t>
            </a:r>
          </a:p>
          <a:p>
            <a:pPr marL="285743" indent="-285743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Scale and Stability</a:t>
            </a:r>
          </a:p>
          <a:p>
            <a:pPr marL="285743" indent="-285743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275625" y="3136071"/>
            <a:ext cx="2180149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3" indent="-285743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Ability to Innovate</a:t>
            </a:r>
          </a:p>
          <a:p>
            <a:pPr marL="285743" indent="-285743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Open Technology</a:t>
            </a:r>
          </a:p>
          <a:p>
            <a:pPr marL="285743" indent="-285743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Cost Savings</a:t>
            </a:r>
          </a:p>
          <a:p>
            <a:pPr marL="285743" indent="-285743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Avoiding vendor lock-in</a:t>
            </a:r>
          </a:p>
          <a:p>
            <a:pPr marL="285743" indent="-285743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Operational efficiency</a:t>
            </a:r>
          </a:p>
        </p:txBody>
      </p:sp>
      <p:sp>
        <p:nvSpPr>
          <p:cNvPr id="7" name="TextBox 12"/>
          <p:cNvSpPr txBox="1"/>
          <p:nvPr/>
        </p:nvSpPr>
        <p:spPr>
          <a:xfrm>
            <a:off x="6446789" y="3371519"/>
            <a:ext cx="2610586" cy="156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3" indent="-285743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Infrastructure Services</a:t>
            </a:r>
          </a:p>
          <a:p>
            <a:pPr marL="285743" indent="-285743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QA/Test environment</a:t>
            </a:r>
          </a:p>
          <a:p>
            <a:pPr marL="285743" indent="-285743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Network Function Virtualization</a:t>
            </a:r>
          </a:p>
          <a:p>
            <a:pPr marL="285743" indent="-285743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Enterprise Applications</a:t>
            </a:r>
          </a:p>
          <a:p>
            <a:pPr marL="285743" indent="-285743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Research/HPC</a:t>
            </a:r>
          </a:p>
        </p:txBody>
      </p:sp>
      <p:graphicFrame>
        <p:nvGraphicFramePr>
          <p:cNvPr id="8" name="Diagram 16"/>
          <p:cNvGraphicFramePr/>
          <p:nvPr>
            <p:extLst>
              <p:ext uri="{D42A27DB-BD31-4B8C-83A1-F6EECF244321}">
                <p14:modId xmlns:p14="http://schemas.microsoft.com/office/powerpoint/2010/main" val="2011409235"/>
              </p:ext>
            </p:extLst>
          </p:nvPr>
        </p:nvGraphicFramePr>
        <p:xfrm>
          <a:off x="2246880" y="2075211"/>
          <a:ext cx="4206190" cy="3294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17"/>
          <p:cNvSpPr txBox="1"/>
          <p:nvPr/>
        </p:nvSpPr>
        <p:spPr>
          <a:xfrm>
            <a:off x="4532637" y="4460920"/>
            <a:ext cx="101184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zh-CN" altLang="en-US" sz="1200" b="1" dirty="0">
                <a:solidFill>
                  <a:schemeClr val="bg1"/>
                </a:solidFill>
              </a:rPr>
              <a:t>应用场景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2952286" y="5783763"/>
            <a:ext cx="553638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Source: https://</a:t>
            </a:r>
            <a:r>
              <a:rPr lang="en-US" sz="1200" dirty="0" err="1">
                <a:solidFill>
                  <a:schemeClr val="bg1"/>
                </a:solidFill>
              </a:rPr>
              <a:t>www.openstack.org</a:t>
            </a:r>
            <a:r>
              <a:rPr lang="en-US" sz="1200" dirty="0">
                <a:solidFill>
                  <a:schemeClr val="bg1"/>
                </a:solidFill>
              </a:rPr>
              <a:t>/assets/survey/April-2016-User-Survey-Report.pdf</a:t>
            </a:r>
          </a:p>
        </p:txBody>
      </p:sp>
    </p:spTree>
    <p:extLst>
      <p:ext uri="{BB962C8B-B14F-4D97-AF65-F5344CB8AC3E}">
        <p14:creationId xmlns:p14="http://schemas.microsoft.com/office/powerpoint/2010/main" val="15177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OpenStack</a:t>
            </a:r>
            <a:r>
              <a:rPr lang="zh-CN" altLang="en-US" dirty="0" smtClean="0"/>
              <a:t>发行版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Redhat</a:t>
            </a:r>
            <a:endParaRPr lang="en-US" altLang="zh-CN" dirty="0" smtClean="0"/>
          </a:p>
          <a:p>
            <a:r>
              <a:rPr lang="en-US" altLang="zh-CN" dirty="0" smtClean="0"/>
              <a:t>Ubuntu</a:t>
            </a:r>
          </a:p>
          <a:p>
            <a:r>
              <a:rPr lang="en-US" altLang="zh-CN" dirty="0" err="1"/>
              <a:t>Suse</a:t>
            </a:r>
            <a:endParaRPr lang="en-US" altLang="zh-CN" dirty="0" smtClean="0"/>
          </a:p>
          <a:p>
            <a:r>
              <a:rPr lang="en-US" altLang="zh-CN" dirty="0" smtClean="0"/>
              <a:t>HPE </a:t>
            </a:r>
          </a:p>
          <a:p>
            <a:r>
              <a:rPr lang="en-US" altLang="zh-CN" dirty="0" smtClean="0"/>
              <a:t>Rackspace</a:t>
            </a:r>
          </a:p>
          <a:p>
            <a:r>
              <a:rPr lang="en-US" altLang="zh-CN" dirty="0" err="1" smtClean="0"/>
              <a:t>Mirantis</a:t>
            </a:r>
            <a:endParaRPr lang="en-US" altLang="zh-CN" dirty="0"/>
          </a:p>
          <a:p>
            <a:r>
              <a:rPr lang="zh-CN" altLang="en-US" dirty="0" smtClean="0"/>
              <a:t>国内创业公司和厂商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99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605892"/>
            <a:ext cx="8516433" cy="39642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5643" y="2188978"/>
            <a:ext cx="3875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How to choose OpenStack vendors</a:t>
            </a:r>
            <a:r>
              <a:rPr lang="zh-CN" altLang="en-US" sz="3600" dirty="0">
                <a:solidFill>
                  <a:srgbClr val="FF0000"/>
                </a:solidFill>
              </a:rPr>
              <a:t>？</a:t>
            </a:r>
            <a:r>
              <a:rPr lang="en-US" altLang="zh-CN" sz="3600" dirty="0">
                <a:solidFill>
                  <a:srgbClr val="FF0000"/>
                </a:solidFill>
              </a:rPr>
              <a:t> 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317" y="1599166"/>
            <a:ext cx="3449725" cy="196968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27480" y="4134736"/>
            <a:ext cx="2742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FF0000"/>
                </a:solidFill>
              </a:rPr>
              <a:t>How to Avoid vendor lock-in</a:t>
            </a:r>
            <a:r>
              <a:rPr lang="zh-CN" altLang="en-US" sz="3000" dirty="0">
                <a:solidFill>
                  <a:srgbClr val="FF0000"/>
                </a:solidFill>
              </a:rPr>
              <a:t>？</a:t>
            </a:r>
            <a:endParaRPr lang="zh-CN" altLang="en-US" sz="30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9309" y="3895504"/>
            <a:ext cx="3110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FF0000"/>
                </a:solidFill>
              </a:rPr>
              <a:t>What is different between vendors? </a:t>
            </a:r>
            <a:endParaRPr lang="zh-CN" alt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1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能让用户自己升级的</a:t>
            </a:r>
            <a:r>
              <a:rPr kumimoji="1" lang="en-US" altLang="zh-CN" dirty="0"/>
              <a:t>OpenStack</a:t>
            </a:r>
            <a:r>
              <a:rPr kumimoji="1" lang="zh-CN" altLang="en-US" dirty="0"/>
              <a:t>才是用户需要的</a:t>
            </a:r>
            <a:r>
              <a:rPr kumimoji="1" lang="en-US" altLang="zh-CN" dirty="0"/>
              <a:t>OpenStack</a:t>
            </a: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OpenStack</a:t>
            </a:r>
            <a:r>
              <a:rPr kumimoji="1" lang="zh-CN" altLang="en-US" dirty="0"/>
              <a:t>将会是一种</a:t>
            </a:r>
            <a:r>
              <a:rPr kumimoji="1" lang="zh-CN" altLang="en-US" dirty="0" smtClean="0"/>
              <a:t>服务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297" y="2184557"/>
            <a:ext cx="3263503" cy="394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79400" y="4214134"/>
            <a:ext cx="4677724" cy="81789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445863" y="4625410"/>
            <a:ext cx="568622" cy="41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Nova</a:t>
            </a:r>
            <a:endParaRPr lang="zh-CN" altLang="en-US" sz="1350" dirty="0"/>
          </a:p>
        </p:txBody>
      </p:sp>
      <p:sp>
        <p:nvSpPr>
          <p:cNvPr id="6" name="矩形 5"/>
          <p:cNvSpPr/>
          <p:nvPr/>
        </p:nvSpPr>
        <p:spPr>
          <a:xfrm>
            <a:off x="1068327" y="4622270"/>
            <a:ext cx="672552" cy="41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Glance</a:t>
            </a:r>
            <a:endParaRPr lang="zh-CN" altLang="en-US" sz="1350" dirty="0"/>
          </a:p>
        </p:txBody>
      </p:sp>
      <p:sp>
        <p:nvSpPr>
          <p:cNvPr id="7" name="矩形 6"/>
          <p:cNvSpPr/>
          <p:nvPr/>
        </p:nvSpPr>
        <p:spPr>
          <a:xfrm>
            <a:off x="1771401" y="4625411"/>
            <a:ext cx="725704" cy="41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Cinder</a:t>
            </a:r>
            <a:endParaRPr lang="zh-CN" altLang="en-US" sz="1350" dirty="0"/>
          </a:p>
        </p:txBody>
      </p:sp>
      <p:sp>
        <p:nvSpPr>
          <p:cNvPr id="8" name="矩形 7"/>
          <p:cNvSpPr/>
          <p:nvPr/>
        </p:nvSpPr>
        <p:spPr>
          <a:xfrm>
            <a:off x="2564944" y="4635086"/>
            <a:ext cx="818504" cy="41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Keystone</a:t>
            </a:r>
            <a:endParaRPr lang="zh-CN" altLang="en-US" sz="1350" dirty="0"/>
          </a:p>
        </p:txBody>
      </p:sp>
      <p:sp>
        <p:nvSpPr>
          <p:cNvPr id="9" name="矩形 8"/>
          <p:cNvSpPr/>
          <p:nvPr/>
        </p:nvSpPr>
        <p:spPr>
          <a:xfrm>
            <a:off x="3407049" y="4627004"/>
            <a:ext cx="788314" cy="41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Neutron</a:t>
            </a:r>
            <a:endParaRPr lang="zh-CN" altLang="en-US" sz="1350" dirty="0"/>
          </a:p>
        </p:txBody>
      </p:sp>
      <p:sp>
        <p:nvSpPr>
          <p:cNvPr id="10" name="文本框 9"/>
          <p:cNvSpPr txBox="1"/>
          <p:nvPr/>
        </p:nvSpPr>
        <p:spPr>
          <a:xfrm>
            <a:off x="390484" y="4256672"/>
            <a:ext cx="20928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Layer 1</a:t>
            </a:r>
            <a:r>
              <a:rPr lang="zh-CN" altLang="en-US" sz="1350" dirty="0"/>
              <a:t>：基础</a:t>
            </a:r>
            <a:r>
              <a:rPr lang="en-US" altLang="zh-CN" sz="1350" dirty="0"/>
              <a:t>IaaS</a:t>
            </a:r>
            <a:r>
              <a:rPr lang="zh-CN" altLang="en-US" sz="1350" dirty="0"/>
              <a:t>服务</a:t>
            </a:r>
            <a:endParaRPr lang="zh-CN" altLang="en-US" sz="1350" dirty="0"/>
          </a:p>
        </p:txBody>
      </p:sp>
      <p:sp>
        <p:nvSpPr>
          <p:cNvPr id="11" name="圆角矩形 10"/>
          <p:cNvSpPr/>
          <p:nvPr/>
        </p:nvSpPr>
        <p:spPr>
          <a:xfrm>
            <a:off x="279400" y="2889365"/>
            <a:ext cx="4556966" cy="128731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448440" y="2929042"/>
            <a:ext cx="20348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Layer 2</a:t>
            </a:r>
            <a:r>
              <a:rPr lang="zh-CN" altLang="en-US" sz="1350" dirty="0"/>
              <a:t>：</a:t>
            </a:r>
            <a:r>
              <a:rPr lang="en-US" altLang="zh-CN" sz="1350" dirty="0"/>
              <a:t>IaaS</a:t>
            </a:r>
            <a:r>
              <a:rPr lang="zh-CN" altLang="en-US" sz="1350" dirty="0"/>
              <a:t>扩展</a:t>
            </a:r>
            <a:endParaRPr lang="zh-CN" altLang="en-US" sz="1350" dirty="0"/>
          </a:p>
        </p:txBody>
      </p:sp>
      <p:sp>
        <p:nvSpPr>
          <p:cNvPr id="13" name="矩形 12"/>
          <p:cNvSpPr/>
          <p:nvPr/>
        </p:nvSpPr>
        <p:spPr>
          <a:xfrm>
            <a:off x="4235211" y="4618402"/>
            <a:ext cx="600323" cy="41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Swift</a:t>
            </a:r>
            <a:endParaRPr lang="zh-CN" altLang="en-US" sz="1350" dirty="0"/>
          </a:p>
        </p:txBody>
      </p:sp>
      <p:sp>
        <p:nvSpPr>
          <p:cNvPr id="14" name="矩形 13"/>
          <p:cNvSpPr/>
          <p:nvPr/>
        </p:nvSpPr>
        <p:spPr>
          <a:xfrm>
            <a:off x="357538" y="3189344"/>
            <a:ext cx="554752" cy="41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Ironic</a:t>
            </a:r>
            <a:endParaRPr lang="zh-CN" altLang="en-US" sz="1350" dirty="0"/>
          </a:p>
        </p:txBody>
      </p:sp>
      <p:sp>
        <p:nvSpPr>
          <p:cNvPr id="15" name="矩形 14"/>
          <p:cNvSpPr/>
          <p:nvPr/>
        </p:nvSpPr>
        <p:spPr>
          <a:xfrm>
            <a:off x="944386" y="3200831"/>
            <a:ext cx="1043189" cy="41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Designate</a:t>
            </a:r>
            <a:endParaRPr lang="zh-CN" altLang="en-US" sz="1350" dirty="0"/>
          </a:p>
        </p:txBody>
      </p:sp>
      <p:sp>
        <p:nvSpPr>
          <p:cNvPr id="16" name="矩形 15"/>
          <p:cNvSpPr/>
          <p:nvPr/>
        </p:nvSpPr>
        <p:spPr>
          <a:xfrm>
            <a:off x="2033848" y="3189344"/>
            <a:ext cx="1043189" cy="41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Barbican</a:t>
            </a:r>
            <a:endParaRPr lang="zh-CN" altLang="en-US" sz="1350" dirty="0"/>
          </a:p>
        </p:txBody>
      </p:sp>
      <p:sp>
        <p:nvSpPr>
          <p:cNvPr id="17" name="矩形 16"/>
          <p:cNvSpPr/>
          <p:nvPr/>
        </p:nvSpPr>
        <p:spPr>
          <a:xfrm>
            <a:off x="3162107" y="3195286"/>
            <a:ext cx="1043189" cy="41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Telemetry</a:t>
            </a:r>
            <a:endParaRPr lang="zh-CN" altLang="en-US" sz="1350" dirty="0"/>
          </a:p>
        </p:txBody>
      </p:sp>
      <p:sp>
        <p:nvSpPr>
          <p:cNvPr id="18" name="圆角矩形 17"/>
          <p:cNvSpPr/>
          <p:nvPr/>
        </p:nvSpPr>
        <p:spPr>
          <a:xfrm>
            <a:off x="259558" y="1626266"/>
            <a:ext cx="4542119" cy="122179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文本框 18"/>
          <p:cNvSpPr txBox="1"/>
          <p:nvPr/>
        </p:nvSpPr>
        <p:spPr>
          <a:xfrm>
            <a:off x="403230" y="1612708"/>
            <a:ext cx="13265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Layer 3: </a:t>
            </a:r>
            <a:r>
              <a:rPr lang="zh-CN" altLang="en-US" sz="1350" dirty="0"/>
              <a:t>服务</a:t>
            </a:r>
          </a:p>
        </p:txBody>
      </p:sp>
      <p:sp>
        <p:nvSpPr>
          <p:cNvPr id="20" name="矩形 19"/>
          <p:cNvSpPr/>
          <p:nvPr/>
        </p:nvSpPr>
        <p:spPr>
          <a:xfrm>
            <a:off x="402439" y="1900815"/>
            <a:ext cx="693852" cy="41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Mistral</a:t>
            </a:r>
            <a:endParaRPr lang="zh-CN" altLang="en-US" sz="1350" dirty="0"/>
          </a:p>
        </p:txBody>
      </p:sp>
      <p:sp>
        <p:nvSpPr>
          <p:cNvPr id="21" name="矩形 20"/>
          <p:cNvSpPr/>
          <p:nvPr/>
        </p:nvSpPr>
        <p:spPr>
          <a:xfrm>
            <a:off x="1146717" y="1889055"/>
            <a:ext cx="765409" cy="41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Magnum</a:t>
            </a:r>
            <a:endParaRPr lang="zh-CN" altLang="en-US" sz="1350" dirty="0"/>
          </a:p>
        </p:txBody>
      </p:sp>
      <p:sp>
        <p:nvSpPr>
          <p:cNvPr id="22" name="矩形 21"/>
          <p:cNvSpPr/>
          <p:nvPr/>
        </p:nvSpPr>
        <p:spPr>
          <a:xfrm>
            <a:off x="1984292" y="1897696"/>
            <a:ext cx="869621" cy="41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Cloudkitty</a:t>
            </a:r>
            <a:endParaRPr lang="zh-CN" altLang="en-US" sz="1350" dirty="0"/>
          </a:p>
        </p:txBody>
      </p:sp>
      <p:sp>
        <p:nvSpPr>
          <p:cNvPr id="23" name="矩形 22"/>
          <p:cNvSpPr/>
          <p:nvPr/>
        </p:nvSpPr>
        <p:spPr>
          <a:xfrm>
            <a:off x="486167" y="3746904"/>
            <a:ext cx="667585" cy="41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Kuryr</a:t>
            </a:r>
            <a:endParaRPr lang="zh-CN" altLang="en-US" sz="1350" dirty="0"/>
          </a:p>
        </p:txBody>
      </p:sp>
      <p:sp>
        <p:nvSpPr>
          <p:cNvPr id="24" name="圆角矩形 23"/>
          <p:cNvSpPr/>
          <p:nvPr/>
        </p:nvSpPr>
        <p:spPr>
          <a:xfrm>
            <a:off x="279400" y="926260"/>
            <a:ext cx="4508267" cy="67001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矩形 24"/>
          <p:cNvSpPr/>
          <p:nvPr/>
        </p:nvSpPr>
        <p:spPr>
          <a:xfrm>
            <a:off x="437197" y="1160222"/>
            <a:ext cx="716192" cy="41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Trove</a:t>
            </a:r>
            <a:endParaRPr lang="zh-CN" altLang="en-US" sz="1350" dirty="0"/>
          </a:p>
        </p:txBody>
      </p:sp>
      <p:sp>
        <p:nvSpPr>
          <p:cNvPr id="26" name="矩形 25"/>
          <p:cNvSpPr/>
          <p:nvPr/>
        </p:nvSpPr>
        <p:spPr>
          <a:xfrm>
            <a:off x="1277675" y="1154782"/>
            <a:ext cx="774020" cy="41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Sahara</a:t>
            </a:r>
            <a:endParaRPr lang="zh-CN" altLang="en-US" sz="1350" dirty="0"/>
          </a:p>
        </p:txBody>
      </p:sp>
      <p:sp>
        <p:nvSpPr>
          <p:cNvPr id="27" name="矩形 26"/>
          <p:cNvSpPr/>
          <p:nvPr/>
        </p:nvSpPr>
        <p:spPr>
          <a:xfrm>
            <a:off x="2152527" y="1154782"/>
            <a:ext cx="664983" cy="41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rgbClr val="FF0000"/>
                </a:solidFill>
              </a:rPr>
              <a:t>Zaqar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66418" y="1160223"/>
            <a:ext cx="805436" cy="41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murano</a:t>
            </a:r>
            <a:endParaRPr lang="zh-CN" altLang="en-US" sz="1350" dirty="0"/>
          </a:p>
        </p:txBody>
      </p:sp>
      <p:sp>
        <p:nvSpPr>
          <p:cNvPr id="29" name="矩形 28"/>
          <p:cNvSpPr/>
          <p:nvPr/>
        </p:nvSpPr>
        <p:spPr>
          <a:xfrm>
            <a:off x="2928406" y="1890993"/>
            <a:ext cx="643416" cy="41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Manila</a:t>
            </a:r>
            <a:endParaRPr lang="zh-CN" altLang="en-US" sz="1350" dirty="0"/>
          </a:p>
        </p:txBody>
      </p:sp>
      <p:sp>
        <p:nvSpPr>
          <p:cNvPr id="30" name="矩形 29"/>
          <p:cNvSpPr/>
          <p:nvPr/>
        </p:nvSpPr>
        <p:spPr>
          <a:xfrm>
            <a:off x="412273" y="2415698"/>
            <a:ext cx="568699" cy="41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heat</a:t>
            </a:r>
            <a:endParaRPr lang="zh-CN" altLang="en-US" sz="1350" dirty="0"/>
          </a:p>
        </p:txBody>
      </p:sp>
      <p:sp>
        <p:nvSpPr>
          <p:cNvPr id="31" name="矩形 30"/>
          <p:cNvSpPr/>
          <p:nvPr/>
        </p:nvSpPr>
        <p:spPr>
          <a:xfrm>
            <a:off x="1038728" y="2425309"/>
            <a:ext cx="689063" cy="41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Tacker</a:t>
            </a:r>
            <a:endParaRPr lang="zh-CN" altLang="en-US" sz="1350" dirty="0"/>
          </a:p>
        </p:txBody>
      </p:sp>
      <p:sp>
        <p:nvSpPr>
          <p:cNvPr id="32" name="矩形 31"/>
          <p:cNvSpPr/>
          <p:nvPr/>
        </p:nvSpPr>
        <p:spPr>
          <a:xfrm>
            <a:off x="1277675" y="3758735"/>
            <a:ext cx="1043189" cy="41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Searchlight</a:t>
            </a:r>
            <a:endParaRPr lang="zh-CN" altLang="en-US" sz="1350" dirty="0"/>
          </a:p>
        </p:txBody>
      </p:sp>
      <p:sp>
        <p:nvSpPr>
          <p:cNvPr id="33" name="圆角矩形 32"/>
          <p:cNvSpPr/>
          <p:nvPr/>
        </p:nvSpPr>
        <p:spPr>
          <a:xfrm>
            <a:off x="4968819" y="940244"/>
            <a:ext cx="994509" cy="4091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4" name="圆角矩形 33"/>
          <p:cNvSpPr/>
          <p:nvPr/>
        </p:nvSpPr>
        <p:spPr>
          <a:xfrm>
            <a:off x="5040585" y="1764613"/>
            <a:ext cx="836339" cy="37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Watch</a:t>
            </a:r>
            <a:endParaRPr lang="zh-CN" altLang="en-US" sz="1350" dirty="0"/>
          </a:p>
        </p:txBody>
      </p:sp>
      <p:sp>
        <p:nvSpPr>
          <p:cNvPr id="35" name="圆角矩形 34"/>
          <p:cNvSpPr/>
          <p:nvPr/>
        </p:nvSpPr>
        <p:spPr>
          <a:xfrm>
            <a:off x="5065721" y="3134566"/>
            <a:ext cx="824366" cy="37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rgbClr val="FF0000"/>
                </a:solidFill>
              </a:rPr>
              <a:t>Vitrage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444787" y="3740281"/>
            <a:ext cx="1174655" cy="41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rgbClr val="FF0000"/>
                </a:solidFill>
              </a:rPr>
              <a:t>Dragonflow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94237" y="2415697"/>
            <a:ext cx="689063" cy="41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Freezer</a:t>
            </a:r>
            <a:endParaRPr lang="zh-CN" altLang="en-US" sz="1350" dirty="0"/>
          </a:p>
        </p:txBody>
      </p:sp>
      <p:sp>
        <p:nvSpPr>
          <p:cNvPr id="38" name="矩形 37"/>
          <p:cNvSpPr/>
          <p:nvPr/>
        </p:nvSpPr>
        <p:spPr>
          <a:xfrm>
            <a:off x="2555443" y="2421378"/>
            <a:ext cx="689063" cy="41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Karbor</a:t>
            </a:r>
            <a:endParaRPr lang="zh-CN" altLang="en-US" sz="1350" dirty="0"/>
          </a:p>
        </p:txBody>
      </p:sp>
      <p:sp>
        <p:nvSpPr>
          <p:cNvPr id="39" name="矩形 38"/>
          <p:cNvSpPr/>
          <p:nvPr/>
        </p:nvSpPr>
        <p:spPr>
          <a:xfrm>
            <a:off x="3668838" y="1890467"/>
            <a:ext cx="689063" cy="41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Solum</a:t>
            </a:r>
            <a:endParaRPr lang="zh-CN" altLang="en-US" sz="1350" dirty="0"/>
          </a:p>
        </p:txBody>
      </p:sp>
      <p:sp>
        <p:nvSpPr>
          <p:cNvPr id="40" name="圆角矩形 39"/>
          <p:cNvSpPr/>
          <p:nvPr/>
        </p:nvSpPr>
        <p:spPr>
          <a:xfrm>
            <a:off x="5040586" y="2688294"/>
            <a:ext cx="824366" cy="37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Rally</a:t>
            </a:r>
            <a:endParaRPr lang="zh-CN" altLang="en-US" sz="1350" dirty="0"/>
          </a:p>
        </p:txBody>
      </p:sp>
      <p:sp>
        <p:nvSpPr>
          <p:cNvPr id="41" name="圆角矩形 40"/>
          <p:cNvSpPr/>
          <p:nvPr/>
        </p:nvSpPr>
        <p:spPr>
          <a:xfrm>
            <a:off x="5055261" y="1302889"/>
            <a:ext cx="845285" cy="37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Horizon</a:t>
            </a:r>
            <a:endParaRPr lang="zh-CN" altLang="en-US" sz="1350" dirty="0"/>
          </a:p>
        </p:txBody>
      </p:sp>
      <p:sp>
        <p:nvSpPr>
          <p:cNvPr id="42" name="圆角矩形 41"/>
          <p:cNvSpPr/>
          <p:nvPr/>
        </p:nvSpPr>
        <p:spPr>
          <a:xfrm>
            <a:off x="5034821" y="2252742"/>
            <a:ext cx="836339" cy="37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Congress</a:t>
            </a:r>
            <a:endParaRPr lang="zh-CN" altLang="en-US" sz="1350" dirty="0"/>
          </a:p>
        </p:txBody>
      </p:sp>
      <p:sp>
        <p:nvSpPr>
          <p:cNvPr id="43" name="矩形 42"/>
          <p:cNvSpPr/>
          <p:nvPr/>
        </p:nvSpPr>
        <p:spPr>
          <a:xfrm>
            <a:off x="3295947" y="2432716"/>
            <a:ext cx="601972" cy="41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Senlin</a:t>
            </a:r>
            <a:endParaRPr lang="zh-CN" altLang="en-US" sz="1350" dirty="0"/>
          </a:p>
        </p:txBody>
      </p:sp>
      <p:sp>
        <p:nvSpPr>
          <p:cNvPr id="44" name="文本框 43"/>
          <p:cNvSpPr txBox="1"/>
          <p:nvPr/>
        </p:nvSpPr>
        <p:spPr>
          <a:xfrm>
            <a:off x="340325" y="926260"/>
            <a:ext cx="15183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Layer 4: </a:t>
            </a:r>
            <a:r>
              <a:rPr lang="zh-CN" altLang="en-US" sz="1350" dirty="0"/>
              <a:t>应用</a:t>
            </a:r>
            <a:endParaRPr lang="zh-CN" altLang="en-US" sz="1350" dirty="0"/>
          </a:p>
        </p:txBody>
      </p:sp>
      <p:sp>
        <p:nvSpPr>
          <p:cNvPr id="45" name="圆角矩形 44"/>
          <p:cNvSpPr/>
          <p:nvPr/>
        </p:nvSpPr>
        <p:spPr>
          <a:xfrm>
            <a:off x="6070668" y="1001828"/>
            <a:ext cx="1202772" cy="401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6" name="圆角矩形 45"/>
          <p:cNvSpPr/>
          <p:nvPr/>
        </p:nvSpPr>
        <p:spPr>
          <a:xfrm>
            <a:off x="6203794" y="1031097"/>
            <a:ext cx="928144" cy="22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OVS</a:t>
            </a:r>
            <a:endParaRPr lang="zh-CN" altLang="en-US" sz="1350" dirty="0"/>
          </a:p>
        </p:txBody>
      </p:sp>
      <p:sp>
        <p:nvSpPr>
          <p:cNvPr id="47" name="圆角矩形 46"/>
          <p:cNvSpPr/>
          <p:nvPr/>
        </p:nvSpPr>
        <p:spPr>
          <a:xfrm>
            <a:off x="6208218" y="1351721"/>
            <a:ext cx="934082" cy="290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Rabbitmq</a:t>
            </a:r>
            <a:endParaRPr lang="zh-CN" altLang="en-US" sz="1350" dirty="0"/>
          </a:p>
        </p:txBody>
      </p:sp>
      <p:sp>
        <p:nvSpPr>
          <p:cNvPr id="48" name="圆角矩形 47"/>
          <p:cNvSpPr/>
          <p:nvPr/>
        </p:nvSpPr>
        <p:spPr>
          <a:xfrm>
            <a:off x="6208764" y="1722914"/>
            <a:ext cx="934081" cy="276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Qemu</a:t>
            </a:r>
            <a:endParaRPr lang="zh-CN" altLang="en-US" sz="1350" dirty="0"/>
          </a:p>
        </p:txBody>
      </p:sp>
      <p:sp>
        <p:nvSpPr>
          <p:cNvPr id="49" name="圆角矩形 48"/>
          <p:cNvSpPr/>
          <p:nvPr/>
        </p:nvSpPr>
        <p:spPr>
          <a:xfrm>
            <a:off x="6204597" y="2078682"/>
            <a:ext cx="951114" cy="259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ELK</a:t>
            </a:r>
            <a:endParaRPr lang="zh-CN" altLang="en-US" sz="1350" dirty="0"/>
          </a:p>
        </p:txBody>
      </p:sp>
      <p:sp>
        <p:nvSpPr>
          <p:cNvPr id="50" name="圆角矩形 49"/>
          <p:cNvSpPr/>
          <p:nvPr/>
        </p:nvSpPr>
        <p:spPr>
          <a:xfrm>
            <a:off x="6212696" y="2405403"/>
            <a:ext cx="924290" cy="330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NTP</a:t>
            </a:r>
            <a:endParaRPr lang="zh-CN" altLang="en-US" sz="1350" dirty="0"/>
          </a:p>
        </p:txBody>
      </p:sp>
      <p:sp>
        <p:nvSpPr>
          <p:cNvPr id="51" name="圆角矩形 50"/>
          <p:cNvSpPr/>
          <p:nvPr/>
        </p:nvSpPr>
        <p:spPr>
          <a:xfrm>
            <a:off x="6212695" y="2794371"/>
            <a:ext cx="924292" cy="37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HAProxy</a:t>
            </a:r>
            <a:endParaRPr lang="zh-CN" altLang="en-US" sz="1350" dirty="0"/>
          </a:p>
        </p:txBody>
      </p:sp>
      <p:sp>
        <p:nvSpPr>
          <p:cNvPr id="52" name="圆角矩形 51"/>
          <p:cNvSpPr/>
          <p:nvPr/>
        </p:nvSpPr>
        <p:spPr>
          <a:xfrm>
            <a:off x="6223597" y="3690397"/>
            <a:ext cx="965528" cy="37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Ceph</a:t>
            </a:r>
            <a:endParaRPr lang="zh-CN" altLang="en-US" sz="1350" dirty="0"/>
          </a:p>
        </p:txBody>
      </p:sp>
      <p:sp>
        <p:nvSpPr>
          <p:cNvPr id="53" name="圆角矩形 52"/>
          <p:cNvSpPr/>
          <p:nvPr/>
        </p:nvSpPr>
        <p:spPr>
          <a:xfrm>
            <a:off x="6213631" y="4138286"/>
            <a:ext cx="965529" cy="37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MariaDB</a:t>
            </a:r>
            <a:endParaRPr lang="zh-CN" altLang="en-US" sz="1350" dirty="0"/>
          </a:p>
        </p:txBody>
      </p:sp>
      <p:sp>
        <p:nvSpPr>
          <p:cNvPr id="54" name="圆角矩形 53"/>
          <p:cNvSpPr/>
          <p:nvPr/>
        </p:nvSpPr>
        <p:spPr>
          <a:xfrm>
            <a:off x="6185101" y="3239224"/>
            <a:ext cx="965530" cy="37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Keepalived</a:t>
            </a:r>
            <a:endParaRPr lang="zh-CN" altLang="en-US" sz="1350" dirty="0"/>
          </a:p>
        </p:txBody>
      </p:sp>
      <p:sp>
        <p:nvSpPr>
          <p:cNvPr id="55" name="圆角矩形 54"/>
          <p:cNvSpPr/>
          <p:nvPr/>
        </p:nvSpPr>
        <p:spPr>
          <a:xfrm>
            <a:off x="6232762" y="4518331"/>
            <a:ext cx="959921" cy="37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MongoDB</a:t>
            </a:r>
            <a:endParaRPr lang="zh-CN" altLang="en-US" sz="1350" dirty="0"/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87" y="5040666"/>
            <a:ext cx="6975663" cy="974998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5039264"/>
            <a:ext cx="2421428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306</Words>
  <Application>Microsoft Macintosh PowerPoint</Application>
  <PresentationFormat>全屏显示(4:3)</PresentationFormat>
  <Paragraphs>112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Calibri</vt:lpstr>
      <vt:lpstr>DengXian</vt:lpstr>
      <vt:lpstr>Wingdings</vt:lpstr>
      <vt:lpstr>宋体</vt:lpstr>
      <vt:lpstr>微软雅黑</vt:lpstr>
      <vt:lpstr>Arial</vt:lpstr>
      <vt:lpstr>Office 主题</vt:lpstr>
      <vt:lpstr>OpenStack 2016总结</vt:lpstr>
      <vt:lpstr>国内厂商变化</vt:lpstr>
      <vt:lpstr>峰会热门话题</vt:lpstr>
      <vt:lpstr>企业关注OpenStack Top 5</vt:lpstr>
      <vt:lpstr>OpenStack Trends</vt:lpstr>
      <vt:lpstr>OpenStack发行版</vt:lpstr>
      <vt:lpstr>PowerPoint 演示文稿</vt:lpstr>
      <vt:lpstr>OpenStack将会是一种服务</vt:lpstr>
      <vt:lpstr>PowerPoint 演示文稿</vt:lpstr>
      <vt:lpstr>Kolla介绍</vt:lpstr>
      <vt:lpstr>Kolla企业用户案例</vt:lpstr>
      <vt:lpstr>PowerPoint 演示文稿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永和 王</dc:creator>
  <cp:lastModifiedBy>Microsoft Office 用户</cp:lastModifiedBy>
  <cp:revision>31</cp:revision>
  <dcterms:created xsi:type="dcterms:W3CDTF">2015-11-20T08:04:49Z</dcterms:created>
  <dcterms:modified xsi:type="dcterms:W3CDTF">2016-11-24T07:03:16Z</dcterms:modified>
</cp:coreProperties>
</file>