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87" r:id="rId27"/>
    <p:sldId id="279" r:id="rId28"/>
    <p:sldId id="280" r:id="rId29"/>
    <p:sldId id="281" r:id="rId30"/>
    <p:sldId id="282" r:id="rId31"/>
    <p:sldId id="283" r:id="rId32"/>
    <p:sldId id="285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95F"/>
    <a:srgbClr val="1AFD95"/>
    <a:srgbClr val="DDF0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6" autoAdjust="0"/>
  </p:normalViewPr>
  <p:slideViewPr>
    <p:cSldViewPr snapToGrid="0" snapToObjects="1">
      <p:cViewPr>
        <p:scale>
          <a:sx n="106" d="100"/>
          <a:sy n="106" d="100"/>
        </p:scale>
        <p:origin x="-223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3215094"/>
            <a:ext cx="5644106" cy="583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73629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ea typeface="微软雅黑" panose="020B0503020204020204" charset="-122"/>
              </a:defRPr>
            </a:lvl1pPr>
            <a:lvl2pPr>
              <a:defRPr sz="2400">
                <a:solidFill>
                  <a:srgbClr val="FFFFFF"/>
                </a:solidFill>
                <a:ea typeface="微软雅黑" panose="020B0503020204020204" charset="-122"/>
              </a:defRPr>
            </a:lvl2pPr>
            <a:lvl3pPr>
              <a:defRPr sz="2000">
                <a:solidFill>
                  <a:srgbClr val="FFFFFF"/>
                </a:solidFill>
                <a:ea typeface="微软雅黑" panose="020B0503020204020204" charset="-122"/>
              </a:defRPr>
            </a:lvl3pPr>
            <a:lvl4pPr>
              <a:defRPr sz="1800">
                <a:solidFill>
                  <a:srgbClr val="FFFFFF"/>
                </a:solidFill>
                <a:ea typeface="微软雅黑" panose="020B0503020204020204" charset="-122"/>
              </a:defRPr>
            </a:lvl4pPr>
            <a:lvl5pPr>
              <a:defRPr sz="1800">
                <a:solidFill>
                  <a:srgbClr val="FFFFFF"/>
                </a:solidFill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89" cy="5832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264321"/>
            <a:ext cx="2159000" cy="69327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13267" y="289787"/>
            <a:ext cx="76200" cy="572158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87640"/>
            <a:ext cx="9144000" cy="7704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聊天室场景下的移动端优化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聊天室场景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9477" y="1600569"/>
            <a:ext cx="7446085" cy="3716449"/>
            <a:chOff x="849477" y="1600569"/>
            <a:chExt cx="7446085" cy="3716449"/>
          </a:xfrm>
        </p:grpSpPr>
        <p:cxnSp>
          <p:nvCxnSpPr>
            <p:cNvPr id="4" name="直线箭头连接符 3"/>
            <p:cNvCxnSpPr/>
            <p:nvPr/>
          </p:nvCxnSpPr>
          <p:spPr>
            <a:xfrm flipV="1">
              <a:off x="2207535" y="2450725"/>
              <a:ext cx="2033598" cy="148997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689" y="3834987"/>
              <a:ext cx="467607" cy="96971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058" y="1600569"/>
              <a:ext cx="510691" cy="109798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387" y="3720348"/>
              <a:ext cx="510691" cy="1097987"/>
            </a:xfrm>
            <a:prstGeom prst="rect">
              <a:avLst/>
            </a:prstGeom>
          </p:spPr>
        </p:pic>
        <p:cxnSp>
          <p:nvCxnSpPr>
            <p:cNvPr id="8" name="直线箭头连接符 7"/>
            <p:cNvCxnSpPr/>
            <p:nvPr/>
          </p:nvCxnSpPr>
          <p:spPr>
            <a:xfrm flipV="1">
              <a:off x="2267615" y="4400372"/>
              <a:ext cx="4848808" cy="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/>
            <p:nvPr/>
          </p:nvCxnSpPr>
          <p:spPr>
            <a:xfrm flipH="1">
              <a:off x="2207535" y="2570044"/>
              <a:ext cx="2099559" cy="153268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841465" y="28325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IM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应用服务器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49477" y="4947686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本地缓存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列表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25902" y="494768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聊天室服务器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93667" y="2351978"/>
            <a:ext cx="3160643" cy="219616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心跳包优化</a:t>
            </a:r>
            <a:endParaRPr kumimoji="1"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重连退避机制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961" y="278745"/>
            <a:ext cx="6577289" cy="583200"/>
          </a:xfrm>
        </p:spPr>
        <p:txBody>
          <a:bodyPr/>
          <a:lstStyle/>
          <a:p>
            <a:r>
              <a:rPr kumimoji="1" lang="zh-CN" altLang="en-US" dirty="0" smtClean="0"/>
              <a:t>连接保持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892334" y="2446451"/>
            <a:ext cx="1678288" cy="2594295"/>
            <a:chOff x="1928194" y="2446451"/>
            <a:chExt cx="1678288" cy="2594295"/>
          </a:xfrm>
        </p:grpSpPr>
        <p:sp>
          <p:nvSpPr>
            <p:cNvPr id="4" name="内容占位符 1"/>
            <p:cNvSpPr txBox="1"/>
            <p:nvPr/>
          </p:nvSpPr>
          <p:spPr>
            <a:xfrm>
              <a:off x="2265412" y="4442791"/>
              <a:ext cx="1003852" cy="5979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4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/>
                <a:buNone/>
              </a:pPr>
              <a:r>
                <a:rPr kumimoji="1" lang="zh-CN" altLang="en-US" dirty="0" smtClean="0"/>
                <a:t>快速</a:t>
              </a:r>
              <a:endParaRPr kumimoji="1" lang="en-US" altLang="zh-CN" dirty="0" smtClean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928194" y="2446451"/>
              <a:ext cx="1678288" cy="167828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087" y="2865874"/>
              <a:ext cx="900502" cy="90050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640100" y="2446451"/>
            <a:ext cx="1678288" cy="2524721"/>
            <a:chOff x="5675960" y="2446451"/>
            <a:chExt cx="1678288" cy="2524721"/>
          </a:xfrm>
        </p:grpSpPr>
        <p:sp>
          <p:nvSpPr>
            <p:cNvPr id="5" name="内容占位符 1"/>
            <p:cNvSpPr txBox="1"/>
            <p:nvPr/>
          </p:nvSpPr>
          <p:spPr>
            <a:xfrm>
              <a:off x="6013178" y="4442791"/>
              <a:ext cx="1003852" cy="5283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4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/>
                <a:buNone/>
              </a:pPr>
              <a:r>
                <a:rPr kumimoji="1" lang="zh-CN" altLang="en-US" dirty="0" smtClean="0"/>
                <a:t>安全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675960" y="2446451"/>
              <a:ext cx="1678288" cy="167828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082" y="2955957"/>
              <a:ext cx="690833" cy="78060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箭头连接符 69"/>
          <p:cNvCxnSpPr/>
          <p:nvPr/>
        </p:nvCxnSpPr>
        <p:spPr>
          <a:xfrm>
            <a:off x="4890568" y="2746718"/>
            <a:ext cx="0" cy="3616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716476" y="2746718"/>
            <a:ext cx="0" cy="3616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安全的代价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26426" y="3148388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kumimoji="1"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握手</a:t>
            </a:r>
            <a:endParaRPr kumimoji="1" lang="zh-CN" altLang="en-US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6426" y="418095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SSL/TLS</a:t>
            </a:r>
            <a:r>
              <a:rPr kumimoji="1"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握手</a:t>
            </a:r>
            <a:endParaRPr kumimoji="1"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74670" y="53500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8" y="1492855"/>
            <a:ext cx="398241" cy="8258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76" y="1454374"/>
            <a:ext cx="384121" cy="825861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93157" y="2833915"/>
            <a:ext cx="1439886" cy="2691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SYN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793157" y="3425411"/>
            <a:ext cx="1439886" cy="2691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ACK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793157" y="3698907"/>
            <a:ext cx="1439886" cy="269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ClientHello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3156" y="4100636"/>
            <a:ext cx="1439887" cy="64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ClientKeyExchange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ChangeCipherSpec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Finished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93157" y="5047398"/>
            <a:ext cx="1439886" cy="2691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Application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5157" y="3198492"/>
            <a:ext cx="1439886" cy="2691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SYN ACK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5365157" y="3749117"/>
            <a:ext cx="1439886" cy="5927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ServerHello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Certificate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ServerHelloDone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5157" y="4558919"/>
            <a:ext cx="1439886" cy="4884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ChangeCipherSpec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Finished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5157" y="5423457"/>
            <a:ext cx="1439886" cy="2691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Application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endCxn id="64" idx="3"/>
          </p:cNvCxnSpPr>
          <p:nvPr/>
        </p:nvCxnSpPr>
        <p:spPr>
          <a:xfrm flipH="1" flipV="1">
            <a:off x="2729316" y="3299325"/>
            <a:ext cx="2545375" cy="26282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734289" y="4066195"/>
            <a:ext cx="2540402" cy="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66" idx="3"/>
          </p:cNvCxnSpPr>
          <p:nvPr/>
        </p:nvCxnSpPr>
        <p:spPr>
          <a:xfrm flipH="1" flipV="1">
            <a:off x="2779308" y="4784920"/>
            <a:ext cx="2495383" cy="3730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779308" y="5558019"/>
            <a:ext cx="2495383" cy="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322107" y="2968477"/>
            <a:ext cx="2568461" cy="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2322107" y="3595231"/>
            <a:ext cx="2568461" cy="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322107" y="4440957"/>
            <a:ext cx="2568461" cy="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322107" y="5181960"/>
            <a:ext cx="2568461" cy="0"/>
          </a:xfrm>
          <a:prstGeom prst="line">
            <a:avLst/>
          </a:prstGeom>
          <a:ln w="19050">
            <a:solidFill>
              <a:schemeClr val="bg1">
                <a:alpha val="41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873564" y="2816986"/>
            <a:ext cx="44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0ms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73564" y="3460669"/>
            <a:ext cx="565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56ms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73564" y="4288525"/>
            <a:ext cx="6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112ms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73564" y="5043460"/>
            <a:ext cx="6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168ms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873564" y="5776418"/>
            <a:ext cx="6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224ms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716476" y="2968477"/>
            <a:ext cx="2157088" cy="3126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2729316" y="3325607"/>
            <a:ext cx="2131110" cy="2375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742454" y="3605709"/>
            <a:ext cx="2131110" cy="3977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779308" y="4440957"/>
            <a:ext cx="2094256" cy="3527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2742454" y="4864959"/>
            <a:ext cx="2117972" cy="30122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779308" y="5199121"/>
            <a:ext cx="2094256" cy="3389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2742454" y="5585785"/>
            <a:ext cx="2117972" cy="253871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172527" y="3160825"/>
            <a:ext cx="55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28ms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172527" y="3903958"/>
            <a:ext cx="55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84ms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172527" y="4646420"/>
            <a:ext cx="60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140ms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172527" y="5380889"/>
            <a:ext cx="731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196ms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2767980" y="4037655"/>
            <a:ext cx="2092446" cy="3823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 rot="5400000">
            <a:off x="6689026" y="3179167"/>
            <a:ext cx="91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TCP-56ms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 rot="5400000">
            <a:off x="6633459" y="4234580"/>
            <a:ext cx="103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TLS-112ms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6" name="右大括号 95"/>
          <p:cNvSpPr/>
          <p:nvPr/>
        </p:nvSpPr>
        <p:spPr>
          <a:xfrm>
            <a:off x="6829834" y="3050683"/>
            <a:ext cx="171994" cy="550625"/>
          </a:xfrm>
          <a:prstGeom prst="rightBrac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右大括号 96"/>
          <p:cNvSpPr/>
          <p:nvPr/>
        </p:nvSpPr>
        <p:spPr>
          <a:xfrm>
            <a:off x="6846994" y="3676776"/>
            <a:ext cx="154833" cy="1370622"/>
          </a:xfrm>
          <a:prstGeom prst="rightBrace">
            <a:avLst/>
          </a:prstGeom>
          <a:ln w="19050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347954" y="2333680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Sender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479064" y="2333680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Receiver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安全的代价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7983"/>
            <a:ext cx="9144000" cy="7169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755" y="3532096"/>
            <a:ext cx="703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证书大小：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KB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左右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更快的安全登录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57" y="1642859"/>
            <a:ext cx="398241" cy="8258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25" y="1604378"/>
            <a:ext cx="384121" cy="825861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821690" y="3039439"/>
            <a:ext cx="1439886" cy="2691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SYN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1821690" y="3630935"/>
            <a:ext cx="1439886" cy="2691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ACK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1821690" y="3980755"/>
            <a:ext cx="1439887" cy="64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Shakehand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+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application </a:t>
            </a:r>
            <a:r>
              <a:rPr kumimoji="1" lang="en-US" altLang="zh-CN" sz="1200" dirty="0">
                <a:solidFill>
                  <a:schemeClr val="tx1"/>
                </a:solidFill>
              </a:rPr>
              <a:t>data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746708" y="3404016"/>
            <a:ext cx="1439886" cy="2691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SYN ACK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5746708" y="4535318"/>
            <a:ext cx="1439886" cy="2669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Shakehand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46708" y="4904266"/>
            <a:ext cx="1439886" cy="269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Application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391325" y="3174001"/>
            <a:ext cx="2157088" cy="3126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391325" y="3619447"/>
            <a:ext cx="2131110" cy="2375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404165" y="4230312"/>
            <a:ext cx="2131110" cy="3977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442829" y="4691495"/>
            <a:ext cx="2092446" cy="3823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3442829" y="5045553"/>
            <a:ext cx="2092446" cy="3823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982196" y="2539204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Sender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13306" y="2539204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Receiver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91325" y="2952242"/>
            <a:ext cx="0" cy="2900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75432" y="2952242"/>
            <a:ext cx="0" cy="2900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2682" y="1389871"/>
            <a:ext cx="7449671" cy="4736291"/>
          </a:xfrm>
        </p:spPr>
        <p:txBody>
          <a:bodyPr/>
          <a:lstStyle/>
          <a:p>
            <a:r>
              <a:rPr kumimoji="1" lang="zh-CN" altLang="en-US" dirty="0" smtClean="0"/>
              <a:t>协议精简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二进制协议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流程优化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增量同步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按需同步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登录请求优化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2682" y="1389871"/>
            <a:ext cx="7180730" cy="4736291"/>
          </a:xfrm>
        </p:spPr>
        <p:txBody>
          <a:bodyPr/>
          <a:lstStyle/>
          <a:p>
            <a:r>
              <a:rPr kumimoji="1" lang="zh-CN" altLang="en-US" dirty="0" smtClean="0"/>
              <a:t>稳定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不丢包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层 </a:t>
            </a:r>
            <a:r>
              <a:rPr kumimoji="1" lang="en-US" altLang="zh-CN" dirty="0" smtClean="0"/>
              <a:t>ACK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去重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发送消息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资源文件上传优化</a:t>
            </a:r>
            <a:endParaRPr kumimoji="1"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892334" y="2446451"/>
            <a:ext cx="1678288" cy="2594295"/>
            <a:chOff x="1928194" y="2446451"/>
            <a:chExt cx="1678288" cy="2594295"/>
          </a:xfrm>
        </p:grpSpPr>
        <p:sp>
          <p:nvSpPr>
            <p:cNvPr id="12" name="内容占位符 1"/>
            <p:cNvSpPr txBox="1"/>
            <p:nvPr/>
          </p:nvSpPr>
          <p:spPr>
            <a:xfrm>
              <a:off x="2265412" y="4442791"/>
              <a:ext cx="1003852" cy="5979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4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/>
                <a:buNone/>
              </a:pPr>
              <a:r>
                <a:rPr kumimoji="1" lang="zh-CN" altLang="en-US" dirty="0" smtClean="0"/>
                <a:t>快速</a:t>
              </a:r>
              <a:endParaRPr kumimoji="1" lang="en-US" altLang="zh-CN" dirty="0" smtClean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28194" y="2446451"/>
              <a:ext cx="1678288" cy="167828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087" y="2865874"/>
              <a:ext cx="900502" cy="900502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5640100" y="2446451"/>
            <a:ext cx="1678288" cy="2524721"/>
            <a:chOff x="5675960" y="2446451"/>
            <a:chExt cx="1678288" cy="2524721"/>
          </a:xfrm>
        </p:grpSpPr>
        <p:sp>
          <p:nvSpPr>
            <p:cNvPr id="16" name="内容占位符 1"/>
            <p:cNvSpPr txBox="1"/>
            <p:nvPr/>
          </p:nvSpPr>
          <p:spPr>
            <a:xfrm>
              <a:off x="6013178" y="4442791"/>
              <a:ext cx="1003852" cy="5283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4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800" kern="1200">
                  <a:solidFill>
                    <a:srgbClr val="FFFFFF"/>
                  </a:solidFill>
                  <a:latin typeface="+mn-lt"/>
                  <a:ea typeface="微软雅黑" panose="020B0503020204020204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/>
                <a:buNone/>
              </a:pPr>
              <a:r>
                <a:rPr kumimoji="1" lang="zh-CN" altLang="en-US" dirty="0"/>
                <a:t>稳定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75960" y="2446451"/>
              <a:ext cx="1678288" cy="167828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082" y="3026747"/>
              <a:ext cx="690833" cy="6390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2B</a:t>
            </a:r>
            <a:r>
              <a:rPr kumimoji="1" lang="zh-CN" altLang="en-US" dirty="0" smtClean="0"/>
              <a:t> 青年的文件上传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71" y="4195726"/>
            <a:ext cx="467607" cy="969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47" y="4157626"/>
            <a:ext cx="457371" cy="983348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2126024" y="4668661"/>
            <a:ext cx="4755180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>
            <a:off x="2053087" y="4873668"/>
            <a:ext cx="482811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36674" y="40810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</a:t>
            </a:r>
            <a:r>
              <a:rPr kumimoji="1" lang="en-US" altLang="zh-CN" dirty="0" smtClean="0">
                <a:solidFill>
                  <a:schemeClr val="bg1"/>
                </a:solidFill>
              </a:rPr>
              <a:t>ultipart request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9074" y="4980771"/>
            <a:ext cx="103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response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5178" y="52114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资源服务器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3156432" y="2003264"/>
            <a:ext cx="2999448" cy="1169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移动网络下容易失败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失败后从 </a:t>
            </a:r>
            <a:r>
              <a:rPr kumimoji="1" lang="en-US" altLang="zh-CN" sz="2000" dirty="0" smtClean="0"/>
              <a:t>0</a:t>
            </a:r>
            <a:r>
              <a:rPr kumimoji="1" lang="zh-CN" altLang="en-US" sz="2000" dirty="0" smtClean="0"/>
              <a:t> 开始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7835" y="1533307"/>
            <a:ext cx="7126942" cy="4736291"/>
          </a:xfrm>
        </p:spPr>
        <p:txBody>
          <a:bodyPr/>
          <a:lstStyle/>
          <a:p>
            <a:r>
              <a:rPr kumimoji="1" lang="zh-CN" altLang="en-US" dirty="0" smtClean="0"/>
              <a:t>项望烽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网易</a:t>
            </a:r>
            <a:endParaRPr kumimoji="1" lang="en-US" altLang="zh-CN" dirty="0" smtClean="0"/>
          </a:p>
          <a:p>
            <a:r>
              <a:rPr kumimoji="1" lang="zh-CN" altLang="en-US" dirty="0" smtClean="0"/>
              <a:t>五年 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产品开发经验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网易 </a:t>
            </a:r>
            <a:r>
              <a:rPr kumimoji="1" lang="en-US" altLang="zh-CN" dirty="0" smtClean="0"/>
              <a:t>POPO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易信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云信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普通青年的文件上传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91" y="1365052"/>
            <a:ext cx="467246" cy="969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15" y="1332495"/>
            <a:ext cx="510691" cy="1097987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2089040" y="2563960"/>
            <a:ext cx="0" cy="3822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6645041" y="2563960"/>
            <a:ext cx="0" cy="3822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2215454" y="2694532"/>
            <a:ext cx="4210421" cy="47480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2215455" y="3255009"/>
            <a:ext cx="4210420" cy="4273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线箭头连接符 13"/>
          <p:cNvCxnSpPr/>
          <p:nvPr/>
        </p:nvCxnSpPr>
        <p:spPr>
          <a:xfrm>
            <a:off x="2215454" y="3768005"/>
            <a:ext cx="4210421" cy="47480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线箭头连接符 18"/>
          <p:cNvCxnSpPr/>
          <p:nvPr/>
        </p:nvCxnSpPr>
        <p:spPr>
          <a:xfrm flipH="1">
            <a:off x="2215455" y="4328482"/>
            <a:ext cx="4210420" cy="4273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线箭头连接符 13"/>
          <p:cNvCxnSpPr/>
          <p:nvPr/>
        </p:nvCxnSpPr>
        <p:spPr>
          <a:xfrm>
            <a:off x="2215454" y="4857345"/>
            <a:ext cx="4210421" cy="47480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线箭头连接符 18"/>
          <p:cNvCxnSpPr/>
          <p:nvPr/>
        </p:nvCxnSpPr>
        <p:spPr>
          <a:xfrm flipH="1">
            <a:off x="2215455" y="5417822"/>
            <a:ext cx="4210420" cy="4273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4781" y="2624435"/>
            <a:ext cx="134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分块上传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4781" y="3788334"/>
            <a:ext cx="134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分块上传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14781" y="4876683"/>
            <a:ext cx="134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分块上传 </a:t>
            </a: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普通青年的问题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4521" y="2666266"/>
            <a:ext cx="71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假设一个文件有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512 KB,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当前网速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100KB/S, RTT 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为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200 </a:t>
            </a:r>
            <a:r>
              <a:rPr lang="en-US" altLang="zh-TW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ms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4521" y="3458134"/>
            <a:ext cx="71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分片大小为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4KB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，需要约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30 s,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其中 </a:t>
            </a:r>
            <a:r>
              <a:rPr lang="en-US" altLang="zh-TW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rtt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耗时为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25.6s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521" y="4232966"/>
            <a:ext cx="576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分片大小为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128KB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，需要约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6 s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，其中 </a:t>
            </a:r>
            <a:r>
              <a:rPr lang="en-US" altLang="zh-TW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rtt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耗时为 </a:t>
            </a:r>
            <a:r>
              <a:rPr lang="en-US" altLang="zh-TW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0.8s 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4094" y="1750245"/>
            <a:ext cx="5267739" cy="456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4094" y="1790002"/>
            <a:ext cx="526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T=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 err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partsize+http_payload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）*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n/</a:t>
            </a:r>
            <a:r>
              <a:rPr lang="en-US" altLang="zh-CN" dirty="0" err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speed+rtt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文艺青年的做法 （一）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089040" y="2563960"/>
            <a:ext cx="0" cy="3822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6645041" y="2563960"/>
            <a:ext cx="0" cy="3822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215454" y="2694532"/>
            <a:ext cx="4280349" cy="57118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>
            <a:off x="2215457" y="3336966"/>
            <a:ext cx="4280346" cy="46907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89" y="1292510"/>
            <a:ext cx="467607" cy="9697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41" y="1243746"/>
            <a:ext cx="510691" cy="109798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rot="465877">
            <a:off x="3765504" y="2571728"/>
            <a:ext cx="119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part-size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465436">
            <a:off x="3739414" y="3798515"/>
            <a:ext cx="15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2</a:t>
            </a:r>
            <a:r>
              <a:rPr kumimoji="1" lang="zh-CN" altLang="en-US" dirty="0" smtClean="0">
                <a:solidFill>
                  <a:srgbClr val="FFFFFF"/>
                </a:solidFill>
              </a:rPr>
              <a:t> *</a:t>
            </a:r>
            <a:r>
              <a:rPr kumimoji="1" lang="en-US" altLang="zh-CN" dirty="0" smtClean="0">
                <a:solidFill>
                  <a:srgbClr val="FFFFFF"/>
                </a:solidFill>
              </a:rPr>
              <a:t>part-size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444930">
            <a:off x="3686363" y="4984314"/>
            <a:ext cx="15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solidFill>
                  <a:srgbClr val="FFFFFF"/>
                </a:solidFill>
              </a:rPr>
              <a:t>4</a:t>
            </a:r>
            <a:r>
              <a:rPr kumimoji="1" lang="zh-CN" altLang="en-US" dirty="0" smtClean="0">
                <a:solidFill>
                  <a:srgbClr val="FFFFFF"/>
                </a:solidFill>
              </a:rPr>
              <a:t> *</a:t>
            </a:r>
            <a:r>
              <a:rPr kumimoji="1" lang="en-US" altLang="zh-CN" dirty="0" smtClean="0">
                <a:solidFill>
                  <a:srgbClr val="FFFFFF"/>
                </a:solidFill>
              </a:rPr>
              <a:t>part-size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6" name="直线箭头连接符 5"/>
          <p:cNvCxnSpPr/>
          <p:nvPr/>
        </p:nvCxnSpPr>
        <p:spPr>
          <a:xfrm>
            <a:off x="2215454" y="3878276"/>
            <a:ext cx="4280349" cy="57118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线箭头连接符 6"/>
          <p:cNvCxnSpPr/>
          <p:nvPr/>
        </p:nvCxnSpPr>
        <p:spPr>
          <a:xfrm flipH="1">
            <a:off x="2215457" y="4520710"/>
            <a:ext cx="4280346" cy="46907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线箭头连接符 5"/>
          <p:cNvCxnSpPr/>
          <p:nvPr/>
        </p:nvCxnSpPr>
        <p:spPr>
          <a:xfrm>
            <a:off x="2215454" y="5073366"/>
            <a:ext cx="4280349" cy="57118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线箭头连接符 6"/>
          <p:cNvCxnSpPr/>
          <p:nvPr/>
        </p:nvCxnSpPr>
        <p:spPr>
          <a:xfrm flipH="1">
            <a:off x="2215457" y="5715800"/>
            <a:ext cx="4280346" cy="46907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文艺青年的做法 （二）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2089040" y="3029783"/>
            <a:ext cx="0" cy="26895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6550155" y="3029783"/>
            <a:ext cx="0" cy="26895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215454" y="3160355"/>
            <a:ext cx="4256598" cy="47616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2213319" y="3707740"/>
            <a:ext cx="4258734" cy="64099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89" y="1939488"/>
            <a:ext cx="467607" cy="96971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565598" y="2233622"/>
            <a:ext cx="15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PIPELINING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55" y="1811212"/>
            <a:ext cx="510691" cy="1097987"/>
          </a:xfrm>
          <a:prstGeom prst="rect">
            <a:avLst/>
          </a:prstGeom>
        </p:spPr>
      </p:pic>
      <p:cxnSp>
        <p:nvCxnSpPr>
          <p:cNvPr id="17" name="直线箭头连接符 15"/>
          <p:cNvCxnSpPr/>
          <p:nvPr/>
        </p:nvCxnSpPr>
        <p:spPr>
          <a:xfrm>
            <a:off x="2215454" y="3469658"/>
            <a:ext cx="4256598" cy="47616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直线箭头连接符 15"/>
          <p:cNvCxnSpPr/>
          <p:nvPr/>
        </p:nvCxnSpPr>
        <p:spPr>
          <a:xfrm>
            <a:off x="2215454" y="3778961"/>
            <a:ext cx="4256598" cy="47616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线箭头连接符 18"/>
          <p:cNvCxnSpPr/>
          <p:nvPr/>
        </p:nvCxnSpPr>
        <p:spPr>
          <a:xfrm flipH="1">
            <a:off x="2213319" y="4005850"/>
            <a:ext cx="4258734" cy="64099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线箭头连接符 18"/>
          <p:cNvCxnSpPr/>
          <p:nvPr/>
        </p:nvCxnSpPr>
        <p:spPr>
          <a:xfrm flipH="1">
            <a:off x="2213319" y="4318912"/>
            <a:ext cx="4258734" cy="64099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文艺青年的做法 （二）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876" y="941622"/>
            <a:ext cx="5740613" cy="5717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文艺青年的做法 （二）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993744"/>
            <a:ext cx="6079054" cy="5368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文艺青年的做法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（三）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213" y="2206790"/>
            <a:ext cx="7191590" cy="32604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5435" y="1586644"/>
            <a:ext cx="15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边录边传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4956" y="2367153"/>
            <a:ext cx="8229600" cy="188672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/>
              <a:t>单位时间内消息量大</a:t>
            </a:r>
            <a:endParaRPr kumimoji="1"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/>
              <a:t>大多数是短文本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接收消息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2106890"/>
            <a:ext cx="9144000" cy="227725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/>
              <a:t>通知合并</a:t>
            </a:r>
            <a:endParaRPr kumimoji="1"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/>
              <a:t>后台计算</a:t>
            </a:r>
            <a:endParaRPr kumimoji="1"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/>
              <a:t>估算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接收消息优化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 组件</a:t>
            </a:r>
            <a:endParaRPr kumimoji="1" lang="zh-CN" altLang="en-US" dirty="0"/>
          </a:p>
        </p:txBody>
      </p:sp>
      <p:pic>
        <p:nvPicPr>
          <p:cNvPr id="2" name="图片 1" descr="Simulator Screen Shot 2016年11月10日 下午4.34.0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2" y="1210147"/>
            <a:ext cx="2829664" cy="5033030"/>
          </a:xfrm>
          <a:prstGeom prst="rect">
            <a:avLst/>
          </a:prstGeom>
        </p:spPr>
      </p:pic>
      <p:pic>
        <p:nvPicPr>
          <p:cNvPr id="4" name="图片 3" descr="Simulator Screen Shot 2016年11月10日 下午4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20" y="1210147"/>
            <a:ext cx="2829665" cy="503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聊天室场景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pic>
        <p:nvPicPr>
          <p:cNvPr id="5" name="图片 4" descr="2016-11-02_13-53-1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21" y="1135040"/>
            <a:ext cx="2950810" cy="52485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16246" y="3010287"/>
            <a:ext cx="31550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在线人数多</a:t>
            </a:r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单位时间内消息量巨大</a:t>
            </a:r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消息流模式和 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有巨大差异</a:t>
            </a:r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cheeeeeap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03" y="1635990"/>
            <a:ext cx="8091982" cy="4697845"/>
          </a:xfrm>
          <a:prstGeom prst="rect">
            <a:avLst/>
          </a:prstGeom>
          <a:effectLst>
            <a:outerShdw blurRad="63500" sx="102000" sy="102000" algn="ctr" rotWithShape="0">
              <a:schemeClr val="tx2">
                <a:lumMod val="50000"/>
                <a:alpha val="18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52600" y="5461877"/>
            <a:ext cx="5467350" cy="79135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https://github.com/xiangwangfeng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pic>
        <p:nvPicPr>
          <p:cNvPr id="6" name="图片 5" descr="147876404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99" y="1568862"/>
            <a:ext cx="3560784" cy="3379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场景下消息流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" y="5536475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7" y="3938391"/>
            <a:ext cx="510691" cy="10979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80" y="5565694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1" y="3891487"/>
            <a:ext cx="510691" cy="10979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25" y="2498569"/>
            <a:ext cx="510691" cy="1097987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1202670" y="4815812"/>
            <a:ext cx="864065" cy="74988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3185019" y="3227033"/>
            <a:ext cx="1020016" cy="78410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051544" y="3227033"/>
            <a:ext cx="1051459" cy="81146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7008661" y="4989474"/>
            <a:ext cx="805517" cy="77098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98838" y="51671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边缘服务器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74197" y="3843920"/>
            <a:ext cx="186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在线状态服务器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56172" y="51671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边缘服务器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11" y="1455375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9" y="1500041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8" y="1585343"/>
            <a:ext cx="510691" cy="109798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98" y="1621662"/>
            <a:ext cx="510691" cy="1097987"/>
          </a:xfrm>
          <a:prstGeom prst="rect">
            <a:avLst/>
          </a:prstGeom>
        </p:spPr>
      </p:pic>
      <p:cxnSp>
        <p:nvCxnSpPr>
          <p:cNvPr id="30" name="直线箭头连接符 29"/>
          <p:cNvCxnSpPr/>
          <p:nvPr/>
        </p:nvCxnSpPr>
        <p:spPr>
          <a:xfrm flipH="1" flipV="1">
            <a:off x="2827688" y="2254096"/>
            <a:ext cx="1440586" cy="7132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5051544" y="2254096"/>
            <a:ext cx="1202607" cy="73957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84" y="1834617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37" y="1834617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55" y="1861832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4" y="1875901"/>
            <a:ext cx="467607" cy="969711"/>
          </a:xfrm>
          <a:prstGeom prst="rect">
            <a:avLst/>
          </a:prstGeom>
          <a:effectLst>
            <a:outerShdw blurRad="63500" sx="102000" sy="102000" algn="ctr" rotWithShape="0">
              <a:schemeClr val="tx2">
                <a:lumMod val="75000"/>
                <a:alpha val="49000"/>
              </a:schemeClr>
            </a:outerShd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聊天室场景下消息流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30" y="2523214"/>
            <a:ext cx="712547" cy="1531978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1902590" y="4189778"/>
            <a:ext cx="1501646" cy="118280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5643697" y="4180364"/>
            <a:ext cx="1550903" cy="11922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53" y="5372581"/>
            <a:ext cx="467607" cy="9697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45" y="5273190"/>
            <a:ext cx="467607" cy="9697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14" y="2648386"/>
            <a:ext cx="712547" cy="15319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30" y="5377081"/>
            <a:ext cx="467607" cy="9697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95" y="1791172"/>
            <a:ext cx="467607" cy="96971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17" y="1791172"/>
            <a:ext cx="467607" cy="96971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69" y="1863321"/>
            <a:ext cx="467607" cy="969711"/>
          </a:xfrm>
          <a:prstGeom prst="rect">
            <a:avLst/>
          </a:prstGeom>
        </p:spPr>
      </p:pic>
      <p:cxnSp>
        <p:nvCxnSpPr>
          <p:cNvPr id="23" name="直线箭头连接符 22"/>
          <p:cNvCxnSpPr/>
          <p:nvPr/>
        </p:nvCxnSpPr>
        <p:spPr>
          <a:xfrm flipV="1">
            <a:off x="5674731" y="2428355"/>
            <a:ext cx="1359758" cy="57120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 flipV="1">
            <a:off x="1972019" y="2499984"/>
            <a:ext cx="1402957" cy="61780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469" y="4660329"/>
            <a:ext cx="209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聊天室服务器集群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63" y="2783497"/>
            <a:ext cx="712547" cy="15319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30" y="2914701"/>
            <a:ext cx="712547" cy="153197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83" y="1863321"/>
            <a:ext cx="467607" cy="969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优化环节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1" y="1855168"/>
            <a:ext cx="9144000" cy="306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800" kern="1200">
                <a:solidFill>
                  <a:srgbClr val="FFFFFF"/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rgbClr val="FFFFFF"/>
                </a:solidFill>
                <a:latin typeface="+mn-lt"/>
                <a:ea typeface="微软雅黑" panose="020B050302020402020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rgbClr val="FFFFFF"/>
                </a:solidFill>
                <a:latin typeface="+mn-lt"/>
                <a:ea typeface="微软雅黑" panose="020B050302020402020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rgbClr val="FFFFFF"/>
                </a:solidFill>
                <a:latin typeface="+mn-lt"/>
                <a:ea typeface="微软雅黑" panose="020B050302020402020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rgbClr val="FFFFFF"/>
                </a:solidFill>
                <a:latin typeface="+mn-lt"/>
                <a:ea typeface="微软雅黑" panose="020B050302020402020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/>
              <a:buNone/>
            </a:pPr>
            <a:r>
              <a:rPr kumimoji="1" lang="en-US" altLang="en-US" dirty="0" smtClean="0"/>
              <a:t>连</a:t>
            </a:r>
            <a:r>
              <a:rPr kumimoji="1" lang="zh-CN" altLang="en-US" dirty="0" smtClean="0"/>
              <a:t>接</a:t>
            </a:r>
            <a:endParaRPr kumimoji="1"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 smtClean="0"/>
              <a:t>登录</a:t>
            </a:r>
            <a:endParaRPr kumimoji="1"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/>
              <a:t>发送</a:t>
            </a:r>
            <a:r>
              <a:rPr kumimoji="1" lang="zh-CN" altLang="en-US" dirty="0" smtClean="0"/>
              <a:t>消息</a:t>
            </a:r>
            <a:endParaRPr kumimoji="1"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/>
              <a:t>接收消息</a:t>
            </a:r>
            <a:endParaRPr kumimoji="1" lang="zh-CN" altLang="en-US" dirty="0"/>
          </a:p>
          <a:p>
            <a:pPr marL="0" indent="0" algn="ctr">
              <a:buNone/>
            </a:pPr>
            <a:endParaRPr kumimoji="1" lang="zh-CN" altLang="en-US" dirty="0"/>
          </a:p>
          <a:p>
            <a:pPr marL="0" indent="0" algn="ctr">
              <a:buNone/>
            </a:pPr>
            <a:endParaRPr kumimoji="1" lang="zh-CN" altLang="en-US" dirty="0"/>
          </a:p>
          <a:p>
            <a:pPr marL="0" indent="0" algn="ctr">
              <a:buFont typeface="Arial" panose="020B0604020202020204"/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普通服务器连接模式</a:t>
            </a:r>
            <a:endParaRPr kumimoji="1" lang="zh-CN" altLang="en-US" dirty="0"/>
          </a:p>
        </p:txBody>
      </p:sp>
      <p:sp>
        <p:nvSpPr>
          <p:cNvPr id="18" name="内容占位符 1"/>
          <p:cNvSpPr>
            <a:spLocks noGrp="1"/>
          </p:cNvSpPr>
          <p:nvPr>
            <p:ph idx="1"/>
          </p:nvPr>
        </p:nvSpPr>
        <p:spPr>
          <a:xfrm>
            <a:off x="6175476" y="2861265"/>
            <a:ext cx="2671618" cy="22614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查询时间长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污染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依赖运营商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0235" y="1958489"/>
            <a:ext cx="4063255" cy="3614628"/>
            <a:chOff x="1180235" y="1958489"/>
            <a:chExt cx="4063255" cy="3614628"/>
          </a:xfrm>
        </p:grpSpPr>
        <p:cxnSp>
          <p:nvCxnSpPr>
            <p:cNvPr id="5" name="直线箭头连接符 4"/>
            <p:cNvCxnSpPr/>
            <p:nvPr/>
          </p:nvCxnSpPr>
          <p:spPr>
            <a:xfrm flipV="1">
              <a:off x="1784485" y="2768759"/>
              <a:ext cx="2362157" cy="178598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35" y="4234074"/>
              <a:ext cx="467607" cy="96971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078" y="1958489"/>
              <a:ext cx="510691" cy="109798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078" y="4024744"/>
              <a:ext cx="510691" cy="1097987"/>
            </a:xfrm>
            <a:prstGeom prst="rect">
              <a:avLst/>
            </a:prstGeom>
          </p:spPr>
        </p:pic>
        <p:cxnSp>
          <p:nvCxnSpPr>
            <p:cNvPr id="9" name="直线箭头连接符 8"/>
            <p:cNvCxnSpPr/>
            <p:nvPr/>
          </p:nvCxnSpPr>
          <p:spPr>
            <a:xfrm>
              <a:off x="1978805" y="4792138"/>
              <a:ext cx="2167837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/>
            <p:nvPr/>
          </p:nvCxnSpPr>
          <p:spPr>
            <a:xfrm flipH="1">
              <a:off x="1784485" y="3016589"/>
              <a:ext cx="2362158" cy="177554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800466" y="3120739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DNS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服务器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2564" y="520378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应用服务器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9433672">
              <a:off x="2237182" y="3449906"/>
              <a:ext cx="1095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www.163.com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9382419">
              <a:off x="2557248" y="3856474"/>
              <a:ext cx="10811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altLang="zh-CN" sz="1200" dirty="0">
                  <a:solidFill>
                    <a:schemeClr val="bg1"/>
                  </a:solidFill>
                </a:rPr>
                <a:t>61.166.128.80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DNS</a:t>
            </a:r>
            <a:endParaRPr kumimoji="1" lang="zh-CN" altLang="en-US" dirty="0"/>
          </a:p>
        </p:txBody>
      </p:sp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6017842" y="2252305"/>
            <a:ext cx="2982495" cy="30946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优点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可控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 smtClean="0"/>
              <a:t>NSURLProtocol</a:t>
            </a:r>
            <a:endParaRPr kumimoji="1"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缺点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smtClean="0"/>
              <a:t>HTTPS</a:t>
            </a:r>
            <a:r>
              <a:rPr kumimoji="1" lang="zh-CN" altLang="en-US" sz="2000" dirty="0" smtClean="0"/>
              <a:t> 兼容性</a:t>
            </a:r>
            <a:endParaRPr kumimoji="1" lang="en-US" altLang="zh-CN" sz="2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58034" y="1794003"/>
            <a:ext cx="4899376" cy="3957364"/>
            <a:chOff x="858034" y="1794003"/>
            <a:chExt cx="4899376" cy="3957364"/>
          </a:xfrm>
        </p:grpSpPr>
        <p:cxnSp>
          <p:nvCxnSpPr>
            <p:cNvPr id="4" name="直线箭头连接符 3"/>
            <p:cNvCxnSpPr/>
            <p:nvPr/>
          </p:nvCxnSpPr>
          <p:spPr>
            <a:xfrm flipV="1">
              <a:off x="1510292" y="2368747"/>
              <a:ext cx="2973781" cy="2305885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34" y="4257944"/>
              <a:ext cx="467607" cy="96971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690" y="1794003"/>
              <a:ext cx="510691" cy="109798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392" y="4248980"/>
              <a:ext cx="510691" cy="1097987"/>
            </a:xfrm>
            <a:prstGeom prst="rect">
              <a:avLst/>
            </a:prstGeom>
          </p:spPr>
        </p:pic>
        <p:cxnSp>
          <p:nvCxnSpPr>
            <p:cNvPr id="8" name="直线箭头连接符 7"/>
            <p:cNvCxnSpPr/>
            <p:nvPr/>
          </p:nvCxnSpPr>
          <p:spPr>
            <a:xfrm flipV="1">
              <a:off x="1857012" y="4827034"/>
              <a:ext cx="2561570" cy="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/>
            <p:nvPr/>
          </p:nvCxnSpPr>
          <p:spPr>
            <a:xfrm flipH="1">
              <a:off x="1662692" y="2682707"/>
              <a:ext cx="2821381" cy="2144325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418582" y="2938756"/>
              <a:ext cx="11219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HTTP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DNS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582" y="538203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应用服务器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9331903">
              <a:off x="1065335" y="3275615"/>
              <a:ext cx="36890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bg1"/>
                  </a:solidFill>
                </a:rPr>
                <a:t>GET </a:t>
              </a:r>
              <a:r>
                <a:rPr kumimoji="1" lang="de-DE" altLang="zh-CN" sz="1200" dirty="0" smtClean="0">
                  <a:solidFill>
                    <a:schemeClr val="bg1"/>
                  </a:solidFill>
                </a:rPr>
                <a:t>http</a:t>
              </a:r>
              <a:r>
                <a:rPr kumimoji="1" lang="de-DE" altLang="zh-CN" sz="1200" dirty="0">
                  <a:solidFill>
                    <a:schemeClr val="bg1"/>
                  </a:solidFill>
                </a:rPr>
                <a:t>://106.2.81.8/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/100000/d?host=www.163.com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9382419">
              <a:off x="1509981" y="3720465"/>
              <a:ext cx="35445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bg1"/>
                  </a:solidFill>
                </a:rPr>
                <a:t>“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</a:rPr>
                <a:t>dns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” : { “host” : www.163.com,”ips”:[],ttl:60,http2:0}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本地部署服务器</a:t>
            </a:r>
            <a:r>
              <a:rPr kumimoji="1" lang="en-US" altLang="zh-CN" dirty="0" smtClean="0"/>
              <a:t> IP</a:t>
            </a:r>
            <a:endParaRPr kumimoji="1"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6295012" y="2508979"/>
            <a:ext cx="1707899" cy="1710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更新机制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淘汰机制</a:t>
            </a:r>
            <a:endParaRPr kumimoji="1" lang="zh-CN" alt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 smtClean="0"/>
              <a:t>全异步</a:t>
            </a:r>
            <a:endParaRPr kumimoji="1" lang="en-US" altLang="zh-CN" sz="2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922811" y="2915535"/>
            <a:ext cx="4698526" cy="1097987"/>
            <a:chOff x="2186834" y="4013522"/>
            <a:chExt cx="4698526" cy="109798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834" y="4088293"/>
              <a:ext cx="467607" cy="96971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669" y="4013522"/>
              <a:ext cx="510691" cy="1097987"/>
            </a:xfrm>
            <a:prstGeom prst="rect">
              <a:avLst/>
            </a:prstGeom>
          </p:spPr>
        </p:pic>
        <p:cxnSp>
          <p:nvCxnSpPr>
            <p:cNvPr id="6" name="直线箭头连接符 5"/>
            <p:cNvCxnSpPr/>
            <p:nvPr/>
          </p:nvCxnSpPr>
          <p:spPr>
            <a:xfrm flipV="1">
              <a:off x="3001995" y="4562516"/>
              <a:ext cx="3096679" cy="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376588" y="4208235"/>
              <a:ext cx="24117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bg1"/>
                  </a:solidFill>
                </a:rPr>
                <a:t>i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</a:rPr>
                <a:t>ps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:[“123.58.180.8”.”123.58.180.7”]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演示</Application>
  <PresentationFormat>全屏显示(4:3)</PresentationFormat>
  <Paragraphs>272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Arial</vt:lpstr>
      <vt:lpstr>微软雅黑</vt:lpstr>
      <vt:lpstr>Calibri</vt:lpstr>
      <vt:lpstr>Office 主题</vt:lpstr>
      <vt:lpstr>聊天室场景下的移动端优化</vt:lpstr>
      <vt:lpstr>自我介绍	</vt:lpstr>
      <vt:lpstr>聊天室场景	</vt:lpstr>
      <vt:lpstr>IM 场景下消息流</vt:lpstr>
      <vt:lpstr>聊天室场景下消息流</vt:lpstr>
      <vt:lpstr>优化环节	</vt:lpstr>
      <vt:lpstr>普通服务器连接模式</vt:lpstr>
      <vt:lpstr>HTTP DNS</vt:lpstr>
      <vt:lpstr>本地部署服务器 IP</vt:lpstr>
      <vt:lpstr>聊天室场景</vt:lpstr>
      <vt:lpstr>连接保持</vt:lpstr>
      <vt:lpstr>登录	</vt:lpstr>
      <vt:lpstr>安全的代价</vt:lpstr>
      <vt:lpstr>安全的代价</vt:lpstr>
      <vt:lpstr>更快的安全登录</vt:lpstr>
      <vt:lpstr>登录请求优化	</vt:lpstr>
      <vt:lpstr>发送消息	</vt:lpstr>
      <vt:lpstr>资源文件上传优化</vt:lpstr>
      <vt:lpstr>2B 青年的文件上传</vt:lpstr>
      <vt:lpstr>普通青年的文件上传</vt:lpstr>
      <vt:lpstr>普通青年的问题</vt:lpstr>
      <vt:lpstr>文艺青年的做法 （一）</vt:lpstr>
      <vt:lpstr>文艺青年的做法 （二）</vt:lpstr>
      <vt:lpstr>文艺青年的做法 （二）</vt:lpstr>
      <vt:lpstr>文艺青年的做法 （二）</vt:lpstr>
      <vt:lpstr>文艺青年的做法 （三）</vt:lpstr>
      <vt:lpstr>接收消息	</vt:lpstr>
      <vt:lpstr>接收消息优化</vt:lpstr>
      <vt:lpstr>UI 组件</vt:lpstr>
      <vt:lpstr>Talk is cheeeeeap…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Administrator</cp:lastModifiedBy>
  <cp:revision>98</cp:revision>
  <dcterms:created xsi:type="dcterms:W3CDTF">2015-11-20T08:04:00Z</dcterms:created>
  <dcterms:modified xsi:type="dcterms:W3CDTF">2016-12-04T06:02:15Z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