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7" r:id="rId16"/>
    <p:sldId id="278" r:id="rId17"/>
    <p:sldId id="279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D697"/>
    <a:srgbClr val="48CA7A"/>
    <a:srgbClr val="1F5167"/>
    <a:srgbClr val="135350"/>
    <a:srgbClr val="333333"/>
    <a:srgbClr val="5F5F5F"/>
    <a:srgbClr val="000000"/>
    <a:srgbClr val="DDF06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4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194AA-618E-41B9-B3CF-3F685E7FFF6F}" type="datetimeFigureOut">
              <a:rPr lang="zh-CN" altLang="en-US" smtClean="0"/>
              <a:t>2016/12/1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EA4D1-640D-477E-978E-3C81217FB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227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AEA4D1-640D-477E-978E-3C81217FB6D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408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770400"/>
          </a:xfrm>
        </p:spPr>
        <p:txBody>
          <a:bodyPr/>
          <a:lstStyle>
            <a:lvl1pPr>
              <a:defRPr b="1" u="none">
                <a:solidFill>
                  <a:schemeClr val="bg1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814094" y="3215094"/>
            <a:ext cx="5644106" cy="5832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  <a:ea typeface="微软雅黑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单击此处编辑母版副标题样式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33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794A-6427-1142-8921-40BFA5A3E01F}" type="datetimeFigureOut">
              <a:rPr kumimoji="1" lang="zh-CN" altLang="en-US" smtClean="0"/>
              <a:t>2016/12/1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FC7-A849-5345-B49A-FA4CD3BE2B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650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794A-6427-1142-8921-40BFA5A3E01F}" type="datetimeFigureOut">
              <a:rPr kumimoji="1" lang="zh-CN" altLang="en-US" smtClean="0"/>
              <a:t>2016/12/1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FC7-A849-5345-B49A-FA4CD3BE2B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231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9871"/>
            <a:ext cx="8229600" cy="4736291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  <a:ea typeface="微软雅黑"/>
              </a:defRPr>
            </a:lvl1pPr>
            <a:lvl2pPr>
              <a:defRPr sz="2400">
                <a:solidFill>
                  <a:srgbClr val="FFFFFF"/>
                </a:solidFill>
                <a:ea typeface="微软雅黑"/>
              </a:defRPr>
            </a:lvl2pPr>
            <a:lvl3pPr>
              <a:defRPr sz="2000">
                <a:solidFill>
                  <a:srgbClr val="FFFFFF"/>
                </a:solidFill>
                <a:ea typeface="微软雅黑"/>
              </a:defRPr>
            </a:lvl3pPr>
            <a:lvl4pPr>
              <a:defRPr sz="1800">
                <a:solidFill>
                  <a:srgbClr val="FFFFFF"/>
                </a:solidFill>
                <a:ea typeface="微软雅黑"/>
              </a:defRPr>
            </a:lvl4pPr>
            <a:lvl5pPr>
              <a:defRPr sz="1800">
                <a:solidFill>
                  <a:srgbClr val="FFFFFF"/>
                </a:solidFill>
                <a:ea typeface="微软雅黑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8745"/>
            <a:ext cx="6577289" cy="583200"/>
          </a:xfrm>
        </p:spPr>
        <p:txBody>
          <a:bodyPr>
            <a:normAutofit/>
          </a:bodyPr>
          <a:lstStyle>
            <a:lvl1pPr algn="l">
              <a:defRPr sz="3200">
                <a:solidFill>
                  <a:srgbClr val="DDF06E"/>
                </a:solidFill>
                <a:latin typeface="微软雅黑"/>
                <a:ea typeface="微软雅黑"/>
                <a:cs typeface="微软雅黑"/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pic>
        <p:nvPicPr>
          <p:cNvPr id="7" name="图片 6" descr="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933" y="264321"/>
            <a:ext cx="2159000" cy="693279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313267" y="289787"/>
            <a:ext cx="76200" cy="572158"/>
          </a:xfrm>
          <a:prstGeom prst="rect">
            <a:avLst/>
          </a:prstGeom>
          <a:solidFill>
            <a:srgbClr val="DDF06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621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794A-6427-1142-8921-40BFA5A3E01F}" type="datetimeFigureOut">
              <a:rPr kumimoji="1" lang="zh-CN" altLang="en-US" smtClean="0"/>
              <a:t>2016/12/1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FC7-A849-5345-B49A-FA4CD3BE2B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62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794A-6427-1142-8921-40BFA5A3E01F}" type="datetimeFigureOut">
              <a:rPr kumimoji="1" lang="zh-CN" altLang="en-US" smtClean="0"/>
              <a:t>2016/12/1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FC7-A849-5345-B49A-FA4CD3BE2B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1958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794A-6427-1142-8921-40BFA5A3E01F}" type="datetimeFigureOut">
              <a:rPr kumimoji="1" lang="zh-CN" altLang="en-US" smtClean="0"/>
              <a:t>2016/12/1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FC7-A849-5345-B49A-FA4CD3BE2B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833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794A-6427-1142-8921-40BFA5A3E01F}" type="datetimeFigureOut">
              <a:rPr kumimoji="1" lang="zh-CN" altLang="en-US" smtClean="0"/>
              <a:t>2016/12/1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FC7-A849-5345-B49A-FA4CD3BE2B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323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794A-6427-1142-8921-40BFA5A3E01F}" type="datetimeFigureOut">
              <a:rPr kumimoji="1" lang="zh-CN" altLang="en-US" smtClean="0"/>
              <a:t>2016/12/1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FC7-A849-5345-B49A-FA4CD3BE2B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215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794A-6427-1142-8921-40BFA5A3E01F}" type="datetimeFigureOut">
              <a:rPr kumimoji="1" lang="zh-CN" altLang="en-US" smtClean="0"/>
              <a:t>2016/12/1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FC7-A849-5345-B49A-FA4CD3BE2B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396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794A-6427-1142-8921-40BFA5A3E01F}" type="datetimeFigureOut">
              <a:rPr kumimoji="1" lang="zh-CN" altLang="en-US" smtClean="0"/>
              <a:t>2016/12/1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DBFC7-A849-5345-B49A-FA4CD3BE2B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3960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C794A-6427-1142-8921-40BFA5A3E01F}" type="datetimeFigureOut">
              <a:rPr kumimoji="1" lang="zh-CN" altLang="en-US" smtClean="0"/>
              <a:t>2016/12/1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DBFC7-A849-5345-B49A-FA4CD3BE2B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551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194257"/>
            <a:ext cx="7772400" cy="770400"/>
          </a:xfrm>
        </p:spPr>
        <p:txBody>
          <a:bodyPr>
            <a:normAutofit/>
          </a:bodyPr>
          <a:lstStyle/>
          <a:p>
            <a:r>
              <a:rPr lang="zh-CN" altLang="en-US" spc="-150" dirty="0">
                <a:solidFill>
                  <a:srgbClr val="45C1A4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应用升级进阶之</a:t>
            </a:r>
            <a:r>
              <a:rPr lang="zh-CN" altLang="en-US" spc="-150" dirty="0" smtClean="0">
                <a:solidFill>
                  <a:srgbClr val="45C1A4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路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74579" y="4267243"/>
            <a:ext cx="5644106" cy="583200"/>
          </a:xfr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Bugly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一种愉悦的开发方式</a:t>
            </a:r>
            <a:endParaRPr lang="en-US" altLang="zh-CN" dirty="0"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78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47500" lnSpcReduction="20000"/>
          </a:bodyPr>
          <a:lstStyle/>
          <a:p>
            <a:pPr marL="0" indent="0" defTabSz="1088232">
              <a:lnSpc>
                <a:spcPct val="200000"/>
              </a:lnSpc>
              <a:buNone/>
            </a:pPr>
            <a:r>
              <a:rPr lang="en-US" altLang="zh-CN" sz="5100" b="1" dirty="0" err="1">
                <a:solidFill>
                  <a:srgbClr val="45C1A4"/>
                </a:solidFill>
                <a:latin typeface="微软雅黑" pitchFamily="34" charset="-122"/>
                <a:ea typeface="微软雅黑" pitchFamily="34" charset="-122"/>
              </a:rPr>
              <a:t>QZone</a:t>
            </a:r>
            <a:r>
              <a:rPr lang="en-US" altLang="zh-CN" sz="5100" b="1" dirty="0">
                <a:solidFill>
                  <a:srgbClr val="45C1A4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100" b="1" dirty="0">
                <a:solidFill>
                  <a:srgbClr val="45C1A4"/>
                </a:solidFill>
                <a:latin typeface="微软雅黑" pitchFamily="34" charset="-122"/>
                <a:ea typeface="微软雅黑" pitchFamily="34" charset="-122"/>
              </a:rPr>
              <a:t>解决方案</a:t>
            </a:r>
            <a:endParaRPr lang="en-US" altLang="zh-CN" sz="5100" b="1" dirty="0">
              <a:solidFill>
                <a:srgbClr val="45C1A4"/>
              </a:solidFill>
              <a:latin typeface="微软雅黑" pitchFamily="34" charset="-122"/>
              <a:ea typeface="微软雅黑" pitchFamily="34" charset="-122"/>
              <a:cs typeface="Open Sans" pitchFamily="34" charset="0"/>
            </a:endParaRPr>
          </a:p>
          <a:p>
            <a:pPr marL="0" indent="0">
              <a:buNone/>
            </a:pP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 </a:t>
            </a:r>
            <a:r>
              <a:rPr lang="en-US" altLang="zh-CN" sz="4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ClassLoader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可以包含多个 </a:t>
            </a:r>
            <a:r>
              <a:rPr lang="en-US" altLang="zh-CN" sz="4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dex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文件，如果在不同的 </a:t>
            </a:r>
            <a:r>
              <a:rPr lang="en-US" altLang="zh-CN" sz="4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dex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中有相同的类存在，那么会优先选择排在前面的 </a:t>
            </a:r>
            <a:r>
              <a:rPr lang="en-US" altLang="zh-CN" sz="4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dex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文件内的类，所以把需要替换的类打包到一个 </a:t>
            </a:r>
            <a:r>
              <a:rPr lang="en-US" altLang="zh-CN" sz="4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dex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文件中，然后把这个 </a:t>
            </a:r>
            <a:r>
              <a:rPr lang="en-US" altLang="zh-CN" sz="4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dex</a:t>
            </a:r>
            <a:r>
              <a:rPr lang="en-US" altLang="zh-CN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插到最前面就可以满足热更新的需求</a:t>
            </a:r>
          </a:p>
          <a:p>
            <a:pPr marL="0" indent="0">
              <a:buNone/>
            </a:pP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5100" b="1" dirty="0">
                <a:solidFill>
                  <a:srgbClr val="45C1A4"/>
                </a:solidFill>
                <a:latin typeface="微软雅黑" pitchFamily="34" charset="-122"/>
                <a:ea typeface="微软雅黑" pitchFamily="34" charset="-122"/>
              </a:rPr>
              <a:t>优势</a:t>
            </a:r>
            <a:endParaRPr lang="en-US" altLang="zh-CN" sz="5100" b="1" dirty="0">
              <a:solidFill>
                <a:srgbClr val="45C1A4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3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开发透明，简单，是所有热更新方案中可靠性最高的，</a:t>
            </a:r>
            <a:r>
              <a:rPr lang="en-US" altLang="zh-CN" sz="3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3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层兼容性问题会比较少</a:t>
            </a:r>
          </a:p>
          <a:p>
            <a:pPr marL="0" indent="0">
              <a:buNone/>
            </a:pP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5100" b="1" dirty="0">
                <a:solidFill>
                  <a:srgbClr val="45C1A4"/>
                </a:solidFill>
                <a:latin typeface="微软雅黑" pitchFamily="34" charset="-122"/>
                <a:ea typeface="微软雅黑" pitchFamily="34" charset="-122"/>
              </a:rPr>
              <a:t>劣势</a:t>
            </a:r>
            <a:endParaRPr lang="en-US" altLang="zh-CN" sz="5100" b="1" dirty="0">
              <a:solidFill>
                <a:srgbClr val="45C1A4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3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需要类进行插桩来跳过</a:t>
            </a:r>
            <a:r>
              <a:rPr lang="en-US" altLang="zh-CN" sz="3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CLASS_ISPREVERIFIED</a:t>
            </a:r>
            <a:r>
              <a:rPr lang="zh-CN" altLang="en-US" sz="38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的校验，有一定的性能影响，主要体现在启动速度上，补丁只有在下次启动才生效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 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主流热更新框架差异</a:t>
            </a:r>
          </a:p>
        </p:txBody>
      </p:sp>
    </p:spTree>
    <p:extLst>
      <p:ext uri="{BB962C8B-B14F-4D97-AF65-F5344CB8AC3E}">
        <p14:creationId xmlns:p14="http://schemas.microsoft.com/office/powerpoint/2010/main" val="380463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 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主流热更新框架差异</a:t>
            </a:r>
          </a:p>
        </p:txBody>
      </p:sp>
      <p:sp>
        <p:nvSpPr>
          <p:cNvPr id="4" name="矩形 3"/>
          <p:cNvSpPr/>
          <p:nvPr/>
        </p:nvSpPr>
        <p:spPr>
          <a:xfrm>
            <a:off x="457200" y="1648179"/>
            <a:ext cx="8299938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88232">
              <a:lnSpc>
                <a:spcPct val="200000"/>
              </a:lnSpc>
            </a:pPr>
            <a:r>
              <a:rPr lang="zh-CN" altLang="en-US" sz="2400" b="1" dirty="0">
                <a:solidFill>
                  <a:srgbClr val="00CCFF"/>
                </a:solidFill>
                <a:latin typeface="微软雅黑" pitchFamily="34" charset="-122"/>
                <a:ea typeface="微软雅黑" pitchFamily="34" charset="-122"/>
              </a:rPr>
              <a:t>微信 </a:t>
            </a:r>
            <a:r>
              <a:rPr lang="en-US" altLang="zh-CN" sz="2400" b="1" dirty="0" err="1" smtClean="0">
                <a:solidFill>
                  <a:srgbClr val="00CCFF"/>
                </a:solidFill>
                <a:latin typeface="微软雅黑" pitchFamily="34" charset="-122"/>
                <a:ea typeface="微软雅黑" pitchFamily="34" charset="-122"/>
              </a:rPr>
              <a:t>Tinke</a:t>
            </a:r>
            <a:endParaRPr lang="en-US" altLang="zh-CN" sz="2400" b="1" dirty="0">
              <a:solidFill>
                <a:srgbClr val="00CCFF"/>
              </a:solidFill>
              <a:latin typeface="微软雅黑" pitchFamily="34" charset="-122"/>
              <a:ea typeface="微软雅黑" pitchFamily="34" charset="-122"/>
              <a:cs typeface="Open Sans" pitchFamily="34" charset="0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自研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dxdiff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算法，在编译时通过比较新旧两个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Dex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生成差异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patch.dex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。在运行时，将差异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patch.dex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重新跟原始安装包的旧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dex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还原成新的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Dex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b="1" dirty="0">
              <a:solidFill>
                <a:srgbClr val="00CCFF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b="1" dirty="0">
                <a:solidFill>
                  <a:srgbClr val="00CCFF"/>
                </a:solidFill>
                <a:latin typeface="微软雅黑" pitchFamily="34" charset="-122"/>
                <a:ea typeface="微软雅黑" pitchFamily="34" charset="-122"/>
              </a:rPr>
              <a:t>优势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功能完善同时支持代码、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so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库以及资源的修复，全平台支持，性能损耗较小</a:t>
            </a:r>
          </a:p>
          <a:p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/>
          </a:p>
          <a:p>
            <a:r>
              <a:rPr lang="zh-CN" altLang="en-US" sz="2400" b="1" dirty="0">
                <a:solidFill>
                  <a:srgbClr val="00CCFF"/>
                </a:solidFill>
                <a:latin typeface="微软雅黑" pitchFamily="34" charset="-122"/>
                <a:ea typeface="微软雅黑" pitchFamily="34" charset="-122"/>
              </a:rPr>
              <a:t>劣势</a:t>
            </a:r>
            <a:endParaRPr lang="en-US" altLang="zh-CN" sz="2400" b="1" dirty="0">
              <a:solidFill>
                <a:srgbClr val="00CCFF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占用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Rom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体积，有一个额外的合成过程内存占用过大</a:t>
            </a:r>
          </a:p>
        </p:txBody>
      </p:sp>
    </p:spTree>
    <p:extLst>
      <p:ext uri="{BB962C8B-B14F-4D97-AF65-F5344CB8AC3E}">
        <p14:creationId xmlns:p14="http://schemas.microsoft.com/office/powerpoint/2010/main" val="131939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3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spc="-1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如何</a:t>
            </a:r>
            <a:r>
              <a:rPr lang="zh-CN" altLang="en-US" b="1" spc="-15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选型</a:t>
            </a:r>
            <a:endParaRPr lang="zh-CN" altLang="en-US" dirty="0"/>
          </a:p>
        </p:txBody>
      </p:sp>
      <p:sp>
        <p:nvSpPr>
          <p:cNvPr id="37" name="Rectangle 3"/>
          <p:cNvSpPr/>
          <p:nvPr/>
        </p:nvSpPr>
        <p:spPr>
          <a:xfrm>
            <a:off x="2599027" y="2189065"/>
            <a:ext cx="4260943" cy="963133"/>
          </a:xfrm>
          <a:prstGeom prst="rect">
            <a:avLst/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4"/>
          <p:cNvSpPr/>
          <p:nvPr/>
        </p:nvSpPr>
        <p:spPr>
          <a:xfrm>
            <a:off x="2599027" y="3255865"/>
            <a:ext cx="4260943" cy="963133"/>
          </a:xfrm>
          <a:prstGeom prst="rect">
            <a:avLst/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5"/>
          <p:cNvSpPr/>
          <p:nvPr/>
        </p:nvSpPr>
        <p:spPr>
          <a:xfrm>
            <a:off x="2599027" y="4350132"/>
            <a:ext cx="4260943" cy="963133"/>
          </a:xfrm>
          <a:prstGeom prst="rect">
            <a:avLst/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3889043" y="2265265"/>
            <a:ext cx="2986803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200000"/>
              </a:lnSpc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安全性</a:t>
            </a:r>
            <a:endParaRPr lang="en-US" sz="1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" pitchFamily="34" charset="0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防止补丁被篡改</a:t>
            </a:r>
          </a:p>
        </p:txBody>
      </p:sp>
      <p:sp>
        <p:nvSpPr>
          <p:cNvPr id="41" name="Text Box 10"/>
          <p:cNvSpPr txBox="1">
            <a:spLocks noChangeArrowheads="1"/>
          </p:cNvSpPr>
          <p:nvPr/>
        </p:nvSpPr>
        <p:spPr bwMode="auto">
          <a:xfrm>
            <a:off x="2933134" y="3326201"/>
            <a:ext cx="3008541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200000"/>
              </a:lnSpc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兼容性</a:t>
            </a:r>
            <a:endParaRPr lang="en-US" sz="1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" pitchFamily="34" charset="0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 </a:t>
            </a:r>
            <a:r>
              <a:rPr lang="en-US" altLang="zh-CN" sz="1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iOS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 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及各自的主流系统版本</a:t>
            </a:r>
          </a:p>
        </p:txBody>
      </p:sp>
      <p:sp>
        <p:nvSpPr>
          <p:cNvPr id="42" name="Text Box 10"/>
          <p:cNvSpPr txBox="1">
            <a:spLocks noChangeArrowheads="1"/>
          </p:cNvSpPr>
          <p:nvPr/>
        </p:nvSpPr>
        <p:spPr bwMode="auto">
          <a:xfrm>
            <a:off x="3889043" y="4422945"/>
            <a:ext cx="2890832" cy="661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200000"/>
              </a:lnSpc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灰度控制</a:t>
            </a:r>
            <a:endParaRPr lang="en-US" sz="1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" pitchFamily="34" charset="0"/>
            </a:endParaRPr>
          </a:p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能有效的控制补丁影响范围</a:t>
            </a:r>
          </a:p>
        </p:txBody>
      </p:sp>
      <p:grpSp>
        <p:nvGrpSpPr>
          <p:cNvPr id="43" name="Group 12"/>
          <p:cNvGrpSpPr/>
          <p:nvPr/>
        </p:nvGrpSpPr>
        <p:grpSpPr>
          <a:xfrm>
            <a:off x="6017875" y="3484465"/>
            <a:ext cx="544382" cy="533978"/>
            <a:chOff x="2905125" y="4002088"/>
            <a:chExt cx="249238" cy="244475"/>
          </a:xfrm>
          <a:solidFill>
            <a:schemeClr val="bg1"/>
          </a:solidFill>
        </p:grpSpPr>
        <p:sp>
          <p:nvSpPr>
            <p:cNvPr id="44" name="Freeform 50"/>
            <p:cNvSpPr>
              <a:spLocks noEditPoints="1"/>
            </p:cNvSpPr>
            <p:nvPr/>
          </p:nvSpPr>
          <p:spPr bwMode="auto">
            <a:xfrm>
              <a:off x="2905125" y="4002088"/>
              <a:ext cx="249238" cy="244475"/>
            </a:xfrm>
            <a:custGeom>
              <a:avLst/>
              <a:gdLst>
                <a:gd name="T0" fmla="*/ 82 w 95"/>
                <a:gd name="T1" fmla="*/ 58 h 93"/>
                <a:gd name="T2" fmla="*/ 95 w 95"/>
                <a:gd name="T3" fmla="*/ 52 h 93"/>
                <a:gd name="T4" fmla="*/ 95 w 95"/>
                <a:gd name="T5" fmla="*/ 42 h 93"/>
                <a:gd name="T6" fmla="*/ 82 w 95"/>
                <a:gd name="T7" fmla="*/ 36 h 93"/>
                <a:gd name="T8" fmla="*/ 79 w 95"/>
                <a:gd name="T9" fmla="*/ 31 h 93"/>
                <a:gd name="T10" fmla="*/ 84 w 95"/>
                <a:gd name="T11" fmla="*/ 18 h 93"/>
                <a:gd name="T12" fmla="*/ 77 w 95"/>
                <a:gd name="T13" fmla="*/ 10 h 93"/>
                <a:gd name="T14" fmla="*/ 64 w 95"/>
                <a:gd name="T15" fmla="*/ 16 h 93"/>
                <a:gd name="T16" fmla="*/ 58 w 95"/>
                <a:gd name="T17" fmla="*/ 13 h 93"/>
                <a:gd name="T18" fmla="*/ 52 w 95"/>
                <a:gd name="T19" fmla="*/ 0 h 93"/>
                <a:gd name="T20" fmla="*/ 42 w 95"/>
                <a:gd name="T21" fmla="*/ 0 h 93"/>
                <a:gd name="T22" fmla="*/ 36 w 95"/>
                <a:gd name="T23" fmla="*/ 13 h 93"/>
                <a:gd name="T24" fmla="*/ 31 w 95"/>
                <a:gd name="T25" fmla="*/ 16 h 93"/>
                <a:gd name="T26" fmla="*/ 17 w 95"/>
                <a:gd name="T27" fmla="*/ 11 h 93"/>
                <a:gd name="T28" fmla="*/ 10 w 95"/>
                <a:gd name="T29" fmla="*/ 18 h 93"/>
                <a:gd name="T30" fmla="*/ 15 w 95"/>
                <a:gd name="T31" fmla="*/ 31 h 93"/>
                <a:gd name="T32" fmla="*/ 13 w 95"/>
                <a:gd name="T33" fmla="*/ 36 h 93"/>
                <a:gd name="T34" fmla="*/ 0 w 95"/>
                <a:gd name="T35" fmla="*/ 42 h 93"/>
                <a:gd name="T36" fmla="*/ 0 w 95"/>
                <a:gd name="T37" fmla="*/ 52 h 93"/>
                <a:gd name="T38" fmla="*/ 13 w 95"/>
                <a:gd name="T39" fmla="*/ 58 h 93"/>
                <a:gd name="T40" fmla="*/ 15 w 95"/>
                <a:gd name="T41" fmla="*/ 63 h 93"/>
                <a:gd name="T42" fmla="*/ 10 w 95"/>
                <a:gd name="T43" fmla="*/ 76 h 93"/>
                <a:gd name="T44" fmla="*/ 18 w 95"/>
                <a:gd name="T45" fmla="*/ 84 h 93"/>
                <a:gd name="T46" fmla="*/ 31 w 95"/>
                <a:gd name="T47" fmla="*/ 78 h 93"/>
                <a:gd name="T48" fmla="*/ 37 w 95"/>
                <a:gd name="T49" fmla="*/ 81 h 93"/>
                <a:gd name="T50" fmla="*/ 42 w 95"/>
                <a:gd name="T51" fmla="*/ 93 h 93"/>
                <a:gd name="T52" fmla="*/ 53 w 95"/>
                <a:gd name="T53" fmla="*/ 93 h 93"/>
                <a:gd name="T54" fmla="*/ 58 w 95"/>
                <a:gd name="T55" fmla="*/ 81 h 93"/>
                <a:gd name="T56" fmla="*/ 64 w 95"/>
                <a:gd name="T57" fmla="*/ 78 h 93"/>
                <a:gd name="T58" fmla="*/ 77 w 95"/>
                <a:gd name="T59" fmla="*/ 83 h 93"/>
                <a:gd name="T60" fmla="*/ 85 w 95"/>
                <a:gd name="T61" fmla="*/ 76 h 93"/>
                <a:gd name="T62" fmla="*/ 79 w 95"/>
                <a:gd name="T63" fmla="*/ 63 h 93"/>
                <a:gd name="T64" fmla="*/ 82 w 95"/>
                <a:gd name="T65" fmla="*/ 58 h 93"/>
                <a:gd name="T66" fmla="*/ 47 w 95"/>
                <a:gd name="T67" fmla="*/ 62 h 93"/>
                <a:gd name="T68" fmla="*/ 32 w 95"/>
                <a:gd name="T69" fmla="*/ 47 h 93"/>
                <a:gd name="T70" fmla="*/ 47 w 95"/>
                <a:gd name="T71" fmla="*/ 32 h 93"/>
                <a:gd name="T72" fmla="*/ 63 w 95"/>
                <a:gd name="T73" fmla="*/ 47 h 93"/>
                <a:gd name="T74" fmla="*/ 47 w 95"/>
                <a:gd name="T75" fmla="*/ 6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8"/>
                  </a:moveTo>
                  <a:cubicBezTo>
                    <a:pt x="82" y="58"/>
                    <a:pt x="95" y="53"/>
                    <a:pt x="95" y="5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5" y="41"/>
                    <a:pt x="82" y="36"/>
                    <a:pt x="82" y="36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9" y="31"/>
                    <a:pt x="85" y="18"/>
                    <a:pt x="84" y="18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10"/>
                    <a:pt x="64" y="16"/>
                    <a:pt x="64" y="16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3"/>
                    <a:pt x="53" y="0"/>
                    <a:pt x="5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1" y="0"/>
                    <a:pt x="36" y="13"/>
                    <a:pt x="36" y="13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16"/>
                    <a:pt x="18" y="10"/>
                    <a:pt x="17" y="11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9" y="18"/>
                    <a:pt x="15" y="31"/>
                    <a:pt x="15" y="31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3"/>
                    <a:pt x="13" y="58"/>
                    <a:pt x="13" y="58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5" y="63"/>
                    <a:pt x="10" y="76"/>
                    <a:pt x="10" y="76"/>
                  </a:cubicBezTo>
                  <a:cubicBezTo>
                    <a:pt x="18" y="84"/>
                    <a:pt x="18" y="84"/>
                    <a:pt x="18" y="84"/>
                  </a:cubicBezTo>
                  <a:cubicBezTo>
                    <a:pt x="18" y="84"/>
                    <a:pt x="31" y="78"/>
                    <a:pt x="31" y="78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7" y="81"/>
                    <a:pt x="42" y="93"/>
                    <a:pt x="42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3" y="93"/>
                    <a:pt x="58" y="81"/>
                    <a:pt x="58" y="81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4"/>
                    <a:pt x="77" y="83"/>
                  </a:cubicBezTo>
                  <a:cubicBezTo>
                    <a:pt x="85" y="76"/>
                    <a:pt x="85" y="76"/>
                    <a:pt x="85" y="76"/>
                  </a:cubicBezTo>
                  <a:cubicBezTo>
                    <a:pt x="85" y="76"/>
                    <a:pt x="79" y="63"/>
                    <a:pt x="79" y="63"/>
                  </a:cubicBezTo>
                  <a:lnTo>
                    <a:pt x="82" y="58"/>
                  </a:lnTo>
                  <a:close/>
                  <a:moveTo>
                    <a:pt x="47" y="62"/>
                  </a:moveTo>
                  <a:cubicBezTo>
                    <a:pt x="39" y="62"/>
                    <a:pt x="32" y="55"/>
                    <a:pt x="32" y="47"/>
                  </a:cubicBezTo>
                  <a:cubicBezTo>
                    <a:pt x="32" y="39"/>
                    <a:pt x="39" y="32"/>
                    <a:pt x="47" y="32"/>
                  </a:cubicBezTo>
                  <a:cubicBezTo>
                    <a:pt x="56" y="32"/>
                    <a:pt x="63" y="39"/>
                    <a:pt x="63" y="47"/>
                  </a:cubicBezTo>
                  <a:cubicBezTo>
                    <a:pt x="63" y="55"/>
                    <a:pt x="56" y="62"/>
                    <a:pt x="47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51"/>
            <p:cNvSpPr>
              <a:spLocks noChangeArrowheads="1"/>
            </p:cNvSpPr>
            <p:nvPr/>
          </p:nvSpPr>
          <p:spPr bwMode="auto">
            <a:xfrm>
              <a:off x="3005138" y="4102100"/>
              <a:ext cx="49213" cy="476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" name="Group 34"/>
          <p:cNvGrpSpPr/>
          <p:nvPr/>
        </p:nvGrpSpPr>
        <p:grpSpPr>
          <a:xfrm>
            <a:off x="3100098" y="2462548"/>
            <a:ext cx="318765" cy="416166"/>
            <a:chOff x="2887663" y="3362325"/>
            <a:chExt cx="285750" cy="373063"/>
          </a:xfrm>
          <a:solidFill>
            <a:schemeClr val="bg1"/>
          </a:solidFill>
        </p:grpSpPr>
        <p:sp>
          <p:nvSpPr>
            <p:cNvPr id="47" name="Freeform 37"/>
            <p:cNvSpPr>
              <a:spLocks noEditPoints="1"/>
            </p:cNvSpPr>
            <p:nvPr/>
          </p:nvSpPr>
          <p:spPr bwMode="auto">
            <a:xfrm>
              <a:off x="2887663" y="3362325"/>
              <a:ext cx="285750" cy="373063"/>
            </a:xfrm>
            <a:custGeom>
              <a:avLst/>
              <a:gdLst>
                <a:gd name="T0" fmla="*/ 103 w 109"/>
                <a:gd name="T1" fmla="*/ 68 h 142"/>
                <a:gd name="T2" fmla="*/ 96 w 109"/>
                <a:gd name="T3" fmla="*/ 68 h 142"/>
                <a:gd name="T4" fmla="*/ 96 w 109"/>
                <a:gd name="T5" fmla="*/ 44 h 142"/>
                <a:gd name="T6" fmla="*/ 84 w 109"/>
                <a:gd name="T7" fmla="*/ 13 h 142"/>
                <a:gd name="T8" fmla="*/ 54 w 109"/>
                <a:gd name="T9" fmla="*/ 0 h 142"/>
                <a:gd name="T10" fmla="*/ 25 w 109"/>
                <a:gd name="T11" fmla="*/ 13 h 142"/>
                <a:gd name="T12" fmla="*/ 13 w 109"/>
                <a:gd name="T13" fmla="*/ 44 h 142"/>
                <a:gd name="T14" fmla="*/ 13 w 109"/>
                <a:gd name="T15" fmla="*/ 68 h 142"/>
                <a:gd name="T16" fmla="*/ 5 w 109"/>
                <a:gd name="T17" fmla="*/ 68 h 142"/>
                <a:gd name="T18" fmla="*/ 0 w 109"/>
                <a:gd name="T19" fmla="*/ 73 h 142"/>
                <a:gd name="T20" fmla="*/ 0 w 109"/>
                <a:gd name="T21" fmla="*/ 137 h 142"/>
                <a:gd name="T22" fmla="*/ 5 w 109"/>
                <a:gd name="T23" fmla="*/ 142 h 142"/>
                <a:gd name="T24" fmla="*/ 103 w 109"/>
                <a:gd name="T25" fmla="*/ 142 h 142"/>
                <a:gd name="T26" fmla="*/ 109 w 109"/>
                <a:gd name="T27" fmla="*/ 137 h 142"/>
                <a:gd name="T28" fmla="*/ 109 w 109"/>
                <a:gd name="T29" fmla="*/ 73 h 142"/>
                <a:gd name="T30" fmla="*/ 103 w 109"/>
                <a:gd name="T31" fmla="*/ 68 h 142"/>
                <a:gd name="T32" fmla="*/ 66 w 109"/>
                <a:gd name="T33" fmla="*/ 124 h 142"/>
                <a:gd name="T34" fmla="*/ 54 w 109"/>
                <a:gd name="T35" fmla="*/ 136 h 142"/>
                <a:gd name="T36" fmla="*/ 42 w 109"/>
                <a:gd name="T37" fmla="*/ 124 h 142"/>
                <a:gd name="T38" fmla="*/ 42 w 109"/>
                <a:gd name="T39" fmla="*/ 102 h 142"/>
                <a:gd name="T40" fmla="*/ 54 w 109"/>
                <a:gd name="T41" fmla="*/ 91 h 142"/>
                <a:gd name="T42" fmla="*/ 66 w 109"/>
                <a:gd name="T43" fmla="*/ 102 h 142"/>
                <a:gd name="T44" fmla="*/ 66 w 109"/>
                <a:gd name="T45" fmla="*/ 124 h 142"/>
                <a:gd name="T46" fmla="*/ 76 w 109"/>
                <a:gd name="T47" fmla="*/ 68 h 142"/>
                <a:gd name="T48" fmla="*/ 32 w 109"/>
                <a:gd name="T49" fmla="*/ 68 h 142"/>
                <a:gd name="T50" fmla="*/ 32 w 109"/>
                <a:gd name="T51" fmla="*/ 44 h 142"/>
                <a:gd name="T52" fmla="*/ 39 w 109"/>
                <a:gd name="T53" fmla="*/ 27 h 142"/>
                <a:gd name="T54" fmla="*/ 54 w 109"/>
                <a:gd name="T55" fmla="*/ 20 h 142"/>
                <a:gd name="T56" fmla="*/ 70 w 109"/>
                <a:gd name="T57" fmla="*/ 27 h 142"/>
                <a:gd name="T58" fmla="*/ 76 w 109"/>
                <a:gd name="T59" fmla="*/ 44 h 142"/>
                <a:gd name="T60" fmla="*/ 76 w 109"/>
                <a:gd name="T61" fmla="*/ 6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9" h="142">
                  <a:moveTo>
                    <a:pt x="103" y="68"/>
                  </a:moveTo>
                  <a:cubicBezTo>
                    <a:pt x="96" y="68"/>
                    <a:pt x="96" y="68"/>
                    <a:pt x="96" y="68"/>
                  </a:cubicBezTo>
                  <a:cubicBezTo>
                    <a:pt x="96" y="44"/>
                    <a:pt x="96" y="44"/>
                    <a:pt x="96" y="44"/>
                  </a:cubicBezTo>
                  <a:cubicBezTo>
                    <a:pt x="96" y="32"/>
                    <a:pt x="92" y="21"/>
                    <a:pt x="84" y="13"/>
                  </a:cubicBezTo>
                  <a:cubicBezTo>
                    <a:pt x="77" y="5"/>
                    <a:pt x="66" y="0"/>
                    <a:pt x="54" y="0"/>
                  </a:cubicBezTo>
                  <a:cubicBezTo>
                    <a:pt x="43" y="0"/>
                    <a:pt x="32" y="5"/>
                    <a:pt x="25" y="13"/>
                  </a:cubicBezTo>
                  <a:cubicBezTo>
                    <a:pt x="17" y="21"/>
                    <a:pt x="13" y="32"/>
                    <a:pt x="13" y="44"/>
                  </a:cubicBezTo>
                  <a:cubicBezTo>
                    <a:pt x="13" y="68"/>
                    <a:pt x="13" y="68"/>
                    <a:pt x="13" y="68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2" y="68"/>
                    <a:pt x="0" y="70"/>
                    <a:pt x="0" y="73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40"/>
                    <a:pt x="2" y="142"/>
                    <a:pt x="5" y="142"/>
                  </a:cubicBezTo>
                  <a:cubicBezTo>
                    <a:pt x="103" y="142"/>
                    <a:pt x="103" y="142"/>
                    <a:pt x="103" y="142"/>
                  </a:cubicBezTo>
                  <a:cubicBezTo>
                    <a:pt x="106" y="142"/>
                    <a:pt x="109" y="140"/>
                    <a:pt x="109" y="137"/>
                  </a:cubicBezTo>
                  <a:cubicBezTo>
                    <a:pt x="109" y="73"/>
                    <a:pt x="109" y="73"/>
                    <a:pt x="109" y="73"/>
                  </a:cubicBezTo>
                  <a:cubicBezTo>
                    <a:pt x="109" y="70"/>
                    <a:pt x="106" y="68"/>
                    <a:pt x="103" y="68"/>
                  </a:cubicBezTo>
                  <a:close/>
                  <a:moveTo>
                    <a:pt x="66" y="124"/>
                  </a:moveTo>
                  <a:cubicBezTo>
                    <a:pt x="66" y="131"/>
                    <a:pt x="61" y="136"/>
                    <a:pt x="54" y="136"/>
                  </a:cubicBezTo>
                  <a:cubicBezTo>
                    <a:pt x="48" y="136"/>
                    <a:pt x="42" y="131"/>
                    <a:pt x="42" y="124"/>
                  </a:cubicBezTo>
                  <a:cubicBezTo>
                    <a:pt x="42" y="102"/>
                    <a:pt x="42" y="102"/>
                    <a:pt x="42" y="102"/>
                  </a:cubicBezTo>
                  <a:cubicBezTo>
                    <a:pt x="42" y="96"/>
                    <a:pt x="48" y="91"/>
                    <a:pt x="54" y="91"/>
                  </a:cubicBezTo>
                  <a:cubicBezTo>
                    <a:pt x="61" y="91"/>
                    <a:pt x="66" y="96"/>
                    <a:pt x="66" y="102"/>
                  </a:cubicBezTo>
                  <a:lnTo>
                    <a:pt x="66" y="124"/>
                  </a:lnTo>
                  <a:close/>
                  <a:moveTo>
                    <a:pt x="76" y="68"/>
                  </a:moveTo>
                  <a:cubicBezTo>
                    <a:pt x="32" y="68"/>
                    <a:pt x="32" y="68"/>
                    <a:pt x="32" y="68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32" y="37"/>
                    <a:pt x="35" y="31"/>
                    <a:pt x="39" y="27"/>
                  </a:cubicBezTo>
                  <a:cubicBezTo>
                    <a:pt x="43" y="22"/>
                    <a:pt x="48" y="20"/>
                    <a:pt x="54" y="20"/>
                  </a:cubicBezTo>
                  <a:cubicBezTo>
                    <a:pt x="60" y="20"/>
                    <a:pt x="66" y="22"/>
                    <a:pt x="70" y="27"/>
                  </a:cubicBezTo>
                  <a:cubicBezTo>
                    <a:pt x="74" y="31"/>
                    <a:pt x="76" y="37"/>
                    <a:pt x="76" y="44"/>
                  </a:cubicBezTo>
                  <a:lnTo>
                    <a:pt x="76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8"/>
            <p:cNvSpPr>
              <a:spLocks/>
            </p:cNvSpPr>
            <p:nvPr/>
          </p:nvSpPr>
          <p:spPr bwMode="auto">
            <a:xfrm>
              <a:off x="3009900" y="3616325"/>
              <a:ext cx="38100" cy="84138"/>
            </a:xfrm>
            <a:custGeom>
              <a:avLst/>
              <a:gdLst>
                <a:gd name="T0" fmla="*/ 7 w 14"/>
                <a:gd name="T1" fmla="*/ 0 h 32"/>
                <a:gd name="T2" fmla="*/ 0 w 14"/>
                <a:gd name="T3" fmla="*/ 7 h 32"/>
                <a:gd name="T4" fmla="*/ 0 w 14"/>
                <a:gd name="T5" fmla="*/ 25 h 32"/>
                <a:gd name="T6" fmla="*/ 7 w 14"/>
                <a:gd name="T7" fmla="*/ 32 h 32"/>
                <a:gd name="T8" fmla="*/ 14 w 14"/>
                <a:gd name="T9" fmla="*/ 25 h 32"/>
                <a:gd name="T10" fmla="*/ 14 w 14"/>
                <a:gd name="T11" fmla="*/ 7 h 32"/>
                <a:gd name="T12" fmla="*/ 7 w 14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2">
                  <a:moveTo>
                    <a:pt x="7" y="0"/>
                  </a:moveTo>
                  <a:cubicBezTo>
                    <a:pt x="4" y="0"/>
                    <a:pt x="0" y="3"/>
                    <a:pt x="0" y="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9"/>
                    <a:pt x="4" y="32"/>
                    <a:pt x="7" y="32"/>
                  </a:cubicBezTo>
                  <a:cubicBezTo>
                    <a:pt x="11" y="32"/>
                    <a:pt x="14" y="29"/>
                    <a:pt x="14" y="25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3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" name="Group 35"/>
          <p:cNvGrpSpPr/>
          <p:nvPr/>
        </p:nvGrpSpPr>
        <p:grpSpPr>
          <a:xfrm>
            <a:off x="2995689" y="4608502"/>
            <a:ext cx="524040" cy="520593"/>
            <a:chOff x="6853673" y="3715407"/>
            <a:chExt cx="379359" cy="376864"/>
          </a:xfrm>
          <a:solidFill>
            <a:schemeClr val="bg1"/>
          </a:solidFill>
        </p:grpSpPr>
        <p:sp>
          <p:nvSpPr>
            <p:cNvPr id="50" name="Freeform 150"/>
            <p:cNvSpPr>
              <a:spLocks noEditPoints="1"/>
            </p:cNvSpPr>
            <p:nvPr/>
          </p:nvSpPr>
          <p:spPr bwMode="auto">
            <a:xfrm>
              <a:off x="6853673" y="3715407"/>
              <a:ext cx="379359" cy="376864"/>
            </a:xfrm>
            <a:custGeom>
              <a:avLst/>
              <a:gdLst>
                <a:gd name="T0" fmla="*/ 57 w 114"/>
                <a:gd name="T1" fmla="*/ 0 h 114"/>
                <a:gd name="T2" fmla="*/ 0 w 114"/>
                <a:gd name="T3" fmla="*/ 57 h 114"/>
                <a:gd name="T4" fmla="*/ 57 w 114"/>
                <a:gd name="T5" fmla="*/ 114 h 114"/>
                <a:gd name="T6" fmla="*/ 114 w 114"/>
                <a:gd name="T7" fmla="*/ 57 h 114"/>
                <a:gd name="T8" fmla="*/ 57 w 114"/>
                <a:gd name="T9" fmla="*/ 0 h 114"/>
                <a:gd name="T10" fmla="*/ 57 w 114"/>
                <a:gd name="T11" fmla="*/ 108 h 114"/>
                <a:gd name="T12" fmla="*/ 6 w 114"/>
                <a:gd name="T13" fmla="*/ 57 h 114"/>
                <a:gd name="T14" fmla="*/ 57 w 114"/>
                <a:gd name="T15" fmla="*/ 6 h 114"/>
                <a:gd name="T16" fmla="*/ 108 w 114"/>
                <a:gd name="T17" fmla="*/ 57 h 114"/>
                <a:gd name="T18" fmla="*/ 57 w 114"/>
                <a:gd name="T19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57" y="0"/>
                  </a:moveTo>
                  <a:cubicBezTo>
                    <a:pt x="25" y="0"/>
                    <a:pt x="0" y="25"/>
                    <a:pt x="0" y="57"/>
                  </a:cubicBezTo>
                  <a:cubicBezTo>
                    <a:pt x="0" y="89"/>
                    <a:pt x="25" y="114"/>
                    <a:pt x="57" y="114"/>
                  </a:cubicBezTo>
                  <a:cubicBezTo>
                    <a:pt x="89" y="114"/>
                    <a:pt x="114" y="89"/>
                    <a:pt x="114" y="57"/>
                  </a:cubicBezTo>
                  <a:cubicBezTo>
                    <a:pt x="114" y="25"/>
                    <a:pt x="89" y="0"/>
                    <a:pt x="57" y="0"/>
                  </a:cubicBezTo>
                  <a:close/>
                  <a:moveTo>
                    <a:pt x="57" y="108"/>
                  </a:moveTo>
                  <a:cubicBezTo>
                    <a:pt x="29" y="108"/>
                    <a:pt x="6" y="85"/>
                    <a:pt x="6" y="57"/>
                  </a:cubicBezTo>
                  <a:cubicBezTo>
                    <a:pt x="6" y="29"/>
                    <a:pt x="29" y="6"/>
                    <a:pt x="57" y="6"/>
                  </a:cubicBezTo>
                  <a:cubicBezTo>
                    <a:pt x="85" y="6"/>
                    <a:pt x="108" y="29"/>
                    <a:pt x="108" y="57"/>
                  </a:cubicBezTo>
                  <a:cubicBezTo>
                    <a:pt x="108" y="85"/>
                    <a:pt x="85" y="108"/>
                    <a:pt x="57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151"/>
            <p:cNvSpPr>
              <a:spLocks noChangeArrowheads="1"/>
            </p:cNvSpPr>
            <p:nvPr/>
          </p:nvSpPr>
          <p:spPr bwMode="auto">
            <a:xfrm>
              <a:off x="6998429" y="3987447"/>
              <a:ext cx="22463" cy="424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152"/>
            <p:cNvSpPr>
              <a:spLocks noChangeArrowheads="1"/>
            </p:cNvSpPr>
            <p:nvPr/>
          </p:nvSpPr>
          <p:spPr bwMode="auto">
            <a:xfrm>
              <a:off x="7033370" y="3987447"/>
              <a:ext cx="19966" cy="424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153"/>
            <p:cNvSpPr>
              <a:spLocks noChangeArrowheads="1"/>
            </p:cNvSpPr>
            <p:nvPr/>
          </p:nvSpPr>
          <p:spPr bwMode="auto">
            <a:xfrm>
              <a:off x="7068311" y="3987447"/>
              <a:ext cx="19966" cy="424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54"/>
            <p:cNvSpPr>
              <a:spLocks/>
            </p:cNvSpPr>
            <p:nvPr/>
          </p:nvSpPr>
          <p:spPr bwMode="auto">
            <a:xfrm>
              <a:off x="6970976" y="3822725"/>
              <a:ext cx="82362" cy="84857"/>
            </a:xfrm>
            <a:custGeom>
              <a:avLst/>
              <a:gdLst>
                <a:gd name="T0" fmla="*/ 19 w 25"/>
                <a:gd name="T1" fmla="*/ 22 h 25"/>
                <a:gd name="T2" fmla="*/ 22 w 25"/>
                <a:gd name="T3" fmla="*/ 25 h 25"/>
                <a:gd name="T4" fmla="*/ 25 w 25"/>
                <a:gd name="T5" fmla="*/ 22 h 25"/>
                <a:gd name="T6" fmla="*/ 22 w 25"/>
                <a:gd name="T7" fmla="*/ 19 h 25"/>
                <a:gd name="T8" fmla="*/ 21 w 25"/>
                <a:gd name="T9" fmla="*/ 19 h 25"/>
                <a:gd name="T10" fmla="*/ 0 w 25"/>
                <a:gd name="T11" fmla="*/ 0 h 25"/>
                <a:gd name="T12" fmla="*/ 19 w 25"/>
                <a:gd name="T13" fmla="*/ 22 h 25"/>
                <a:gd name="T14" fmla="*/ 19 w 25"/>
                <a:gd name="T15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5">
                  <a:moveTo>
                    <a:pt x="19" y="22"/>
                  </a:moveTo>
                  <a:cubicBezTo>
                    <a:pt x="19" y="24"/>
                    <a:pt x="20" y="25"/>
                    <a:pt x="22" y="25"/>
                  </a:cubicBezTo>
                  <a:cubicBezTo>
                    <a:pt x="24" y="25"/>
                    <a:pt x="25" y="24"/>
                    <a:pt x="25" y="22"/>
                  </a:cubicBezTo>
                  <a:cubicBezTo>
                    <a:pt x="25" y="21"/>
                    <a:pt x="24" y="19"/>
                    <a:pt x="22" y="19"/>
                  </a:cubicBezTo>
                  <a:cubicBezTo>
                    <a:pt x="22" y="19"/>
                    <a:pt x="22" y="19"/>
                    <a:pt x="21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2"/>
                    <a:pt x="19" y="22"/>
                    <a:pt x="1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55"/>
            <p:cNvSpPr>
              <a:spLocks/>
            </p:cNvSpPr>
            <p:nvPr/>
          </p:nvSpPr>
          <p:spPr bwMode="auto">
            <a:xfrm>
              <a:off x="6921060" y="3987447"/>
              <a:ext cx="22463" cy="19966"/>
            </a:xfrm>
            <a:custGeom>
              <a:avLst/>
              <a:gdLst>
                <a:gd name="T0" fmla="*/ 0 w 9"/>
                <a:gd name="T1" fmla="*/ 6 h 8"/>
                <a:gd name="T2" fmla="*/ 3 w 9"/>
                <a:gd name="T3" fmla="*/ 8 h 8"/>
                <a:gd name="T4" fmla="*/ 9 w 9"/>
                <a:gd name="T5" fmla="*/ 1 h 8"/>
                <a:gd name="T6" fmla="*/ 7 w 9"/>
                <a:gd name="T7" fmla="*/ 0 h 8"/>
                <a:gd name="T8" fmla="*/ 0 w 9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0" y="6"/>
                  </a:moveTo>
                  <a:lnTo>
                    <a:pt x="3" y="8"/>
                  </a:lnTo>
                  <a:lnTo>
                    <a:pt x="9" y="1"/>
                  </a:lnTo>
                  <a:lnTo>
                    <a:pt x="7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56"/>
            <p:cNvSpPr>
              <a:spLocks/>
            </p:cNvSpPr>
            <p:nvPr/>
          </p:nvSpPr>
          <p:spPr bwMode="auto">
            <a:xfrm>
              <a:off x="6901094" y="3942523"/>
              <a:ext cx="27454" cy="14975"/>
            </a:xfrm>
            <a:custGeom>
              <a:avLst/>
              <a:gdLst>
                <a:gd name="T0" fmla="*/ 9 w 11"/>
                <a:gd name="T1" fmla="*/ 0 h 6"/>
                <a:gd name="T2" fmla="*/ 0 w 11"/>
                <a:gd name="T3" fmla="*/ 3 h 6"/>
                <a:gd name="T4" fmla="*/ 1 w 11"/>
                <a:gd name="T5" fmla="*/ 6 h 6"/>
                <a:gd name="T6" fmla="*/ 11 w 11"/>
                <a:gd name="T7" fmla="*/ 3 h 6"/>
                <a:gd name="T8" fmla="*/ 9 w 1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9" y="0"/>
                  </a:moveTo>
                  <a:lnTo>
                    <a:pt x="0" y="3"/>
                  </a:lnTo>
                  <a:lnTo>
                    <a:pt x="1" y="6"/>
                  </a:lnTo>
                  <a:lnTo>
                    <a:pt x="11" y="3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57"/>
            <p:cNvSpPr>
              <a:spLocks/>
            </p:cNvSpPr>
            <p:nvPr/>
          </p:nvSpPr>
          <p:spPr bwMode="auto">
            <a:xfrm>
              <a:off x="6933538" y="3790281"/>
              <a:ext cx="19966" cy="22463"/>
            </a:xfrm>
            <a:custGeom>
              <a:avLst/>
              <a:gdLst>
                <a:gd name="T0" fmla="*/ 0 w 8"/>
                <a:gd name="T1" fmla="*/ 3 h 9"/>
                <a:gd name="T2" fmla="*/ 7 w 8"/>
                <a:gd name="T3" fmla="*/ 9 h 9"/>
                <a:gd name="T4" fmla="*/ 8 w 8"/>
                <a:gd name="T5" fmla="*/ 7 h 9"/>
                <a:gd name="T6" fmla="*/ 2 w 8"/>
                <a:gd name="T7" fmla="*/ 0 h 9"/>
                <a:gd name="T8" fmla="*/ 0 w 8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0" y="3"/>
                  </a:moveTo>
                  <a:lnTo>
                    <a:pt x="7" y="9"/>
                  </a:lnTo>
                  <a:lnTo>
                    <a:pt x="8" y="7"/>
                  </a:lnTo>
                  <a:lnTo>
                    <a:pt x="2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58"/>
            <p:cNvSpPr>
              <a:spLocks/>
            </p:cNvSpPr>
            <p:nvPr/>
          </p:nvSpPr>
          <p:spPr bwMode="auto">
            <a:xfrm>
              <a:off x="6903589" y="3840196"/>
              <a:ext cx="27454" cy="12480"/>
            </a:xfrm>
            <a:custGeom>
              <a:avLst/>
              <a:gdLst>
                <a:gd name="T0" fmla="*/ 11 w 11"/>
                <a:gd name="T1" fmla="*/ 3 h 5"/>
                <a:gd name="T2" fmla="*/ 2 w 11"/>
                <a:gd name="T3" fmla="*/ 0 h 5"/>
                <a:gd name="T4" fmla="*/ 0 w 11"/>
                <a:gd name="T5" fmla="*/ 3 h 5"/>
                <a:gd name="T6" fmla="*/ 10 w 11"/>
                <a:gd name="T7" fmla="*/ 5 h 5"/>
                <a:gd name="T8" fmla="*/ 11 w 11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1" y="3"/>
                  </a:moveTo>
                  <a:lnTo>
                    <a:pt x="2" y="0"/>
                  </a:lnTo>
                  <a:lnTo>
                    <a:pt x="0" y="3"/>
                  </a:lnTo>
                  <a:lnTo>
                    <a:pt x="10" y="5"/>
                  </a:lnTo>
                  <a:lnTo>
                    <a:pt x="1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159"/>
            <p:cNvSpPr>
              <a:spLocks noChangeArrowheads="1"/>
            </p:cNvSpPr>
            <p:nvPr/>
          </p:nvSpPr>
          <p:spPr bwMode="auto">
            <a:xfrm>
              <a:off x="7040858" y="3750348"/>
              <a:ext cx="7488" cy="22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60"/>
            <p:cNvSpPr>
              <a:spLocks/>
            </p:cNvSpPr>
            <p:nvPr/>
          </p:nvSpPr>
          <p:spPr bwMode="auto">
            <a:xfrm>
              <a:off x="6973471" y="3760331"/>
              <a:ext cx="17471" cy="22463"/>
            </a:xfrm>
            <a:custGeom>
              <a:avLst/>
              <a:gdLst>
                <a:gd name="T0" fmla="*/ 7 w 7"/>
                <a:gd name="T1" fmla="*/ 8 h 9"/>
                <a:gd name="T2" fmla="*/ 3 w 7"/>
                <a:gd name="T3" fmla="*/ 0 h 9"/>
                <a:gd name="T4" fmla="*/ 0 w 7"/>
                <a:gd name="T5" fmla="*/ 2 h 9"/>
                <a:gd name="T6" fmla="*/ 4 w 7"/>
                <a:gd name="T7" fmla="*/ 9 h 9"/>
                <a:gd name="T8" fmla="*/ 7 w 7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7" y="8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4" y="9"/>
                  </a:lnTo>
                  <a:lnTo>
                    <a:pt x="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61"/>
            <p:cNvSpPr>
              <a:spLocks/>
            </p:cNvSpPr>
            <p:nvPr/>
          </p:nvSpPr>
          <p:spPr bwMode="auto">
            <a:xfrm>
              <a:off x="7088277" y="3760331"/>
              <a:ext cx="12480" cy="27454"/>
            </a:xfrm>
            <a:custGeom>
              <a:avLst/>
              <a:gdLst>
                <a:gd name="T0" fmla="*/ 0 w 5"/>
                <a:gd name="T1" fmla="*/ 9 h 11"/>
                <a:gd name="T2" fmla="*/ 2 w 5"/>
                <a:gd name="T3" fmla="*/ 11 h 11"/>
                <a:gd name="T4" fmla="*/ 5 w 5"/>
                <a:gd name="T5" fmla="*/ 2 h 11"/>
                <a:gd name="T6" fmla="*/ 2 w 5"/>
                <a:gd name="T7" fmla="*/ 0 h 11"/>
                <a:gd name="T8" fmla="*/ 0 w 5"/>
                <a:gd name="T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1">
                  <a:moveTo>
                    <a:pt x="0" y="9"/>
                  </a:moveTo>
                  <a:lnTo>
                    <a:pt x="2" y="11"/>
                  </a:lnTo>
                  <a:lnTo>
                    <a:pt x="5" y="2"/>
                  </a:lnTo>
                  <a:lnTo>
                    <a:pt x="2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62"/>
            <p:cNvSpPr>
              <a:spLocks/>
            </p:cNvSpPr>
            <p:nvPr/>
          </p:nvSpPr>
          <p:spPr bwMode="auto">
            <a:xfrm>
              <a:off x="7130706" y="3987447"/>
              <a:ext cx="22463" cy="19966"/>
            </a:xfrm>
            <a:custGeom>
              <a:avLst/>
              <a:gdLst>
                <a:gd name="T0" fmla="*/ 0 w 9"/>
                <a:gd name="T1" fmla="*/ 1 h 8"/>
                <a:gd name="T2" fmla="*/ 8 w 9"/>
                <a:gd name="T3" fmla="*/ 8 h 8"/>
                <a:gd name="T4" fmla="*/ 9 w 9"/>
                <a:gd name="T5" fmla="*/ 6 h 8"/>
                <a:gd name="T6" fmla="*/ 3 w 9"/>
                <a:gd name="T7" fmla="*/ 0 h 8"/>
                <a:gd name="T8" fmla="*/ 0 w 9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0" y="1"/>
                  </a:moveTo>
                  <a:lnTo>
                    <a:pt x="8" y="8"/>
                  </a:lnTo>
                  <a:lnTo>
                    <a:pt x="9" y="6"/>
                  </a:lnTo>
                  <a:lnTo>
                    <a:pt x="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3"/>
            <p:cNvSpPr>
              <a:spLocks/>
            </p:cNvSpPr>
            <p:nvPr/>
          </p:nvSpPr>
          <p:spPr bwMode="auto">
            <a:xfrm>
              <a:off x="7158159" y="3942523"/>
              <a:ext cx="24958" cy="14975"/>
            </a:xfrm>
            <a:custGeom>
              <a:avLst/>
              <a:gdLst>
                <a:gd name="T0" fmla="*/ 0 w 10"/>
                <a:gd name="T1" fmla="*/ 3 h 6"/>
                <a:gd name="T2" fmla="*/ 9 w 10"/>
                <a:gd name="T3" fmla="*/ 6 h 6"/>
                <a:gd name="T4" fmla="*/ 10 w 10"/>
                <a:gd name="T5" fmla="*/ 3 h 6"/>
                <a:gd name="T6" fmla="*/ 1 w 10"/>
                <a:gd name="T7" fmla="*/ 0 h 6"/>
                <a:gd name="T8" fmla="*/ 0 w 10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0" y="3"/>
                  </a:moveTo>
                  <a:lnTo>
                    <a:pt x="9" y="6"/>
                  </a:lnTo>
                  <a:lnTo>
                    <a:pt x="10" y="3"/>
                  </a:lnTo>
                  <a:lnTo>
                    <a:pt x="1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64"/>
            <p:cNvSpPr>
              <a:spLocks/>
            </p:cNvSpPr>
            <p:nvPr/>
          </p:nvSpPr>
          <p:spPr bwMode="auto">
            <a:xfrm>
              <a:off x="7128209" y="3790281"/>
              <a:ext cx="22463" cy="22463"/>
            </a:xfrm>
            <a:custGeom>
              <a:avLst/>
              <a:gdLst>
                <a:gd name="T0" fmla="*/ 9 w 9"/>
                <a:gd name="T1" fmla="*/ 3 h 9"/>
                <a:gd name="T2" fmla="*/ 8 w 9"/>
                <a:gd name="T3" fmla="*/ 0 h 9"/>
                <a:gd name="T4" fmla="*/ 0 w 9"/>
                <a:gd name="T5" fmla="*/ 7 h 9"/>
                <a:gd name="T6" fmla="*/ 2 w 9"/>
                <a:gd name="T7" fmla="*/ 9 h 9"/>
                <a:gd name="T8" fmla="*/ 9 w 9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9" y="3"/>
                  </a:moveTo>
                  <a:lnTo>
                    <a:pt x="8" y="0"/>
                  </a:lnTo>
                  <a:lnTo>
                    <a:pt x="0" y="7"/>
                  </a:lnTo>
                  <a:lnTo>
                    <a:pt x="2" y="9"/>
                  </a:lnTo>
                  <a:lnTo>
                    <a:pt x="9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65"/>
            <p:cNvSpPr>
              <a:spLocks/>
            </p:cNvSpPr>
            <p:nvPr/>
          </p:nvSpPr>
          <p:spPr bwMode="auto">
            <a:xfrm>
              <a:off x="7153167" y="3840196"/>
              <a:ext cx="27454" cy="12480"/>
            </a:xfrm>
            <a:custGeom>
              <a:avLst/>
              <a:gdLst>
                <a:gd name="T0" fmla="*/ 10 w 11"/>
                <a:gd name="T1" fmla="*/ 0 h 5"/>
                <a:gd name="T2" fmla="*/ 0 w 11"/>
                <a:gd name="T3" fmla="*/ 3 h 5"/>
                <a:gd name="T4" fmla="*/ 2 w 11"/>
                <a:gd name="T5" fmla="*/ 5 h 5"/>
                <a:gd name="T6" fmla="*/ 11 w 11"/>
                <a:gd name="T7" fmla="*/ 3 h 5"/>
                <a:gd name="T8" fmla="*/ 10 w 1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0"/>
                  </a:moveTo>
                  <a:lnTo>
                    <a:pt x="0" y="3"/>
                  </a:lnTo>
                  <a:lnTo>
                    <a:pt x="2" y="5"/>
                  </a:lnTo>
                  <a:lnTo>
                    <a:pt x="11" y="3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166"/>
            <p:cNvSpPr>
              <a:spLocks noChangeArrowheads="1"/>
            </p:cNvSpPr>
            <p:nvPr/>
          </p:nvSpPr>
          <p:spPr bwMode="auto">
            <a:xfrm>
              <a:off x="6893606" y="3890112"/>
              <a:ext cx="24958" cy="7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167"/>
            <p:cNvSpPr>
              <a:spLocks noChangeArrowheads="1"/>
            </p:cNvSpPr>
            <p:nvPr/>
          </p:nvSpPr>
          <p:spPr bwMode="auto">
            <a:xfrm>
              <a:off x="7170638" y="3892607"/>
              <a:ext cx="27454" cy="74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54977" y="1028699"/>
            <a:ext cx="587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开发人员选择服务时应该主要关注以下几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255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>
          <a:xfrm>
            <a:off x="0" y="2823796"/>
            <a:ext cx="9144000" cy="1447800"/>
          </a:xfrm>
          <a:prstGeom prst="rect">
            <a:avLst/>
          </a:prstGeom>
          <a:solidFill>
            <a:srgbClr val="45C1A4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232"/>
            <a:r>
              <a:rPr lang="en-US" altLang="zh-CN" sz="44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Bugly</a:t>
            </a:r>
            <a:r>
              <a:rPr lang="en-US" altLang="zh-CN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 </a:t>
            </a:r>
            <a:r>
              <a: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弹窗升级 </a:t>
            </a:r>
            <a:r>
              <a:rPr lang="en-US" altLang="zh-CN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&amp; </a:t>
            </a:r>
            <a:r>
              <a: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热更新</a:t>
            </a:r>
            <a:endParaRPr lang="en-US" altLang="zh-CN" sz="4400" b="1" i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73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Bugly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选用的技术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1153" y="923489"/>
            <a:ext cx="721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iOS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 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JSPatch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Android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Tinker 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方案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/>
          <p:nvPr/>
        </p:nvSpPr>
        <p:spPr>
          <a:xfrm>
            <a:off x="4419600" y="1914621"/>
            <a:ext cx="4191000" cy="3352800"/>
          </a:xfrm>
          <a:prstGeom prst="rect">
            <a:avLst/>
          </a:prstGeom>
          <a:solidFill>
            <a:srgbClr val="45C1A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/>
          <p:cNvSpPr/>
          <p:nvPr/>
        </p:nvSpPr>
        <p:spPr>
          <a:xfrm>
            <a:off x="533400" y="1914621"/>
            <a:ext cx="3886200" cy="3352800"/>
          </a:xfrm>
          <a:prstGeom prst="rect">
            <a:avLst/>
          </a:prstGeom>
          <a:solidFill>
            <a:srgbClr val="4BACC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709896" y="2043684"/>
            <a:ext cx="3533207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/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Why 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JSPatch</a:t>
            </a:r>
            <a:endParaRPr lang="en-US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" pitchFamily="34" charset="0"/>
            </a:endParaRPr>
          </a:p>
          <a:p>
            <a:pPr defTabSz="1088232"/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1088232">
              <a:buFont typeface="Wingdings" pitchFamily="2" charset="2"/>
              <a:buChar char="l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JavaScript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比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Lua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在应用开发领域有更广泛的应用</a:t>
            </a:r>
            <a:br>
              <a:rPr lang="zh-CN" altLang="en-US" sz="1600" dirty="0">
                <a:latin typeface="微软雅黑" pitchFamily="34" charset="-122"/>
                <a:ea typeface="微软雅黑" pitchFamily="34" charset="-122"/>
              </a:rPr>
            </a:b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1088232">
              <a:buFont typeface="Wingdings" pitchFamily="2" charset="2"/>
              <a:buChar char="l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内置的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JavaScriptCore.framework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，无需内嵌脚本引擎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体积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小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1088232">
              <a:buFont typeface="Wingdings" pitchFamily="2" charset="2"/>
              <a:buChar char="l"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1088232">
              <a:buFont typeface="Wingdings" pitchFamily="2" charset="2"/>
              <a:buChar char="l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更符合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Apple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的审核规则</a:t>
            </a:r>
            <a:br>
              <a:rPr lang="zh-CN" altLang="en-US" sz="1600" dirty="0">
                <a:latin typeface="微软雅黑" pitchFamily="34" charset="-122"/>
                <a:ea typeface="微软雅黑" pitchFamily="34" charset="-122"/>
              </a:rPr>
            </a:b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 defTabSz="1088232"/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1600" dirty="0">
                <a:latin typeface="微软雅黑" pitchFamily="34" charset="-122"/>
                <a:ea typeface="微软雅黑" pitchFamily="34" charset="-122"/>
              </a:rPr>
            </a:b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1088232">
              <a:buFont typeface="Wingdings" pitchFamily="2" charset="2"/>
              <a:buChar char="l"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algn="r" defTabSz="1088232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algn="r" defTabSz="1088232"/>
            <a:endParaRPr lang="en-US" sz="105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" pitchFamily="34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544088" y="2043684"/>
            <a:ext cx="3942024" cy="344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Why Tinker</a:t>
            </a:r>
            <a:endParaRPr lang="en-US" altLang="zh-CN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171450" indent="-171450" defTabSz="1088232">
              <a:buFont typeface="Wingdings" pitchFamily="2" charset="2"/>
              <a:buChar char="l"/>
            </a:pPr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1088232">
              <a:buFont typeface="Wingdings" pitchFamily="2" charset="2"/>
              <a:buChar char="l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性能耗损低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defTabSz="1088232"/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应用成功率高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支持资源，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更新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成熟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，稳定，大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产品验证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（微信）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>
                <a:latin typeface="微软雅黑" pitchFamily="34" charset="-122"/>
                <a:ea typeface="微软雅黑" pitchFamily="34" charset="-122"/>
              </a:rPr>
            </a:b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algn="r" defTabSz="1088232"/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endParaRPr lang="en-US" altLang="zh-CN" sz="1600" dirty="0" smtClean="0"/>
          </a:p>
          <a:p>
            <a:pPr algn="r" defTabSz="1088232"/>
            <a:endParaRPr lang="en-US" sz="1050" dirty="0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53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1" dirty="0"/>
              <a:t>开发</a:t>
            </a:r>
            <a:r>
              <a:rPr lang="zh-CN" altLang="en-US" sz="2000" b="1" dirty="0" smtClean="0"/>
              <a:t>透明：</a:t>
            </a:r>
            <a:r>
              <a:rPr lang="zh-CN" altLang="en-US" sz="2000" dirty="0"/>
              <a:t> 开发者无需关心是否在补丁版本，他可以随意修改，不由框架</a:t>
            </a:r>
            <a:r>
              <a:rPr lang="zh-CN" altLang="en-US" sz="2000" dirty="0" smtClean="0"/>
              <a:t>限制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b="1" dirty="0"/>
              <a:t>性能无</a:t>
            </a:r>
            <a:r>
              <a:rPr lang="zh-CN" altLang="en-US" sz="2000" b="1" dirty="0" smtClean="0"/>
              <a:t>影响：</a:t>
            </a:r>
            <a:r>
              <a:rPr lang="zh-CN" altLang="en-US" sz="2000" dirty="0" smtClean="0"/>
              <a:t>补丁</a:t>
            </a:r>
            <a:r>
              <a:rPr lang="zh-CN" altLang="en-US" sz="2000" dirty="0"/>
              <a:t>框架不能对应用带来性能</a:t>
            </a:r>
            <a:r>
              <a:rPr lang="zh-CN" altLang="en-US" sz="2000" dirty="0" smtClean="0"/>
              <a:t>损耗</a:t>
            </a:r>
            <a:endParaRPr lang="en-US" altLang="zh-CN" sz="2000" dirty="0" smtClean="0"/>
          </a:p>
          <a:p>
            <a:endParaRPr lang="zh-CN" altLang="en-US" sz="2000" dirty="0"/>
          </a:p>
          <a:p>
            <a:r>
              <a:rPr lang="zh-CN" altLang="en-US" sz="2000" b="1" dirty="0"/>
              <a:t>完整</a:t>
            </a:r>
            <a:r>
              <a:rPr lang="zh-CN" altLang="en-US" sz="2000" b="1" dirty="0" smtClean="0"/>
              <a:t>支持：</a:t>
            </a:r>
            <a:r>
              <a:rPr lang="zh-CN" altLang="en-US" sz="2000" dirty="0" smtClean="0"/>
              <a:t>支持</a:t>
            </a:r>
            <a:r>
              <a:rPr lang="zh-CN" altLang="en-US" sz="2000" dirty="0"/>
              <a:t>代码，</a:t>
            </a:r>
            <a:r>
              <a:rPr lang="en-US" altLang="zh-CN" sz="2000" dirty="0"/>
              <a:t>So </a:t>
            </a:r>
            <a:r>
              <a:rPr lang="zh-CN" altLang="en-US" sz="2000" dirty="0"/>
              <a:t>库以及资源的修复，可以发布</a:t>
            </a:r>
            <a:r>
              <a:rPr lang="zh-CN" altLang="en-US" sz="2000" dirty="0" smtClean="0"/>
              <a:t>功能</a:t>
            </a:r>
            <a:endParaRPr lang="en-US" altLang="zh-CN" sz="2000" dirty="0" smtClean="0"/>
          </a:p>
          <a:p>
            <a:endParaRPr lang="zh-CN" altLang="en-US" sz="2000" dirty="0"/>
          </a:p>
          <a:p>
            <a:r>
              <a:rPr lang="zh-CN" altLang="en-US" sz="2000" b="1" dirty="0"/>
              <a:t>补丁大小</a:t>
            </a:r>
            <a:r>
              <a:rPr lang="zh-CN" altLang="en-US" sz="2000" b="1" dirty="0" smtClean="0"/>
              <a:t>较小：</a:t>
            </a:r>
            <a:r>
              <a:rPr lang="zh-CN" altLang="en-US" sz="2000" dirty="0"/>
              <a:t> 补丁大小应该尽量的小，提高升级</a:t>
            </a:r>
            <a:r>
              <a:rPr lang="zh-CN" altLang="en-US" sz="2000" dirty="0" smtClean="0"/>
              <a:t>率</a:t>
            </a:r>
            <a:endParaRPr lang="en-US" altLang="zh-CN" sz="2000" dirty="0" smtClean="0"/>
          </a:p>
          <a:p>
            <a:endParaRPr lang="zh-CN" altLang="en-US" sz="2000" dirty="0"/>
          </a:p>
          <a:p>
            <a:r>
              <a:rPr lang="zh-CN" altLang="en-US" sz="2000" b="1" dirty="0"/>
              <a:t>稳定，兼容性</a:t>
            </a:r>
            <a:r>
              <a:rPr lang="zh-CN" altLang="en-US" sz="2000" b="1" dirty="0" smtClean="0"/>
              <a:t>好：</a:t>
            </a:r>
            <a:r>
              <a:rPr lang="zh-CN" altLang="en-US" sz="2000" dirty="0"/>
              <a:t> 保证微信的数亿用户的使用，尽量减少</a:t>
            </a:r>
            <a:r>
              <a:rPr lang="zh-CN" altLang="en-US" sz="2000" dirty="0" smtClean="0"/>
              <a:t>反射</a:t>
            </a:r>
            <a:endParaRPr lang="zh-CN" altLang="en-US" sz="20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微信</a:t>
            </a:r>
            <a:r>
              <a:rPr lang="en-US" altLang="zh-CN" b="1" dirty="0" smtClean="0">
                <a:solidFill>
                  <a:schemeClr val="bg1"/>
                </a:solidFill>
              </a:rPr>
              <a:t>Tinker </a:t>
            </a:r>
            <a:r>
              <a:rPr lang="zh-CN" altLang="en-US" b="1" dirty="0">
                <a:solidFill>
                  <a:schemeClr val="bg1"/>
                </a:solidFill>
              </a:rPr>
              <a:t>的设计</a:t>
            </a:r>
            <a:r>
              <a:rPr lang="zh-CN" altLang="en-US" b="1" dirty="0" smtClean="0">
                <a:solidFill>
                  <a:schemeClr val="bg1"/>
                </a:solidFill>
              </a:rPr>
              <a:t>目标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55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solidFill>
                  <a:schemeClr val="bg1"/>
                </a:solidFill>
              </a:rPr>
              <a:t>Dexdiff</a:t>
            </a:r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zh-CN" altLang="en-US" b="1" dirty="0" smtClean="0">
                <a:solidFill>
                  <a:schemeClr val="bg1"/>
                </a:solidFill>
              </a:rPr>
              <a:t>算法目的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1027" name="Picture 3" descr="http://oa5504rxk.bkt.clouddn.com/week14_tinker/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964"/>
            <a:ext cx="5657850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://oa5504rxk.bkt.clouddn.com/week14_tinker/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158106"/>
            <a:ext cx="788670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85387" y="1606825"/>
            <a:ext cx="27915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diff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结果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合成过程占用内存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支持删除、新增、修改 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dex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中的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class</a:t>
            </a:r>
          </a:p>
          <a:p>
            <a:pPr marL="342900" indent="-342900">
              <a:buFont typeface="Wingdings" pitchFamily="2" charset="2"/>
              <a:buChar char="l"/>
            </a:pP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DexDiff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算法的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实现，既解决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Dalvik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平台的性能损耗问题，又解决了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Art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平台补丁包过大的问题</a:t>
            </a:r>
          </a:p>
        </p:txBody>
      </p:sp>
    </p:spTree>
    <p:extLst>
      <p:ext uri="{BB962C8B-B14F-4D97-AF65-F5344CB8AC3E}">
        <p14:creationId xmlns:p14="http://schemas.microsoft.com/office/powerpoint/2010/main" val="395166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Tinker 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的框架设计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9871"/>
            <a:ext cx="9144000" cy="4779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795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Bugly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热更新平台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特色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2"/>
          <p:cNvSpPr/>
          <p:nvPr/>
        </p:nvSpPr>
        <p:spPr>
          <a:xfrm>
            <a:off x="-26084" y="2083362"/>
            <a:ext cx="1877574" cy="1600200"/>
          </a:xfrm>
          <a:prstGeom prst="rect">
            <a:avLst/>
          </a:prstGeom>
          <a:solidFill>
            <a:srgbClr val="4BACC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Rectangle 3"/>
          <p:cNvSpPr/>
          <p:nvPr/>
        </p:nvSpPr>
        <p:spPr>
          <a:xfrm>
            <a:off x="-26084" y="3683562"/>
            <a:ext cx="1877574" cy="16002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4"/>
          <p:cNvSpPr/>
          <p:nvPr/>
        </p:nvSpPr>
        <p:spPr>
          <a:xfrm>
            <a:off x="1851489" y="2083362"/>
            <a:ext cx="1792227" cy="16002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5"/>
          <p:cNvSpPr/>
          <p:nvPr/>
        </p:nvSpPr>
        <p:spPr>
          <a:xfrm>
            <a:off x="1851489" y="3679752"/>
            <a:ext cx="1792227" cy="1600200"/>
          </a:xfrm>
          <a:prstGeom prst="rect">
            <a:avLst/>
          </a:prstGeom>
          <a:solidFill>
            <a:srgbClr val="45C1A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ectangle 6"/>
          <p:cNvSpPr/>
          <p:nvPr/>
        </p:nvSpPr>
        <p:spPr>
          <a:xfrm>
            <a:off x="3643716" y="2083362"/>
            <a:ext cx="1792227" cy="1600200"/>
          </a:xfrm>
          <a:prstGeom prst="rect">
            <a:avLst/>
          </a:prstGeom>
          <a:solidFill>
            <a:srgbClr val="4BACC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7"/>
          <p:cNvSpPr/>
          <p:nvPr/>
        </p:nvSpPr>
        <p:spPr>
          <a:xfrm>
            <a:off x="3643716" y="3679752"/>
            <a:ext cx="1792227" cy="16002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Rectangle 8"/>
          <p:cNvSpPr/>
          <p:nvPr/>
        </p:nvSpPr>
        <p:spPr>
          <a:xfrm>
            <a:off x="5435943" y="2083362"/>
            <a:ext cx="1792227" cy="16002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Rectangle 9"/>
          <p:cNvSpPr/>
          <p:nvPr/>
        </p:nvSpPr>
        <p:spPr>
          <a:xfrm>
            <a:off x="5435943" y="3679752"/>
            <a:ext cx="1792227" cy="1600200"/>
          </a:xfrm>
          <a:prstGeom prst="rect">
            <a:avLst/>
          </a:prstGeom>
          <a:solidFill>
            <a:srgbClr val="45C1A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Rectangle 10"/>
          <p:cNvSpPr/>
          <p:nvPr/>
        </p:nvSpPr>
        <p:spPr>
          <a:xfrm>
            <a:off x="7228170" y="2079552"/>
            <a:ext cx="1915829" cy="1600200"/>
          </a:xfrm>
          <a:prstGeom prst="rect">
            <a:avLst/>
          </a:prstGeom>
          <a:solidFill>
            <a:srgbClr val="4BACC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Rectangle 11"/>
          <p:cNvSpPr/>
          <p:nvPr/>
        </p:nvSpPr>
        <p:spPr>
          <a:xfrm>
            <a:off x="7228170" y="3679752"/>
            <a:ext cx="1915829" cy="16002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3793062" y="3789371"/>
            <a:ext cx="152400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问题无缝修复</a:t>
            </a:r>
          </a:p>
          <a:p>
            <a:pPr defTabSz="1088232"/>
            <a:endParaRPr 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" pitchFamily="34" charset="0"/>
            </a:endParaRPr>
          </a:p>
          <a:p>
            <a:pPr marL="171450" indent="-171450" defTabSz="1088232">
              <a:buFont typeface="Wingdings" pitchFamily="2" charset="2"/>
              <a:buChar char="l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发现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Crash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，下发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Hotfix 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一气呵成，无需跳转多个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平台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5570056" y="2202506"/>
            <a:ext cx="1524000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丰富的维度控制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1200" b="1" dirty="0">
                <a:latin typeface="微软雅黑" pitchFamily="34" charset="-122"/>
                <a:ea typeface="微软雅黑" pitchFamily="34" charset="-122"/>
              </a:rPr>
            </a:b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可按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操作系统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下发量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开发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环境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生产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环境控制热补丁下发范围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1200" dirty="0">
                <a:latin typeface="微软雅黑" pitchFamily="34" charset="-122"/>
                <a:ea typeface="微软雅黑" pitchFamily="34" charset="-122"/>
              </a:rPr>
            </a:b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1985602" y="2202506"/>
            <a:ext cx="1524000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/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可靠的安全性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" pitchFamily="34" charset="0"/>
            </a:endParaRPr>
          </a:p>
          <a:p>
            <a:pPr defTabSz="1088232"/>
            <a:endParaRPr 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" pitchFamily="34" charset="0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策略加密传输（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iOS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HTTPS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Android RSA)</a:t>
            </a:r>
            <a:br>
              <a:rPr lang="en-US" altLang="zh-CN" sz="1200" dirty="0">
                <a:latin typeface="微软雅黑" pitchFamily="34" charset="-122"/>
                <a:ea typeface="微软雅黑" pitchFamily="34" charset="-122"/>
              </a:rPr>
            </a:b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文件校验，防篡改</a:t>
            </a:r>
            <a:br>
              <a:rPr lang="zh-CN" altLang="en-US" sz="1200" dirty="0">
                <a:latin typeface="微软雅黑" pitchFamily="34" charset="-122"/>
                <a:ea typeface="微软雅黑" pitchFamily="34" charset="-122"/>
              </a:rPr>
            </a:b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7424084" y="3756458"/>
            <a:ext cx="1524000" cy="15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服务免费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腾</a:t>
            </a:r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讯 </a:t>
            </a:r>
            <a:r>
              <a:rPr lang="en-US" altLang="zh-CN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CDN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技术支持</a:t>
            </a:r>
            <a:endParaRPr lang="en-US" altLang="zh-CN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088232"/>
            <a:endParaRPr lang="en-US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" pitchFamily="34" charset="0"/>
            </a:endParaRPr>
          </a:p>
          <a:p>
            <a:r>
              <a:rPr lang="en-US" altLang="zh-CN" sz="12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iOS</a:t>
            </a:r>
            <a:r>
              <a:rPr lang="en-US" altLang="zh-CN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/ Android </a:t>
            </a:r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双平台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150703" y="3793181"/>
            <a:ext cx="152400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/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异常解决方案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" pitchFamily="34" charset="0"/>
            </a:endParaRPr>
          </a:p>
          <a:p>
            <a:pPr defTabSz="1088232"/>
            <a:endParaRPr 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" pitchFamily="34" charset="0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丰富的异常解决案例供参考</a:t>
            </a:r>
            <a:br>
              <a:rPr lang="zh-CN" altLang="en-US" sz="1200" dirty="0">
                <a:latin typeface="微软雅黑" pitchFamily="34" charset="-122"/>
                <a:ea typeface="微软雅黑" pitchFamily="34" charset="-122"/>
              </a:rPr>
            </a:b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47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Bugly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热更新平台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特色</a:t>
            </a:r>
            <a:endParaRPr lang="zh-CN" altLang="en-US" b="1" dirty="0"/>
          </a:p>
        </p:txBody>
      </p:sp>
      <p:pic>
        <p:nvPicPr>
          <p:cNvPr id="4" name="Picture 1" descr="C:\Users\ladyli\Documents\RTXC File List\Accounts\ladyli\RTXDownload\imageCache\444444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123" y="1120486"/>
            <a:ext cx="3798278" cy="558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72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066192"/>
            <a:ext cx="8229600" cy="4059970"/>
          </a:xfrm>
        </p:spPr>
        <p:txBody>
          <a:bodyPr/>
          <a:lstStyle/>
          <a:p>
            <a:pPr marL="0" indent="0" defTabSz="1088232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3600" b="1" spc="-1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移动互联网时代，一切都更快捷</a:t>
            </a:r>
            <a:endParaRPr lang="en-US" altLang="zh-CN" sz="3600" b="1" spc="-1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" pitchFamily="34" charset="0"/>
            </a:endParaRPr>
          </a:p>
          <a:p>
            <a:pPr marL="0" indent="0" defTabSz="1088232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3600" b="1" spc="-1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但</a:t>
            </a:r>
            <a:r>
              <a:rPr lang="zh-CN" altLang="en-US" sz="3600" b="1" spc="-150" dirty="0">
                <a:solidFill>
                  <a:srgbClr val="45C1A4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应用升级却遇到了这些问题</a:t>
            </a:r>
            <a:r>
              <a:rPr lang="en-US" altLang="zh-CN" sz="3600" b="1" spc="-150" dirty="0">
                <a:solidFill>
                  <a:srgbClr val="45C1A4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……</a:t>
            </a:r>
            <a:endParaRPr lang="en-CA" altLang="zh-CN" sz="3600" b="1" spc="-150" dirty="0">
              <a:solidFill>
                <a:srgbClr val="45C1A4"/>
              </a:solidFill>
              <a:latin typeface="微软雅黑" pitchFamily="34" charset="-122"/>
              <a:ea typeface="微软雅黑" pitchFamily="34" charset="-122"/>
              <a:cs typeface="Open Sans" pitchFamily="34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83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088232"/>
            <a:r>
              <a:rPr lang="en-US" altLang="zh-CN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Bugly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弹窗升级平台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特色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2"/>
          <p:cNvSpPr/>
          <p:nvPr/>
        </p:nvSpPr>
        <p:spPr>
          <a:xfrm>
            <a:off x="-10851" y="2148360"/>
            <a:ext cx="1877574" cy="1600200"/>
          </a:xfrm>
          <a:prstGeom prst="rect">
            <a:avLst/>
          </a:prstGeom>
          <a:solidFill>
            <a:srgbClr val="4BACC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-10851" y="3748560"/>
            <a:ext cx="1877574" cy="16002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1866722" y="2148360"/>
            <a:ext cx="1792227" cy="16002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1866722" y="3744750"/>
            <a:ext cx="1792227" cy="1600200"/>
          </a:xfrm>
          <a:prstGeom prst="rect">
            <a:avLst/>
          </a:prstGeom>
          <a:solidFill>
            <a:srgbClr val="45C1A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6"/>
          <p:cNvSpPr/>
          <p:nvPr/>
        </p:nvSpPr>
        <p:spPr>
          <a:xfrm>
            <a:off x="3658949" y="2148360"/>
            <a:ext cx="1792227" cy="1600200"/>
          </a:xfrm>
          <a:prstGeom prst="rect">
            <a:avLst/>
          </a:prstGeom>
          <a:solidFill>
            <a:srgbClr val="4BACC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7"/>
          <p:cNvSpPr/>
          <p:nvPr/>
        </p:nvSpPr>
        <p:spPr>
          <a:xfrm>
            <a:off x="3658949" y="3744750"/>
            <a:ext cx="1792227" cy="16002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8"/>
          <p:cNvSpPr/>
          <p:nvPr/>
        </p:nvSpPr>
        <p:spPr>
          <a:xfrm>
            <a:off x="5451176" y="2148360"/>
            <a:ext cx="1792227" cy="16002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9"/>
          <p:cNvSpPr/>
          <p:nvPr/>
        </p:nvSpPr>
        <p:spPr>
          <a:xfrm>
            <a:off x="5451176" y="3744750"/>
            <a:ext cx="1792227" cy="1600200"/>
          </a:xfrm>
          <a:prstGeom prst="rect">
            <a:avLst/>
          </a:prstGeom>
          <a:solidFill>
            <a:srgbClr val="45C1A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10"/>
          <p:cNvSpPr/>
          <p:nvPr/>
        </p:nvSpPr>
        <p:spPr>
          <a:xfrm>
            <a:off x="7243403" y="2144550"/>
            <a:ext cx="1915829" cy="1600200"/>
          </a:xfrm>
          <a:prstGeom prst="rect">
            <a:avLst/>
          </a:prstGeom>
          <a:solidFill>
            <a:srgbClr val="4BACC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ectangle 11"/>
          <p:cNvSpPr/>
          <p:nvPr/>
        </p:nvSpPr>
        <p:spPr>
          <a:xfrm>
            <a:off x="7243403" y="3744750"/>
            <a:ext cx="1915829" cy="16002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3808295" y="3854369"/>
            <a:ext cx="1524000" cy="15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/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数据统计实时看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" pitchFamily="34" charset="0"/>
            </a:endParaRPr>
          </a:p>
          <a:p>
            <a:pPr defTabSz="1088232"/>
            <a:endParaRPr 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" pitchFamily="34" charset="0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提供分发、下载、安装、激活等多维度数据监控，让您实时了解用户的升级转化率</a:t>
            </a:r>
            <a:br>
              <a:rPr lang="zh-CN" altLang="en-US" sz="1200" dirty="0">
                <a:latin typeface="微软雅黑" pitchFamily="34" charset="-122"/>
                <a:ea typeface="微软雅黑" pitchFamily="34" charset="-122"/>
              </a:rPr>
            </a:b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5585289" y="2267504"/>
            <a:ext cx="1524000" cy="170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丰富的维度控制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1200" b="1" dirty="0">
                <a:latin typeface="微软雅黑" pitchFamily="34" charset="-122"/>
                <a:ea typeface="微软雅黑" pitchFamily="34" charset="-122"/>
              </a:rPr>
            </a:b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可按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版本，渠道，网络环境对升级用户进行筛选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，精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准控制版本灰度范围</a:t>
            </a:r>
            <a:br>
              <a:rPr lang="zh-CN" altLang="en-US" sz="1200" dirty="0">
                <a:latin typeface="微软雅黑" pitchFamily="34" charset="-122"/>
                <a:ea typeface="微软雅黑" pitchFamily="34" charset="-122"/>
              </a:rPr>
            </a:b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1200" dirty="0">
                <a:latin typeface="微软雅黑" pitchFamily="34" charset="-122"/>
                <a:ea typeface="微软雅黑" pitchFamily="34" charset="-122"/>
              </a:rPr>
            </a:b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2000835" y="2267504"/>
            <a:ext cx="1524000" cy="152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/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弹窗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样式多选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" pitchFamily="34" charset="0"/>
            </a:endParaRPr>
          </a:p>
          <a:p>
            <a:pPr defTabSz="1088232"/>
            <a:endParaRPr 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" pitchFamily="34" charset="0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类基础弹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窗样式</a:t>
            </a:r>
          </a:p>
          <a:p>
            <a:pPr marL="171450" indent="-171450">
              <a:buFont typeface="Wingdings" pitchFamily="2" charset="2"/>
              <a:buChar char="l"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根据产品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风格自定义弹窗样式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1200" dirty="0">
                <a:latin typeface="微软雅黑" pitchFamily="34" charset="-122"/>
                <a:ea typeface="微软雅黑" pitchFamily="34" charset="-122"/>
              </a:rPr>
            </a:b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7439317" y="3821456"/>
            <a:ext cx="1524000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升级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可根据产品需求选择推荐升级或强制升级</a:t>
            </a:r>
            <a:br>
              <a:rPr lang="zh-CN" altLang="en-US" sz="1200" dirty="0">
                <a:latin typeface="微软雅黑" pitchFamily="34" charset="-122"/>
                <a:ea typeface="微软雅黑" pitchFamily="34" charset="-122"/>
              </a:rPr>
            </a:b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165936" y="3858179"/>
            <a:ext cx="1524000" cy="1892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/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灵活控制启动</a:t>
            </a:r>
            <a:r>
              <a:rPr lang="en-US" altLang="zh-CN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1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停止</a:t>
            </a:r>
            <a:r>
              <a:rPr lang="zh-CN" altLang="en-US" sz="1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条件</a:t>
            </a:r>
            <a:endParaRPr lang="en-US" altLang="zh-CN" sz="1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" pitchFamily="34" charset="0"/>
            </a:endParaRPr>
          </a:p>
          <a:p>
            <a:pPr defTabSz="1088232"/>
            <a:endParaRPr lang="en-US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" pitchFamily="34" charset="0"/>
            </a:endParaRPr>
          </a:p>
          <a:p>
            <a:pPr marL="171450" indent="-171450">
              <a:buFont typeface="Wingdings" pitchFamily="2" charset="2"/>
              <a:buChar char="l"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可根据预定时间或实际升级用户数，精准控制版本灰度范围</a:t>
            </a:r>
            <a:br>
              <a:rPr lang="zh-CN" altLang="en-US" sz="1200" dirty="0">
                <a:latin typeface="微软雅黑" pitchFamily="34" charset="-122"/>
                <a:ea typeface="微软雅黑" pitchFamily="34" charset="-122"/>
              </a:rPr>
            </a:br>
            <a:endParaRPr lang="zh-CN" altLang="en-US" sz="1200" dirty="0"/>
          </a:p>
          <a:p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1200" dirty="0">
                <a:latin typeface="微软雅黑" pitchFamily="34" charset="-122"/>
                <a:ea typeface="微软雅黑" pitchFamily="34" charset="-122"/>
              </a:rPr>
            </a:b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417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1088232"/>
            <a:r>
              <a:rPr lang="en-US" altLang="zh-CN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Bugly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弹窗升级平台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特色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1" descr="C:\Users\ladyli\Documents\RTXC File List\Accounts\ladyli\RTXDownload\imageCache\2222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338" y="1141536"/>
            <a:ext cx="5726723" cy="553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36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Bugly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一种愉悦的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 Light" pitchFamily="34" charset="0"/>
              </a:rPr>
              <a:t>开发方式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353" y="1724152"/>
            <a:ext cx="2982299" cy="30536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78425" y="5029200"/>
            <a:ext cx="66821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Https://bugly.qq.com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356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199" y="1847071"/>
            <a:ext cx="4598377" cy="4736291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应用的平均上线时间需</a:t>
            </a:r>
            <a:r>
              <a:rPr lang="en-US" altLang="zh-CN" sz="24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4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小时以上</a:t>
            </a:r>
            <a:endParaRPr lang="en-US" altLang="zh-CN" sz="24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平均迭代周期在</a:t>
            </a:r>
            <a:r>
              <a:rPr lang="zh-CN" altLang="en-US" sz="24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一个月至一个半月内</a:t>
            </a:r>
            <a:endParaRPr lang="en-US" altLang="zh-CN" sz="24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一年平均发布</a:t>
            </a:r>
            <a:r>
              <a:rPr lang="en-US" altLang="zh-CN" sz="24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8—10</a:t>
            </a:r>
            <a:r>
              <a:rPr lang="zh-CN" altLang="en-US" sz="24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个版本</a:t>
            </a:r>
            <a:endParaRPr lang="en-US" altLang="zh-CN" sz="24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endParaRPr kumimoji="1"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spc="-1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应用市场 </a:t>
            </a:r>
            <a:r>
              <a:rPr lang="zh-CN" altLang="en-US" b="1" spc="-150" dirty="0">
                <a:solidFill>
                  <a:srgbClr val="45C1A4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审核</a:t>
            </a:r>
            <a:r>
              <a:rPr lang="zh-CN" altLang="en-US" b="1" spc="-150" dirty="0" smtClean="0">
                <a:solidFill>
                  <a:srgbClr val="45C1A4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慢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485" y="1847071"/>
            <a:ext cx="3620005" cy="339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91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714500"/>
            <a:ext cx="5389685" cy="4411662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应用市场中的版本升级需依赖应用市场主动推送，用户主动点击，</a:t>
            </a:r>
            <a:r>
              <a:rPr lang="zh-CN" altLang="en-US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版本转化率小</a:t>
            </a:r>
            <a:r>
              <a:rPr lang="en-US" altLang="zh-CN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spc="-1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应用市场 </a:t>
            </a:r>
            <a:r>
              <a:rPr lang="zh-CN" altLang="en-US" b="1" spc="-150" dirty="0">
                <a:solidFill>
                  <a:srgbClr val="45C1A4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转化</a:t>
            </a:r>
            <a:r>
              <a:rPr lang="zh-CN" altLang="en-US" b="1" spc="-150" dirty="0" smtClean="0">
                <a:solidFill>
                  <a:srgbClr val="45C1A4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少</a:t>
            </a:r>
            <a:endParaRPr lang="zh-CN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077" y="1961268"/>
            <a:ext cx="2362200" cy="4041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554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199" y="1389871"/>
            <a:ext cx="4818185" cy="4736291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基于应用市场版本升级转化率小，如果希望用户能升级最新版本获得最佳体验，往往需要开发；运营；产品；客服等多角色参与，</a:t>
            </a:r>
            <a:r>
              <a:rPr lang="zh-CN" altLang="en-US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版本兼容成了大问题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spc="-1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应用市场 </a:t>
            </a:r>
            <a:r>
              <a:rPr lang="zh-CN" altLang="en-US" b="1" spc="-150" dirty="0">
                <a:solidFill>
                  <a:srgbClr val="45C1A4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效率</a:t>
            </a:r>
            <a:r>
              <a:rPr lang="zh-CN" altLang="en-US" b="1" spc="-150" dirty="0" smtClean="0">
                <a:solidFill>
                  <a:srgbClr val="45C1A4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低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503" y="1389870"/>
            <a:ext cx="2763073" cy="491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5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93159"/>
            <a:ext cx="8229600" cy="473629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spc="-1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弹窗升级 </a:t>
            </a:r>
            <a:r>
              <a:rPr lang="en-US" altLang="zh-CN" b="1" spc="-150" dirty="0">
                <a:solidFill>
                  <a:srgbClr val="45C1A4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&amp; </a:t>
            </a:r>
            <a:r>
              <a:rPr lang="zh-CN" altLang="en-US" b="1" spc="-1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热</a:t>
            </a:r>
            <a:r>
              <a:rPr lang="zh-CN" altLang="en-US" b="1" spc="-15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更新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8746" y="941073"/>
            <a:ext cx="810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为了让用户能更便捷的体验应用最新版本，弹窗升级</a:t>
            </a:r>
            <a:r>
              <a:rPr lang="en-US" altLang="zh-CN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热更新技术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应运而生</a:t>
            </a:r>
            <a:endParaRPr lang="zh-CN" altLang="en-US" dirty="0"/>
          </a:p>
        </p:txBody>
      </p:sp>
      <p:pic>
        <p:nvPicPr>
          <p:cNvPr id="1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898" y="1429307"/>
            <a:ext cx="2511456" cy="4567872"/>
          </a:xfrm>
          <a:prstGeom prst="rect">
            <a:avLst/>
          </a:prstGeom>
        </p:spPr>
      </p:pic>
      <p:sp>
        <p:nvSpPr>
          <p:cNvPr id="13" name="Rectangle 2"/>
          <p:cNvSpPr/>
          <p:nvPr/>
        </p:nvSpPr>
        <p:spPr>
          <a:xfrm>
            <a:off x="3733053" y="2099892"/>
            <a:ext cx="1987001" cy="31300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4"/>
          <p:cNvSpPr/>
          <p:nvPr/>
        </p:nvSpPr>
        <p:spPr>
          <a:xfrm>
            <a:off x="3281722" y="3059379"/>
            <a:ext cx="986327" cy="986326"/>
          </a:xfrm>
          <a:prstGeom prst="ellipse">
            <a:avLst/>
          </a:prstGeom>
          <a:solidFill>
            <a:srgbClr val="45C1A4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8"/>
          <p:cNvSpPr/>
          <p:nvPr/>
        </p:nvSpPr>
        <p:spPr>
          <a:xfrm>
            <a:off x="5186722" y="3135579"/>
            <a:ext cx="781919" cy="781918"/>
          </a:xfrm>
          <a:prstGeom prst="ellipse">
            <a:avLst/>
          </a:prstGeom>
          <a:solidFill>
            <a:srgbClr val="4BACC6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"/>
          <p:cNvSpPr>
            <a:spLocks/>
          </p:cNvSpPr>
          <p:nvPr/>
        </p:nvSpPr>
        <p:spPr bwMode="auto">
          <a:xfrm flipH="1">
            <a:off x="6123884" y="2403070"/>
            <a:ext cx="2105713" cy="2298943"/>
          </a:xfrm>
          <a:custGeom>
            <a:avLst/>
            <a:gdLst>
              <a:gd name="T0" fmla="*/ 16 w 1028"/>
              <a:gd name="T1" fmla="*/ 0 h 522"/>
              <a:gd name="T2" fmla="*/ 941 w 1028"/>
              <a:gd name="T3" fmla="*/ 0 h 522"/>
              <a:gd name="T4" fmla="*/ 958 w 1028"/>
              <a:gd name="T5" fmla="*/ 16 h 522"/>
              <a:gd name="T6" fmla="*/ 958 w 1028"/>
              <a:gd name="T7" fmla="*/ 225 h 522"/>
              <a:gd name="T8" fmla="*/ 1028 w 1028"/>
              <a:gd name="T9" fmla="*/ 262 h 522"/>
              <a:gd name="T10" fmla="*/ 958 w 1028"/>
              <a:gd name="T11" fmla="*/ 302 h 522"/>
              <a:gd name="T12" fmla="*/ 958 w 1028"/>
              <a:gd name="T13" fmla="*/ 506 h 522"/>
              <a:gd name="T14" fmla="*/ 941 w 1028"/>
              <a:gd name="T15" fmla="*/ 522 h 522"/>
              <a:gd name="T16" fmla="*/ 16 w 1028"/>
              <a:gd name="T17" fmla="*/ 522 h 522"/>
              <a:gd name="T18" fmla="*/ 0 w 1028"/>
              <a:gd name="T19" fmla="*/ 506 h 522"/>
              <a:gd name="T20" fmla="*/ 0 w 1028"/>
              <a:gd name="T21" fmla="*/ 16 h 522"/>
              <a:gd name="T22" fmla="*/ 16 w 1028"/>
              <a:gd name="T23" fmla="*/ 0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28" h="522">
                <a:moveTo>
                  <a:pt x="16" y="0"/>
                </a:moveTo>
                <a:cubicBezTo>
                  <a:pt x="941" y="0"/>
                  <a:pt x="941" y="0"/>
                  <a:pt x="941" y="0"/>
                </a:cubicBezTo>
                <a:cubicBezTo>
                  <a:pt x="950" y="0"/>
                  <a:pt x="958" y="7"/>
                  <a:pt x="958" y="16"/>
                </a:cubicBezTo>
                <a:cubicBezTo>
                  <a:pt x="958" y="225"/>
                  <a:pt x="958" y="225"/>
                  <a:pt x="958" y="225"/>
                </a:cubicBezTo>
                <a:cubicBezTo>
                  <a:pt x="1028" y="262"/>
                  <a:pt x="1028" y="262"/>
                  <a:pt x="1028" y="262"/>
                </a:cubicBezTo>
                <a:cubicBezTo>
                  <a:pt x="958" y="302"/>
                  <a:pt x="958" y="302"/>
                  <a:pt x="958" y="302"/>
                </a:cubicBezTo>
                <a:cubicBezTo>
                  <a:pt x="958" y="506"/>
                  <a:pt x="958" y="506"/>
                  <a:pt x="958" y="506"/>
                </a:cubicBezTo>
                <a:cubicBezTo>
                  <a:pt x="958" y="514"/>
                  <a:pt x="950" y="522"/>
                  <a:pt x="941" y="522"/>
                </a:cubicBezTo>
                <a:cubicBezTo>
                  <a:pt x="16" y="522"/>
                  <a:pt x="16" y="522"/>
                  <a:pt x="16" y="522"/>
                </a:cubicBezTo>
                <a:cubicBezTo>
                  <a:pt x="7" y="522"/>
                  <a:pt x="0" y="514"/>
                  <a:pt x="0" y="50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lose/>
              </a:path>
            </a:pathLst>
          </a:custGeom>
          <a:noFill/>
          <a:ln>
            <a:solidFill>
              <a:srgbClr val="4BACC6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6391473" y="2367902"/>
            <a:ext cx="1800913" cy="220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200000"/>
              </a:lnSpc>
            </a:pPr>
            <a:r>
              <a:rPr lang="zh-CN" altLang="en-US" sz="1400" b="1" dirty="0" smtClean="0">
                <a:solidFill>
                  <a:srgbClr val="4BACC6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热更新</a:t>
            </a:r>
            <a:endParaRPr lang="en-US" altLang="zh-CN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" pitchFamily="34" charset="0"/>
            </a:endParaRPr>
          </a:p>
          <a:p>
            <a:pPr defTabSz="1088232"/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在用户无感知的状态下完成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Bug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修复，并可多纬度设定更新范围，精准命中问题版本。</a:t>
            </a:r>
            <a:endParaRPr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" pitchFamily="34" charset="0"/>
            </a:endParaRPr>
          </a:p>
          <a:p>
            <a:pPr defTabSz="1088232"/>
            <a:endParaRPr 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" pitchFamily="34" charset="0"/>
            </a:endParaRPr>
          </a:p>
          <a:p>
            <a:pPr defTabSz="1088232"/>
            <a:r>
              <a:rPr lang="zh-CN" altLang="en-US" sz="1400" b="1" dirty="0" smtClean="0">
                <a:solidFill>
                  <a:srgbClr val="4BACC6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适用场景</a:t>
            </a:r>
            <a:endParaRPr lang="en-US" altLang="zh-CN" sz="1400" b="1" dirty="0" smtClean="0">
              <a:solidFill>
                <a:srgbClr val="4BACC6"/>
              </a:solidFill>
              <a:latin typeface="微软雅黑" pitchFamily="34" charset="-122"/>
              <a:ea typeface="微软雅黑" pitchFamily="34" charset="-122"/>
              <a:cs typeface="Open Sans" pitchFamily="34" charset="0"/>
            </a:endParaRPr>
          </a:p>
          <a:p>
            <a:pPr defTabSz="1088232"/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线上</a:t>
            </a:r>
            <a:r>
              <a:rPr 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B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ug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修复</a:t>
            </a:r>
            <a:endParaRPr lang="en-US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" pitchFamily="34" charset="0"/>
            </a:endParaRPr>
          </a:p>
        </p:txBody>
      </p:sp>
      <p:sp>
        <p:nvSpPr>
          <p:cNvPr id="18" name="Freeform 6"/>
          <p:cNvSpPr>
            <a:spLocks/>
          </p:cNvSpPr>
          <p:nvPr/>
        </p:nvSpPr>
        <p:spPr bwMode="auto">
          <a:xfrm>
            <a:off x="942287" y="2614572"/>
            <a:ext cx="2105713" cy="2120614"/>
          </a:xfrm>
          <a:custGeom>
            <a:avLst/>
            <a:gdLst>
              <a:gd name="T0" fmla="*/ 16 w 1028"/>
              <a:gd name="T1" fmla="*/ 0 h 522"/>
              <a:gd name="T2" fmla="*/ 941 w 1028"/>
              <a:gd name="T3" fmla="*/ 0 h 522"/>
              <a:gd name="T4" fmla="*/ 958 w 1028"/>
              <a:gd name="T5" fmla="*/ 16 h 522"/>
              <a:gd name="T6" fmla="*/ 958 w 1028"/>
              <a:gd name="T7" fmla="*/ 225 h 522"/>
              <a:gd name="T8" fmla="*/ 1028 w 1028"/>
              <a:gd name="T9" fmla="*/ 262 h 522"/>
              <a:gd name="T10" fmla="*/ 958 w 1028"/>
              <a:gd name="T11" fmla="*/ 302 h 522"/>
              <a:gd name="T12" fmla="*/ 958 w 1028"/>
              <a:gd name="T13" fmla="*/ 506 h 522"/>
              <a:gd name="T14" fmla="*/ 941 w 1028"/>
              <a:gd name="T15" fmla="*/ 522 h 522"/>
              <a:gd name="T16" fmla="*/ 16 w 1028"/>
              <a:gd name="T17" fmla="*/ 522 h 522"/>
              <a:gd name="T18" fmla="*/ 0 w 1028"/>
              <a:gd name="T19" fmla="*/ 506 h 522"/>
              <a:gd name="T20" fmla="*/ 0 w 1028"/>
              <a:gd name="T21" fmla="*/ 16 h 522"/>
              <a:gd name="T22" fmla="*/ 16 w 1028"/>
              <a:gd name="T23" fmla="*/ 0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28" h="522">
                <a:moveTo>
                  <a:pt x="16" y="0"/>
                </a:moveTo>
                <a:cubicBezTo>
                  <a:pt x="941" y="0"/>
                  <a:pt x="941" y="0"/>
                  <a:pt x="941" y="0"/>
                </a:cubicBezTo>
                <a:cubicBezTo>
                  <a:pt x="950" y="0"/>
                  <a:pt x="958" y="7"/>
                  <a:pt x="958" y="16"/>
                </a:cubicBezTo>
                <a:cubicBezTo>
                  <a:pt x="958" y="225"/>
                  <a:pt x="958" y="225"/>
                  <a:pt x="958" y="225"/>
                </a:cubicBezTo>
                <a:cubicBezTo>
                  <a:pt x="1028" y="262"/>
                  <a:pt x="1028" y="262"/>
                  <a:pt x="1028" y="262"/>
                </a:cubicBezTo>
                <a:cubicBezTo>
                  <a:pt x="958" y="302"/>
                  <a:pt x="958" y="302"/>
                  <a:pt x="958" y="302"/>
                </a:cubicBezTo>
                <a:cubicBezTo>
                  <a:pt x="958" y="506"/>
                  <a:pt x="958" y="506"/>
                  <a:pt x="958" y="506"/>
                </a:cubicBezTo>
                <a:cubicBezTo>
                  <a:pt x="958" y="514"/>
                  <a:pt x="950" y="522"/>
                  <a:pt x="941" y="522"/>
                </a:cubicBezTo>
                <a:cubicBezTo>
                  <a:pt x="16" y="522"/>
                  <a:pt x="16" y="522"/>
                  <a:pt x="16" y="522"/>
                </a:cubicBezTo>
                <a:cubicBezTo>
                  <a:pt x="7" y="522"/>
                  <a:pt x="0" y="514"/>
                  <a:pt x="0" y="50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7" y="0"/>
                  <a:pt x="16" y="0"/>
                </a:cubicBezTo>
                <a:close/>
              </a:path>
            </a:pathLst>
          </a:custGeom>
          <a:noFill/>
          <a:ln>
            <a:solidFill>
              <a:srgbClr val="45C1A4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942287" y="2551491"/>
            <a:ext cx="1800913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>
              <a:lnSpc>
                <a:spcPct val="200000"/>
              </a:lnSpc>
            </a:pPr>
            <a:r>
              <a:rPr lang="zh-CN" altLang="en-US" sz="1400" b="1" dirty="0" smtClean="0">
                <a:solidFill>
                  <a:srgbClr val="45C1A4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弹窗升级</a:t>
            </a:r>
            <a:endParaRPr lang="en-US" sz="1400" b="1" dirty="0" smtClean="0">
              <a:solidFill>
                <a:srgbClr val="45C1A4"/>
              </a:solidFill>
              <a:latin typeface="微软雅黑" pitchFamily="34" charset="-122"/>
              <a:ea typeface="微软雅黑" pitchFamily="34" charset="-122"/>
              <a:cs typeface="Open Sans" pitchFamily="34" charset="0"/>
            </a:endParaRPr>
          </a:p>
          <a:p>
            <a:pPr defTabSz="1088232"/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内弹框提醒用户升级，并可对升级用户范围及数量进行精准控制</a:t>
            </a:r>
            <a:r>
              <a:rPr 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. </a:t>
            </a:r>
          </a:p>
          <a:p>
            <a:pPr defTabSz="1088232"/>
            <a:endParaRPr lang="en-US" sz="105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" pitchFamily="34" charset="0"/>
            </a:endParaRPr>
          </a:p>
          <a:p>
            <a:pPr defTabSz="1088232"/>
            <a:endParaRPr lang="en-US" sz="105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" pitchFamily="34" charset="0"/>
            </a:endParaRPr>
          </a:p>
        </p:txBody>
      </p:sp>
      <p:sp>
        <p:nvSpPr>
          <p:cNvPr id="20" name="Freeform 121"/>
          <p:cNvSpPr>
            <a:spLocks noEditPoints="1"/>
          </p:cNvSpPr>
          <p:nvPr/>
        </p:nvSpPr>
        <p:spPr bwMode="auto">
          <a:xfrm flipH="1">
            <a:off x="5378455" y="3331317"/>
            <a:ext cx="398452" cy="390442"/>
          </a:xfrm>
          <a:custGeom>
            <a:avLst/>
            <a:gdLst>
              <a:gd name="T0" fmla="*/ 54 w 121"/>
              <a:gd name="T1" fmla="*/ 35 h 118"/>
              <a:gd name="T2" fmla="*/ 47 w 121"/>
              <a:gd name="T3" fmla="*/ 9 h 118"/>
              <a:gd name="T4" fmla="*/ 21 w 121"/>
              <a:gd name="T5" fmla="*/ 2 h 118"/>
              <a:gd name="T6" fmla="*/ 36 w 121"/>
              <a:gd name="T7" fmla="*/ 17 h 118"/>
              <a:gd name="T8" fmla="*/ 32 w 121"/>
              <a:gd name="T9" fmla="*/ 32 h 118"/>
              <a:gd name="T10" fmla="*/ 18 w 121"/>
              <a:gd name="T11" fmla="*/ 36 h 118"/>
              <a:gd name="T12" fmla="*/ 3 w 121"/>
              <a:gd name="T13" fmla="*/ 21 h 118"/>
              <a:gd name="T14" fmla="*/ 9 w 121"/>
              <a:gd name="T15" fmla="*/ 47 h 118"/>
              <a:gd name="T16" fmla="*/ 36 w 121"/>
              <a:gd name="T17" fmla="*/ 53 h 118"/>
              <a:gd name="T18" fmla="*/ 36 w 121"/>
              <a:gd name="T19" fmla="*/ 53 h 118"/>
              <a:gd name="T20" fmla="*/ 98 w 121"/>
              <a:gd name="T21" fmla="*/ 115 h 118"/>
              <a:gd name="T22" fmla="*/ 107 w 121"/>
              <a:gd name="T23" fmla="*/ 118 h 118"/>
              <a:gd name="T24" fmla="*/ 116 w 121"/>
              <a:gd name="T25" fmla="*/ 115 h 118"/>
              <a:gd name="T26" fmla="*/ 116 w 121"/>
              <a:gd name="T27" fmla="*/ 97 h 118"/>
              <a:gd name="T28" fmla="*/ 54 w 121"/>
              <a:gd name="T29" fmla="*/ 35 h 118"/>
              <a:gd name="T30" fmla="*/ 108 w 121"/>
              <a:gd name="T31" fmla="*/ 113 h 118"/>
              <a:gd name="T32" fmla="*/ 103 w 121"/>
              <a:gd name="T33" fmla="*/ 108 h 118"/>
              <a:gd name="T34" fmla="*/ 108 w 121"/>
              <a:gd name="T35" fmla="*/ 103 h 118"/>
              <a:gd name="T36" fmla="*/ 113 w 121"/>
              <a:gd name="T37" fmla="*/ 108 h 118"/>
              <a:gd name="T38" fmla="*/ 108 w 121"/>
              <a:gd name="T39" fmla="*/ 113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1" h="118">
                <a:moveTo>
                  <a:pt x="54" y="35"/>
                </a:moveTo>
                <a:cubicBezTo>
                  <a:pt x="56" y="26"/>
                  <a:pt x="54" y="16"/>
                  <a:pt x="47" y="9"/>
                </a:cubicBezTo>
                <a:cubicBezTo>
                  <a:pt x="40" y="2"/>
                  <a:pt x="30" y="0"/>
                  <a:pt x="21" y="2"/>
                </a:cubicBezTo>
                <a:cubicBezTo>
                  <a:pt x="36" y="17"/>
                  <a:pt x="36" y="17"/>
                  <a:pt x="36" y="17"/>
                </a:cubicBezTo>
                <a:cubicBezTo>
                  <a:pt x="32" y="32"/>
                  <a:pt x="32" y="32"/>
                  <a:pt x="32" y="32"/>
                </a:cubicBezTo>
                <a:cubicBezTo>
                  <a:pt x="18" y="36"/>
                  <a:pt x="18" y="36"/>
                  <a:pt x="18" y="36"/>
                </a:cubicBezTo>
                <a:cubicBezTo>
                  <a:pt x="3" y="21"/>
                  <a:pt x="3" y="21"/>
                  <a:pt x="3" y="21"/>
                </a:cubicBezTo>
                <a:cubicBezTo>
                  <a:pt x="0" y="30"/>
                  <a:pt x="2" y="40"/>
                  <a:pt x="9" y="47"/>
                </a:cubicBezTo>
                <a:cubicBezTo>
                  <a:pt x="17" y="54"/>
                  <a:pt x="27" y="56"/>
                  <a:pt x="36" y="53"/>
                </a:cubicBezTo>
                <a:cubicBezTo>
                  <a:pt x="36" y="53"/>
                  <a:pt x="36" y="53"/>
                  <a:pt x="36" y="53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00" y="117"/>
                  <a:pt x="104" y="118"/>
                  <a:pt x="107" y="118"/>
                </a:cubicBezTo>
                <a:cubicBezTo>
                  <a:pt x="110" y="118"/>
                  <a:pt x="113" y="117"/>
                  <a:pt x="116" y="115"/>
                </a:cubicBezTo>
                <a:cubicBezTo>
                  <a:pt x="121" y="110"/>
                  <a:pt x="121" y="102"/>
                  <a:pt x="116" y="97"/>
                </a:cubicBezTo>
                <a:lnTo>
                  <a:pt x="54" y="35"/>
                </a:lnTo>
                <a:close/>
                <a:moveTo>
                  <a:pt x="108" y="113"/>
                </a:moveTo>
                <a:cubicBezTo>
                  <a:pt x="105" y="113"/>
                  <a:pt x="103" y="110"/>
                  <a:pt x="103" y="108"/>
                </a:cubicBezTo>
                <a:cubicBezTo>
                  <a:pt x="103" y="105"/>
                  <a:pt x="105" y="103"/>
                  <a:pt x="108" y="103"/>
                </a:cubicBezTo>
                <a:cubicBezTo>
                  <a:pt x="111" y="103"/>
                  <a:pt x="113" y="105"/>
                  <a:pt x="113" y="108"/>
                </a:cubicBezTo>
                <a:cubicBezTo>
                  <a:pt x="113" y="110"/>
                  <a:pt x="111" y="113"/>
                  <a:pt x="108" y="1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0"/>
          <p:cNvSpPr>
            <a:spLocks noEditPoints="1"/>
          </p:cNvSpPr>
          <p:nvPr/>
        </p:nvSpPr>
        <p:spPr bwMode="auto">
          <a:xfrm>
            <a:off x="3476492" y="3349773"/>
            <a:ext cx="596787" cy="405539"/>
          </a:xfrm>
          <a:custGeom>
            <a:avLst/>
            <a:gdLst>
              <a:gd name="T0" fmla="*/ 135 w 157"/>
              <a:gd name="T1" fmla="*/ 46 h 107"/>
              <a:gd name="T2" fmla="*/ 136 w 157"/>
              <a:gd name="T3" fmla="*/ 37 h 107"/>
              <a:gd name="T4" fmla="*/ 99 w 157"/>
              <a:gd name="T5" fmla="*/ 0 h 107"/>
              <a:gd name="T6" fmla="*/ 73 w 157"/>
              <a:gd name="T7" fmla="*/ 18 h 107"/>
              <a:gd name="T8" fmla="*/ 45 w 157"/>
              <a:gd name="T9" fmla="*/ 8 h 107"/>
              <a:gd name="T10" fmla="*/ 19 w 157"/>
              <a:gd name="T11" fmla="*/ 40 h 107"/>
              <a:gd name="T12" fmla="*/ 20 w 157"/>
              <a:gd name="T13" fmla="*/ 47 h 107"/>
              <a:gd name="T14" fmla="*/ 0 w 157"/>
              <a:gd name="T15" fmla="*/ 76 h 107"/>
              <a:gd name="T16" fmla="*/ 31 w 157"/>
              <a:gd name="T17" fmla="*/ 107 h 107"/>
              <a:gd name="T18" fmla="*/ 126 w 157"/>
              <a:gd name="T19" fmla="*/ 107 h 107"/>
              <a:gd name="T20" fmla="*/ 157 w 157"/>
              <a:gd name="T21" fmla="*/ 76 h 107"/>
              <a:gd name="T22" fmla="*/ 135 w 157"/>
              <a:gd name="T23" fmla="*/ 46 h 107"/>
              <a:gd name="T24" fmla="*/ 120 w 157"/>
              <a:gd name="T25" fmla="*/ 100 h 107"/>
              <a:gd name="T26" fmla="*/ 79 w 157"/>
              <a:gd name="T27" fmla="*/ 100 h 107"/>
              <a:gd name="T28" fmla="*/ 103 w 157"/>
              <a:gd name="T29" fmla="*/ 75 h 107"/>
              <a:gd name="T30" fmla="*/ 102 w 157"/>
              <a:gd name="T31" fmla="*/ 72 h 107"/>
              <a:gd name="T32" fmla="*/ 92 w 157"/>
              <a:gd name="T33" fmla="*/ 72 h 107"/>
              <a:gd name="T34" fmla="*/ 92 w 157"/>
              <a:gd name="T35" fmla="*/ 68 h 107"/>
              <a:gd name="T36" fmla="*/ 92 w 157"/>
              <a:gd name="T37" fmla="*/ 37 h 107"/>
              <a:gd name="T38" fmla="*/ 90 w 157"/>
              <a:gd name="T39" fmla="*/ 36 h 107"/>
              <a:gd name="T40" fmla="*/ 64 w 157"/>
              <a:gd name="T41" fmla="*/ 36 h 107"/>
              <a:gd name="T42" fmla="*/ 62 w 157"/>
              <a:gd name="T43" fmla="*/ 38 h 107"/>
              <a:gd name="T44" fmla="*/ 62 w 157"/>
              <a:gd name="T45" fmla="*/ 68 h 107"/>
              <a:gd name="T46" fmla="*/ 62 w 157"/>
              <a:gd name="T47" fmla="*/ 73 h 107"/>
              <a:gd name="T48" fmla="*/ 51 w 157"/>
              <a:gd name="T49" fmla="*/ 73 h 107"/>
              <a:gd name="T50" fmla="*/ 50 w 157"/>
              <a:gd name="T51" fmla="*/ 76 h 107"/>
              <a:gd name="T52" fmla="*/ 75 w 157"/>
              <a:gd name="T53" fmla="*/ 100 h 107"/>
              <a:gd name="T54" fmla="*/ 38 w 157"/>
              <a:gd name="T55" fmla="*/ 100 h 107"/>
              <a:gd name="T56" fmla="*/ 11 w 157"/>
              <a:gd name="T57" fmla="*/ 74 h 107"/>
              <a:gd name="T58" fmla="*/ 29 w 157"/>
              <a:gd name="T59" fmla="*/ 50 h 107"/>
              <a:gd name="T60" fmla="*/ 28 w 157"/>
              <a:gd name="T61" fmla="*/ 44 h 107"/>
              <a:gd name="T62" fmla="*/ 50 w 157"/>
              <a:gd name="T63" fmla="*/ 17 h 107"/>
              <a:gd name="T64" fmla="*/ 74 w 157"/>
              <a:gd name="T65" fmla="*/ 29 h 107"/>
              <a:gd name="T66" fmla="*/ 97 w 157"/>
              <a:gd name="T67" fmla="*/ 11 h 107"/>
              <a:gd name="T68" fmla="*/ 128 w 157"/>
              <a:gd name="T69" fmla="*/ 42 h 107"/>
              <a:gd name="T70" fmla="*/ 127 w 157"/>
              <a:gd name="T71" fmla="*/ 50 h 107"/>
              <a:gd name="T72" fmla="*/ 147 w 157"/>
              <a:gd name="T73" fmla="*/ 74 h 107"/>
              <a:gd name="T74" fmla="*/ 120 w 157"/>
              <a:gd name="T75" fmla="*/ 10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7" h="107">
                <a:moveTo>
                  <a:pt x="135" y="46"/>
                </a:moveTo>
                <a:cubicBezTo>
                  <a:pt x="136" y="43"/>
                  <a:pt x="136" y="40"/>
                  <a:pt x="136" y="37"/>
                </a:cubicBezTo>
                <a:cubicBezTo>
                  <a:pt x="136" y="17"/>
                  <a:pt x="120" y="0"/>
                  <a:pt x="99" y="0"/>
                </a:cubicBezTo>
                <a:cubicBezTo>
                  <a:pt x="76" y="0"/>
                  <a:pt x="73" y="18"/>
                  <a:pt x="73" y="18"/>
                </a:cubicBezTo>
                <a:cubicBezTo>
                  <a:pt x="73" y="18"/>
                  <a:pt x="63" y="6"/>
                  <a:pt x="45" y="8"/>
                </a:cubicBezTo>
                <a:cubicBezTo>
                  <a:pt x="30" y="11"/>
                  <a:pt x="19" y="25"/>
                  <a:pt x="19" y="40"/>
                </a:cubicBezTo>
                <a:cubicBezTo>
                  <a:pt x="19" y="42"/>
                  <a:pt x="20" y="45"/>
                  <a:pt x="20" y="47"/>
                </a:cubicBezTo>
                <a:cubicBezTo>
                  <a:pt x="9" y="51"/>
                  <a:pt x="0" y="63"/>
                  <a:pt x="0" y="76"/>
                </a:cubicBezTo>
                <a:cubicBezTo>
                  <a:pt x="0" y="93"/>
                  <a:pt x="14" y="107"/>
                  <a:pt x="31" y="107"/>
                </a:cubicBezTo>
                <a:cubicBezTo>
                  <a:pt x="126" y="107"/>
                  <a:pt x="126" y="107"/>
                  <a:pt x="126" y="107"/>
                </a:cubicBezTo>
                <a:cubicBezTo>
                  <a:pt x="143" y="107"/>
                  <a:pt x="157" y="93"/>
                  <a:pt x="157" y="76"/>
                </a:cubicBezTo>
                <a:cubicBezTo>
                  <a:pt x="157" y="62"/>
                  <a:pt x="148" y="50"/>
                  <a:pt x="135" y="46"/>
                </a:cubicBezTo>
                <a:close/>
                <a:moveTo>
                  <a:pt x="120" y="100"/>
                </a:moveTo>
                <a:cubicBezTo>
                  <a:pt x="79" y="100"/>
                  <a:pt x="79" y="100"/>
                  <a:pt x="79" y="100"/>
                </a:cubicBezTo>
                <a:cubicBezTo>
                  <a:pt x="82" y="97"/>
                  <a:pt x="103" y="75"/>
                  <a:pt x="103" y="75"/>
                </a:cubicBezTo>
                <a:cubicBezTo>
                  <a:pt x="103" y="75"/>
                  <a:pt x="106" y="72"/>
                  <a:pt x="102" y="72"/>
                </a:cubicBezTo>
                <a:cubicBezTo>
                  <a:pt x="98" y="72"/>
                  <a:pt x="92" y="72"/>
                  <a:pt x="92" y="72"/>
                </a:cubicBezTo>
                <a:cubicBezTo>
                  <a:pt x="92" y="72"/>
                  <a:pt x="92" y="71"/>
                  <a:pt x="92" y="68"/>
                </a:cubicBezTo>
                <a:cubicBezTo>
                  <a:pt x="92" y="60"/>
                  <a:pt x="92" y="43"/>
                  <a:pt x="92" y="37"/>
                </a:cubicBezTo>
                <a:cubicBezTo>
                  <a:pt x="92" y="37"/>
                  <a:pt x="92" y="36"/>
                  <a:pt x="90" y="36"/>
                </a:cubicBezTo>
                <a:cubicBezTo>
                  <a:pt x="88" y="36"/>
                  <a:pt x="67" y="36"/>
                  <a:pt x="64" y="36"/>
                </a:cubicBezTo>
                <a:cubicBezTo>
                  <a:pt x="61" y="36"/>
                  <a:pt x="62" y="38"/>
                  <a:pt x="62" y="38"/>
                </a:cubicBezTo>
                <a:cubicBezTo>
                  <a:pt x="62" y="44"/>
                  <a:pt x="62" y="60"/>
                  <a:pt x="62" y="68"/>
                </a:cubicBezTo>
                <a:cubicBezTo>
                  <a:pt x="62" y="71"/>
                  <a:pt x="62" y="73"/>
                  <a:pt x="62" y="73"/>
                </a:cubicBezTo>
                <a:cubicBezTo>
                  <a:pt x="62" y="73"/>
                  <a:pt x="54" y="73"/>
                  <a:pt x="51" y="73"/>
                </a:cubicBezTo>
                <a:cubicBezTo>
                  <a:pt x="47" y="73"/>
                  <a:pt x="50" y="76"/>
                  <a:pt x="50" y="76"/>
                </a:cubicBezTo>
                <a:cubicBezTo>
                  <a:pt x="75" y="100"/>
                  <a:pt x="75" y="100"/>
                  <a:pt x="75" y="100"/>
                </a:cubicBezTo>
                <a:cubicBezTo>
                  <a:pt x="38" y="100"/>
                  <a:pt x="38" y="100"/>
                  <a:pt x="38" y="100"/>
                </a:cubicBezTo>
                <a:cubicBezTo>
                  <a:pt x="23" y="100"/>
                  <a:pt x="11" y="89"/>
                  <a:pt x="11" y="74"/>
                </a:cubicBezTo>
                <a:cubicBezTo>
                  <a:pt x="11" y="63"/>
                  <a:pt x="18" y="54"/>
                  <a:pt x="29" y="50"/>
                </a:cubicBezTo>
                <a:cubicBezTo>
                  <a:pt x="28" y="48"/>
                  <a:pt x="28" y="46"/>
                  <a:pt x="28" y="44"/>
                </a:cubicBezTo>
                <a:cubicBezTo>
                  <a:pt x="28" y="32"/>
                  <a:pt x="37" y="20"/>
                  <a:pt x="50" y="17"/>
                </a:cubicBezTo>
                <a:cubicBezTo>
                  <a:pt x="65" y="15"/>
                  <a:pt x="74" y="29"/>
                  <a:pt x="74" y="29"/>
                </a:cubicBezTo>
                <a:cubicBezTo>
                  <a:pt x="74" y="29"/>
                  <a:pt x="77" y="11"/>
                  <a:pt x="97" y="11"/>
                </a:cubicBezTo>
                <a:cubicBezTo>
                  <a:pt x="115" y="11"/>
                  <a:pt x="128" y="25"/>
                  <a:pt x="128" y="42"/>
                </a:cubicBezTo>
                <a:cubicBezTo>
                  <a:pt x="128" y="45"/>
                  <a:pt x="127" y="47"/>
                  <a:pt x="127" y="50"/>
                </a:cubicBezTo>
                <a:cubicBezTo>
                  <a:pt x="138" y="53"/>
                  <a:pt x="147" y="63"/>
                  <a:pt x="147" y="74"/>
                </a:cubicBezTo>
                <a:cubicBezTo>
                  <a:pt x="147" y="89"/>
                  <a:pt x="135" y="100"/>
                  <a:pt x="120" y="1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975595" y="3678722"/>
            <a:ext cx="1800913" cy="1069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r" defTabSz="1088232">
              <a:lnSpc>
                <a:spcPct val="200000"/>
              </a:lnSpc>
            </a:pPr>
            <a:r>
              <a:rPr lang="zh-CN" altLang="en-US" sz="1400" b="1" dirty="0" smtClean="0">
                <a:solidFill>
                  <a:srgbClr val="45C1A4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适用场景</a:t>
            </a:r>
            <a:endParaRPr lang="en-US" sz="1400" b="1" dirty="0" smtClean="0">
              <a:solidFill>
                <a:srgbClr val="45C1A4"/>
              </a:solidFill>
              <a:latin typeface="微软雅黑" pitchFamily="34" charset="-122"/>
              <a:ea typeface="微软雅黑" pitchFamily="34" charset="-122"/>
              <a:cs typeface="Open Sans" pitchFamily="34" charset="0"/>
            </a:endParaRPr>
          </a:p>
          <a:p>
            <a:pPr defTabSz="1088232"/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新功能上线；页面改版；新版本灰度</a:t>
            </a:r>
            <a:endParaRPr 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" pitchFamily="34" charset="0"/>
            </a:endParaRPr>
          </a:p>
          <a:p>
            <a:pPr defTabSz="1088232"/>
            <a:endParaRPr lang="en-US" sz="105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88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主流 热更新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框架</a:t>
            </a:r>
            <a:endParaRPr lang="zh-CN" altLang="en-US" dirty="0"/>
          </a:p>
        </p:txBody>
      </p:sp>
      <p:sp>
        <p:nvSpPr>
          <p:cNvPr id="4" name="Rectangle 2"/>
          <p:cNvSpPr/>
          <p:nvPr/>
        </p:nvSpPr>
        <p:spPr>
          <a:xfrm>
            <a:off x="4419600" y="1478558"/>
            <a:ext cx="4191000" cy="3352800"/>
          </a:xfrm>
          <a:prstGeom prst="rect">
            <a:avLst/>
          </a:prstGeom>
          <a:solidFill>
            <a:srgbClr val="45C1A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/>
          <p:nvPr/>
        </p:nvSpPr>
        <p:spPr>
          <a:xfrm>
            <a:off x="533400" y="1478558"/>
            <a:ext cx="3886200" cy="3352800"/>
          </a:xfrm>
          <a:prstGeom prst="rect">
            <a:avLst/>
          </a:prstGeom>
          <a:solidFill>
            <a:srgbClr val="4BACC6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733993" y="1594323"/>
            <a:ext cx="3533207" cy="196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/>
            <a:r>
              <a:rPr lang="en-US" altLang="zh-CN" sz="24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Open Sans" pitchFamily="34" charset="0"/>
              </a:rPr>
              <a:t>iOS</a:t>
            </a:r>
            <a:endParaRPr lang="en-US" sz="24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Open Sans" pitchFamily="34" charset="0"/>
            </a:endParaRPr>
          </a:p>
          <a:p>
            <a:pPr defTabSz="1088232"/>
            <a:endParaRPr lang="en-US" altLang="zh-CN" sz="105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1088232">
              <a:buFont typeface="Wingdings" pitchFamily="2" charset="2"/>
              <a:buChar char="l"/>
            </a:pP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WaxPatch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Lua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 defTabSz="1088232">
              <a:buFont typeface="Wingdings" pitchFamily="2" charset="2"/>
              <a:buChar char="l"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 defTabSz="1088232">
              <a:buFont typeface="Wingdings" pitchFamily="2" charset="2"/>
              <a:buChar char="l"/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JSPatch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(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Javascript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algn="r" defTabSz="1088232"/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endParaRPr lang="en-US" altLang="zh-CN" sz="1600" dirty="0" smtClean="0"/>
          </a:p>
          <a:p>
            <a:pPr algn="r" defTabSz="1088232"/>
            <a:endParaRPr lang="en-US" sz="1050" dirty="0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4544088" y="1554758"/>
            <a:ext cx="3942024" cy="377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Android</a:t>
            </a:r>
          </a:p>
          <a:p>
            <a:pPr defTabSz="1088232"/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QZone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解决方案 （第三方基于该方案实现的有 </a:t>
            </a: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Nuwa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等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285750" indent="-285750">
              <a:buFont typeface="Wingdings" pitchFamily="2" charset="2"/>
              <a:buChar char="l"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微信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Tinker</a:t>
            </a:r>
          </a:p>
          <a:p>
            <a:pPr marL="285750" indent="-285750">
              <a:buFont typeface="Wingdings" pitchFamily="2" charset="2"/>
              <a:buChar char="l"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AndFix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zh-CN" sz="1600" dirty="0" err="1">
                <a:latin typeface="微软雅黑" pitchFamily="34" charset="-122"/>
                <a:ea typeface="微软雅黑" pitchFamily="34" charset="-122"/>
              </a:rPr>
              <a:t>Dexposed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/>
              <a:t/>
            </a:r>
            <a:br>
              <a:rPr lang="en-US" altLang="zh-CN" sz="1600" dirty="0"/>
            </a:br>
            <a:endParaRPr lang="en-US" altLang="zh-CN" sz="1600" dirty="0"/>
          </a:p>
          <a:p>
            <a:pPr algn="r" defTabSz="1088232"/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endParaRPr lang="en-US" altLang="zh-CN" sz="1600" dirty="0" smtClean="0"/>
          </a:p>
          <a:p>
            <a:pPr algn="r" defTabSz="1088232"/>
            <a:endParaRPr lang="en-US" sz="1050" dirty="0" smtClean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4907558"/>
            <a:ext cx="807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各框架差异可</a:t>
            </a:r>
            <a:r>
              <a:rPr lang="zh-CN" altLang="en-US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参阅：</a:t>
            </a:r>
            <a:endParaRPr lang="en-US" altLang="zh-CN" sz="12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://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www.jianshu.com/p/e9c6d4f0d073    </a:t>
            </a:r>
          </a:p>
          <a:p>
            <a:r>
              <a: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://albert43.net/2015/07/12/JSPatch</a:t>
            </a: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/#</a:t>
            </a:r>
            <a:r>
              <a:rPr lang="en-US" altLang="zh-CN" sz="12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jspatch</a:t>
            </a:r>
            <a: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-wax</a:t>
            </a:r>
            <a:br>
              <a:rPr lang="en-US" altLang="zh-CN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</a:b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137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marL="0" indent="0" defTabSz="1088232">
              <a:lnSpc>
                <a:spcPct val="200000"/>
              </a:lnSpc>
              <a:buNone/>
            </a:pPr>
            <a:r>
              <a:rPr lang="en-US" altLang="zh-CN" sz="2600" b="1" dirty="0" err="1">
                <a:solidFill>
                  <a:srgbClr val="45C1A4"/>
                </a:solidFill>
                <a:latin typeface="微软雅黑" pitchFamily="34" charset="-122"/>
                <a:ea typeface="微软雅黑" pitchFamily="34" charset="-122"/>
              </a:rPr>
              <a:t>WaxPatch</a:t>
            </a:r>
            <a:r>
              <a:rPr lang="en-US" altLang="zh-CN" sz="2600" b="1" dirty="0">
                <a:solidFill>
                  <a:srgbClr val="45C1A4"/>
                </a:solidFill>
                <a:latin typeface="微软雅黑" pitchFamily="34" charset="-122"/>
                <a:ea typeface="微软雅黑" pitchFamily="34" charset="-122"/>
              </a:rPr>
              <a:t> (</a:t>
            </a:r>
            <a:r>
              <a:rPr lang="en-US" altLang="zh-CN" sz="2600" b="1" dirty="0" err="1">
                <a:solidFill>
                  <a:srgbClr val="45C1A4"/>
                </a:solidFill>
                <a:latin typeface="微软雅黑" pitchFamily="34" charset="-122"/>
                <a:ea typeface="微软雅黑" pitchFamily="34" charset="-122"/>
              </a:rPr>
              <a:t>Lua</a:t>
            </a:r>
            <a:r>
              <a:rPr lang="en-US" altLang="zh-CN" sz="2600" b="1" dirty="0">
                <a:solidFill>
                  <a:srgbClr val="45C1A4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2600" b="1" dirty="0">
              <a:solidFill>
                <a:srgbClr val="45C1A4"/>
              </a:solidFill>
              <a:latin typeface="微软雅黑" pitchFamily="34" charset="-122"/>
              <a:ea typeface="微软雅黑" pitchFamily="34" charset="-122"/>
              <a:cs typeface="Open Sans" pitchFamily="34" charset="0"/>
            </a:endParaRPr>
          </a:p>
          <a:p>
            <a:pPr marL="0" indent="0">
              <a:buNone/>
            </a:pPr>
            <a:r>
              <a: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利用 </a:t>
            </a:r>
            <a:r>
              <a:rPr lang="en-US" altLang="zh-CN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Objective-C </a:t>
            </a:r>
            <a:r>
              <a: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语言的动态性及消息传递机制实现方法替换，新增方法。</a:t>
            </a:r>
            <a:r>
              <a:rPr lang="en-US" altLang="zh-CN" sz="21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WaxPatch</a:t>
            </a:r>
            <a:r>
              <a:rPr lang="en-US" altLang="zh-CN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Wax</a:t>
            </a:r>
            <a:r>
              <a: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进行了扩展，主要是增加了替换原始方法实现的能力</a:t>
            </a:r>
            <a:endParaRPr lang="en-US" altLang="zh-CN" sz="2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600" b="1" dirty="0">
                <a:solidFill>
                  <a:srgbClr val="45C1A4"/>
                </a:solidFill>
                <a:latin typeface="微软雅黑" pitchFamily="34" charset="-122"/>
                <a:ea typeface="微软雅黑" pitchFamily="34" charset="-122"/>
              </a:rPr>
              <a:t>优势</a:t>
            </a:r>
            <a:endParaRPr lang="en-US" altLang="zh-CN" sz="2600" b="1" dirty="0">
              <a:solidFill>
                <a:srgbClr val="45C1A4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支持 </a:t>
            </a:r>
            <a:r>
              <a:rPr lang="en-US" altLang="zh-CN" sz="21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iOS</a:t>
            </a:r>
            <a:r>
              <a:rPr lang="en-US" altLang="zh-CN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6</a:t>
            </a:r>
            <a:r>
              <a: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，理论上支持所有</a:t>
            </a:r>
            <a:r>
              <a:rPr lang="en-US" altLang="zh-CN" sz="21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iOS</a:t>
            </a:r>
            <a:r>
              <a: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系统版本</a:t>
            </a:r>
            <a:endParaRPr lang="en-US" altLang="zh-CN" sz="2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600" b="1" dirty="0">
                <a:solidFill>
                  <a:srgbClr val="45C1A4"/>
                </a:solidFill>
                <a:latin typeface="微软雅黑" pitchFamily="34" charset="-122"/>
                <a:ea typeface="微软雅黑" pitchFamily="34" charset="-122"/>
              </a:rPr>
              <a:t>劣势</a:t>
            </a:r>
            <a:endParaRPr lang="en-US" altLang="zh-CN" sz="2600" b="1" dirty="0">
              <a:solidFill>
                <a:srgbClr val="45C1A4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1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需要引入解析引擎，包体积会增大，并存在一定的审核风险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iOS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主流热更新框架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差异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090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pPr marL="0" indent="0" defTabSz="1088232">
              <a:lnSpc>
                <a:spcPct val="200000"/>
              </a:lnSpc>
              <a:buNone/>
            </a:pPr>
            <a:r>
              <a:rPr lang="en-US" altLang="zh-CN" sz="3400" b="1" dirty="0" err="1">
                <a:solidFill>
                  <a:srgbClr val="00CCFF"/>
                </a:solidFill>
                <a:latin typeface="微软雅黑" pitchFamily="34" charset="-122"/>
                <a:ea typeface="微软雅黑" pitchFamily="34" charset="-122"/>
              </a:rPr>
              <a:t>JSPatch</a:t>
            </a:r>
            <a:r>
              <a:rPr lang="en-US" altLang="zh-CN" sz="3400" b="1" dirty="0">
                <a:solidFill>
                  <a:srgbClr val="00CCFF"/>
                </a:solidFill>
                <a:latin typeface="微软雅黑" pitchFamily="34" charset="-122"/>
                <a:ea typeface="微软雅黑" pitchFamily="34" charset="-122"/>
              </a:rPr>
              <a:t> (JavaScript)</a:t>
            </a:r>
            <a:endParaRPr lang="en-US" altLang="zh-CN" sz="3400" b="1" dirty="0">
              <a:solidFill>
                <a:srgbClr val="00CCF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0" indent="0">
              <a:buNone/>
            </a:pPr>
            <a:r>
              <a:rPr lang="zh-CN" altLang="en-US" sz="27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通过 </a:t>
            </a:r>
            <a:r>
              <a:rPr lang="en-US" altLang="zh-CN" sz="27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iOS</a:t>
            </a:r>
            <a:r>
              <a:rPr lang="en-US" altLang="zh-CN" sz="27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7.0 </a:t>
            </a:r>
            <a:r>
              <a:rPr lang="zh-CN" altLang="en-US" sz="27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新增的 </a:t>
            </a:r>
            <a:r>
              <a:rPr lang="en-US" altLang="zh-CN" sz="27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JavaScriptCore</a:t>
            </a:r>
            <a:r>
              <a:rPr lang="en-US" altLang="zh-CN" sz="27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7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及开放的接口与 </a:t>
            </a:r>
            <a:r>
              <a:rPr lang="en-US" altLang="zh-CN" sz="27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Objective-C </a:t>
            </a:r>
            <a:r>
              <a:rPr lang="zh-CN" altLang="en-US" sz="27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互传消息，利用</a:t>
            </a:r>
            <a:r>
              <a:rPr lang="en-US" altLang="zh-CN" sz="27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Objective-C </a:t>
            </a:r>
            <a:r>
              <a:rPr lang="zh-CN" altLang="en-US" sz="27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语言的动态性及消息传递机制实现方法替换，新增方法等</a:t>
            </a:r>
            <a:endParaRPr lang="en-US" altLang="zh-CN" sz="27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3600" b="1" dirty="0">
              <a:solidFill>
                <a:srgbClr val="00CC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3400" b="1" dirty="0">
                <a:solidFill>
                  <a:srgbClr val="00CCFF"/>
                </a:solidFill>
                <a:latin typeface="微软雅黑" pitchFamily="34" charset="-122"/>
                <a:ea typeface="微软雅黑" pitchFamily="34" charset="-122"/>
              </a:rPr>
              <a:t>优势</a:t>
            </a:r>
            <a:endParaRPr lang="en-US" altLang="zh-CN" sz="3400" b="1" dirty="0">
              <a:solidFill>
                <a:srgbClr val="00CC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7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基于系统内置 </a:t>
            </a:r>
            <a:r>
              <a:rPr lang="en-US" altLang="zh-CN" sz="27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JavaScriptCore</a:t>
            </a:r>
            <a:r>
              <a:rPr lang="zh-CN" altLang="en-US" sz="27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，无需额外引入解析引擎</a:t>
            </a:r>
            <a:endParaRPr lang="en-US" altLang="zh-CN" sz="27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7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en-US" altLang="zh-CN" sz="27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JavaScript </a:t>
            </a:r>
            <a:r>
              <a:rPr lang="zh-CN" altLang="en-US" sz="27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语言相比 </a:t>
            </a:r>
            <a:r>
              <a:rPr lang="en-US" altLang="zh-CN" sz="27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Lua</a:t>
            </a:r>
            <a:r>
              <a:rPr lang="en-US" altLang="zh-CN" sz="27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7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有更广泛的群众基础，并且不存在审核风险</a:t>
            </a:r>
          </a:p>
          <a:p>
            <a:pPr marL="0" indent="0">
              <a:buNone/>
            </a:pP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3400" b="1" dirty="0">
                <a:solidFill>
                  <a:srgbClr val="00CCFF"/>
                </a:solidFill>
                <a:latin typeface="微软雅黑" pitchFamily="34" charset="-122"/>
                <a:ea typeface="微软雅黑" pitchFamily="34" charset="-122"/>
              </a:rPr>
              <a:t>劣势</a:t>
            </a:r>
            <a:endParaRPr lang="en-US" altLang="zh-CN" sz="3400" b="1" dirty="0">
              <a:solidFill>
                <a:srgbClr val="00CC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7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不支持 </a:t>
            </a:r>
            <a:r>
              <a:rPr lang="en-US" altLang="zh-CN" sz="27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iOS</a:t>
            </a:r>
            <a:r>
              <a:rPr lang="en-US" altLang="zh-CN" sz="27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7 </a:t>
            </a:r>
            <a:r>
              <a:rPr lang="zh-CN" altLang="en-US" sz="27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以下系统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iOS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主流热更新框架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差异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437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927</Words>
  <Application>Microsoft Office PowerPoint</Application>
  <PresentationFormat>全屏显示(4:3)</PresentationFormat>
  <Paragraphs>183</Paragraphs>
  <Slides>22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应用升级进阶之路</vt:lpstr>
      <vt:lpstr>PowerPoint 演示文稿</vt:lpstr>
      <vt:lpstr>应用市场 审核慢</vt:lpstr>
      <vt:lpstr>应用市场 转化少</vt:lpstr>
      <vt:lpstr>应用市场 效率低</vt:lpstr>
      <vt:lpstr>弹窗升级 &amp; 热更新</vt:lpstr>
      <vt:lpstr>主流 热更新框架</vt:lpstr>
      <vt:lpstr>iOS 主流热更新框架差异</vt:lpstr>
      <vt:lpstr>iOS 主流热更新框架差异</vt:lpstr>
      <vt:lpstr>Android 主流热更新框架差异</vt:lpstr>
      <vt:lpstr>Android 主流热更新框架差异</vt:lpstr>
      <vt:lpstr>如何选型</vt:lpstr>
      <vt:lpstr>PowerPoint 演示文稿</vt:lpstr>
      <vt:lpstr>Bugly 选用的技术框架</vt:lpstr>
      <vt:lpstr>微信Tinker 的设计目标</vt:lpstr>
      <vt:lpstr>Dexdiff 算法目的</vt:lpstr>
      <vt:lpstr>Tinker 的框架设计</vt:lpstr>
      <vt:lpstr>Bugly 热更新平台特色</vt:lpstr>
      <vt:lpstr>Bugly 热更新平台特色</vt:lpstr>
      <vt:lpstr>Bugly 弹窗升级平台特色</vt:lpstr>
      <vt:lpstr>Bugly 弹窗升级平台特色</vt:lpstr>
      <vt:lpstr>Bugly 一种愉悦的开发方式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永和 王</dc:creator>
  <cp:lastModifiedBy>ladyli(李婷)</cp:lastModifiedBy>
  <cp:revision>61</cp:revision>
  <dcterms:created xsi:type="dcterms:W3CDTF">2015-11-20T08:04:49Z</dcterms:created>
  <dcterms:modified xsi:type="dcterms:W3CDTF">2016-12-01T09:03:40Z</dcterms:modified>
</cp:coreProperties>
</file>