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7704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814093" y="3215094"/>
            <a:ext cx="5644107" cy="5832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FFFFFF"/>
                </a:solidFill>
              </a:defRPr>
            </a:lvl1pPr>
            <a:lvl2pPr marL="790575" indent="-333375">
              <a:spcBef>
                <a:spcPts val="600"/>
              </a:spcBef>
              <a:defRPr sz="2800">
                <a:solidFill>
                  <a:srgbClr val="FFFFFF"/>
                </a:solidFill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FFFFFF"/>
                </a:solidFill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FFFFFF"/>
                </a:solidFill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57200" y="278745"/>
            <a:ext cx="6577290" cy="58320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DDF06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22" name="image3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4933" y="264321"/>
            <a:ext cx="2159001" cy="69328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313266" y="289787"/>
            <a:ext cx="76201" cy="572159"/>
          </a:xfrm>
          <a:prstGeom prst="rect">
            <a:avLst/>
          </a:prstGeom>
          <a:solidFill>
            <a:srgbClr val="DDF06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1" name="Shape 41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5" name="Shape 85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ctrTitle"/>
          </p:nvPr>
        </p:nvSpPr>
        <p:spPr>
          <a:xfrm>
            <a:off x="685800" y="2549525"/>
            <a:ext cx="7772400" cy="770401"/>
          </a:xfrm>
          <a:prstGeom prst="rect">
            <a:avLst/>
          </a:prstGeom>
        </p:spPr>
        <p:txBody>
          <a:bodyPr/>
          <a:lstStyle>
            <a:lvl1pPr defTabSz="402336">
              <a:defRPr sz="3872"/>
            </a:lvl1pPr>
          </a:lstStyle>
          <a:p>
            <a:pPr/>
            <a:r>
              <a:t>微信小程序解密</a:t>
            </a:r>
          </a:p>
        </p:txBody>
      </p:sp>
      <p:sp>
        <p:nvSpPr>
          <p:cNvPr id="115" name="Shape 115"/>
          <p:cNvSpPr/>
          <p:nvPr>
            <p:ph type="subTitle" sz="quarter" idx="1"/>
          </p:nvPr>
        </p:nvSpPr>
        <p:spPr>
          <a:xfrm>
            <a:off x="685800" y="3481794"/>
            <a:ext cx="7772401" cy="58320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/>
            <a:r>
              <a:t>Geek-Zoo Studio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"/>
          </p:nvPr>
        </p:nvSpPr>
        <p:spPr>
          <a:xfrm>
            <a:off x="457200" y="731838"/>
            <a:ext cx="8229600" cy="539432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小程序架构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小程序架构</a:t>
            </a:r>
          </a:p>
        </p:txBody>
      </p:sp>
      <p:pic>
        <p:nvPicPr>
          <p:cNvPr id="15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209" y="1168246"/>
            <a:ext cx="5895582" cy="501874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3669991" y="6168893"/>
            <a:ext cx="180401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WebKit 早期架构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小程序架构</a:t>
            </a:r>
          </a:p>
        </p:txBody>
      </p:sp>
      <p:sp>
        <p:nvSpPr>
          <p:cNvPr id="155" name="Shape 155"/>
          <p:cNvSpPr/>
          <p:nvPr/>
        </p:nvSpPr>
        <p:spPr>
          <a:xfrm>
            <a:off x="984150" y="3203922"/>
            <a:ext cx="7175699" cy="1491556"/>
          </a:xfrm>
          <a:prstGeom prst="rect">
            <a:avLst/>
          </a:prstGeom>
          <a:solidFill>
            <a:schemeClr val="accent1">
              <a:lumOff val="23725"/>
            </a:schemeClr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>
            <a:off x="1132577" y="3288029"/>
            <a:ext cx="8207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WebKit</a:t>
            </a:r>
          </a:p>
        </p:txBody>
      </p:sp>
      <p:sp>
        <p:nvSpPr>
          <p:cNvPr id="157" name="Shape 157"/>
          <p:cNvSpPr/>
          <p:nvPr/>
        </p:nvSpPr>
        <p:spPr>
          <a:xfrm>
            <a:off x="984150" y="5505474"/>
            <a:ext cx="7175700" cy="1163217"/>
          </a:xfrm>
          <a:prstGeom prst="rect">
            <a:avLst/>
          </a:prstGeom>
          <a:solidFill>
            <a:schemeClr val="accent1">
              <a:lumOff val="23725"/>
            </a:schemeClr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>
            <a:off x="1135280" y="5548630"/>
            <a:ext cx="101854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操作系统</a:t>
            </a:r>
          </a:p>
        </p:txBody>
      </p:sp>
      <p:sp>
        <p:nvSpPr>
          <p:cNvPr id="159" name="Shape 159"/>
          <p:cNvSpPr/>
          <p:nvPr/>
        </p:nvSpPr>
        <p:spPr>
          <a:xfrm>
            <a:off x="1136550" y="6009244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字体/图像</a:t>
            </a:r>
          </a:p>
        </p:txBody>
      </p:sp>
      <p:sp>
        <p:nvSpPr>
          <p:cNvPr id="160" name="Shape 160"/>
          <p:cNvSpPr/>
          <p:nvPr/>
        </p:nvSpPr>
        <p:spPr>
          <a:xfrm>
            <a:off x="2958444" y="6009244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本地存储</a:t>
            </a:r>
          </a:p>
        </p:txBody>
      </p:sp>
      <p:sp>
        <p:nvSpPr>
          <p:cNvPr id="161" name="Shape 161"/>
          <p:cNvSpPr/>
          <p:nvPr/>
        </p:nvSpPr>
        <p:spPr>
          <a:xfrm>
            <a:off x="4780338" y="6009244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网络通讯</a:t>
            </a:r>
          </a:p>
        </p:txBody>
      </p:sp>
      <p:sp>
        <p:nvSpPr>
          <p:cNvPr id="162" name="Shape 162"/>
          <p:cNvSpPr/>
          <p:nvPr/>
        </p:nvSpPr>
        <p:spPr>
          <a:xfrm>
            <a:off x="6610768" y="6009244"/>
            <a:ext cx="143347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63" name="Shape 163"/>
          <p:cNvSpPr/>
          <p:nvPr/>
        </p:nvSpPr>
        <p:spPr>
          <a:xfrm rot="16200000">
            <a:off x="6044537" y="4857888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64" name="Shape 164"/>
          <p:cNvSpPr/>
          <p:nvPr/>
        </p:nvSpPr>
        <p:spPr>
          <a:xfrm rot="5400000">
            <a:off x="6676413" y="4857888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65" name="Shape 165"/>
          <p:cNvSpPr/>
          <p:nvPr/>
        </p:nvSpPr>
        <p:spPr>
          <a:xfrm>
            <a:off x="984150" y="1230709"/>
            <a:ext cx="7175700" cy="1163217"/>
          </a:xfrm>
          <a:prstGeom prst="rect">
            <a:avLst/>
          </a:prstGeom>
          <a:solidFill>
            <a:schemeClr val="accent1">
              <a:lumOff val="23725"/>
            </a:schemeClr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6" name="Shape 166"/>
          <p:cNvSpPr/>
          <p:nvPr/>
        </p:nvSpPr>
        <p:spPr>
          <a:xfrm>
            <a:off x="1122580" y="1283027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浏览器</a:t>
            </a:r>
          </a:p>
        </p:txBody>
      </p:sp>
      <p:sp>
        <p:nvSpPr>
          <p:cNvPr id="167" name="Shape 167"/>
          <p:cNvSpPr/>
          <p:nvPr/>
        </p:nvSpPr>
        <p:spPr>
          <a:xfrm>
            <a:off x="1136550" y="1734479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地址栏</a:t>
            </a:r>
          </a:p>
        </p:txBody>
      </p:sp>
      <p:sp>
        <p:nvSpPr>
          <p:cNvPr id="168" name="Shape 168"/>
          <p:cNvSpPr/>
          <p:nvPr/>
        </p:nvSpPr>
        <p:spPr>
          <a:xfrm>
            <a:off x="2958444" y="1734479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前台/后退</a:t>
            </a:r>
          </a:p>
        </p:txBody>
      </p:sp>
      <p:sp>
        <p:nvSpPr>
          <p:cNvPr id="169" name="Shape 169"/>
          <p:cNvSpPr/>
          <p:nvPr/>
        </p:nvSpPr>
        <p:spPr>
          <a:xfrm>
            <a:off x="4780338" y="1734479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收藏夹</a:t>
            </a:r>
          </a:p>
        </p:txBody>
      </p:sp>
      <p:sp>
        <p:nvSpPr>
          <p:cNvPr id="170" name="Shape 170"/>
          <p:cNvSpPr/>
          <p:nvPr/>
        </p:nvSpPr>
        <p:spPr>
          <a:xfrm>
            <a:off x="6610768" y="1734479"/>
            <a:ext cx="143347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71" name="Shape 171"/>
          <p:cNvSpPr/>
          <p:nvPr/>
        </p:nvSpPr>
        <p:spPr>
          <a:xfrm rot="16200000">
            <a:off x="6044537" y="2580676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72" name="Shape 172"/>
          <p:cNvSpPr/>
          <p:nvPr/>
        </p:nvSpPr>
        <p:spPr>
          <a:xfrm rot="5400000">
            <a:off x="6676413" y="2580676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73" name="Shape 173"/>
          <p:cNvSpPr/>
          <p:nvPr/>
        </p:nvSpPr>
        <p:spPr>
          <a:xfrm>
            <a:off x="7192261" y="2619853"/>
            <a:ext cx="93192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BOM API</a:t>
            </a:r>
          </a:p>
        </p:txBody>
      </p:sp>
      <p:sp>
        <p:nvSpPr>
          <p:cNvPr id="174" name="Shape 174"/>
          <p:cNvSpPr/>
          <p:nvPr/>
        </p:nvSpPr>
        <p:spPr>
          <a:xfrm>
            <a:off x="1134144" y="3737273"/>
            <a:ext cx="2881116" cy="8286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页面解析/构建/渲染</a:t>
            </a:r>
          </a:p>
        </p:txBody>
      </p:sp>
      <p:sp>
        <p:nvSpPr>
          <p:cNvPr id="175" name="Shape 175"/>
          <p:cNvSpPr/>
          <p:nvPr/>
        </p:nvSpPr>
        <p:spPr>
          <a:xfrm>
            <a:off x="5138165" y="3737273"/>
            <a:ext cx="2881116" cy="8286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JS逻辑</a:t>
            </a:r>
          </a:p>
        </p:txBody>
      </p:sp>
      <p:sp>
        <p:nvSpPr>
          <p:cNvPr id="176" name="Shape 176"/>
          <p:cNvSpPr/>
          <p:nvPr/>
        </p:nvSpPr>
        <p:spPr>
          <a:xfrm rot="10800000">
            <a:off x="4353752" y="3933343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77" name="Shape 177"/>
          <p:cNvSpPr/>
          <p:nvPr/>
        </p:nvSpPr>
        <p:spPr>
          <a:xfrm>
            <a:off x="4106038" y="3494568"/>
            <a:ext cx="9427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DOM API</a:t>
            </a:r>
          </a:p>
        </p:txBody>
      </p:sp>
      <p:sp>
        <p:nvSpPr>
          <p:cNvPr id="178" name="Shape 178"/>
          <p:cNvSpPr/>
          <p:nvPr/>
        </p:nvSpPr>
        <p:spPr>
          <a:xfrm>
            <a:off x="7191312" y="4897066"/>
            <a:ext cx="9338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WTF API</a:t>
            </a:r>
          </a:p>
        </p:txBody>
      </p:sp>
      <p:sp>
        <p:nvSpPr>
          <p:cNvPr id="179" name="Shape 179"/>
          <p:cNvSpPr/>
          <p:nvPr/>
        </p:nvSpPr>
        <p:spPr>
          <a:xfrm rot="16200000">
            <a:off x="2040516" y="4858413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 rot="5400000">
            <a:off x="2672392" y="4858413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小程序架构</a:t>
            </a:r>
          </a:p>
        </p:txBody>
      </p:sp>
      <p:sp>
        <p:nvSpPr>
          <p:cNvPr id="183" name="Shape 183"/>
          <p:cNvSpPr/>
          <p:nvPr/>
        </p:nvSpPr>
        <p:spPr>
          <a:xfrm>
            <a:off x="984150" y="3203922"/>
            <a:ext cx="7175699" cy="1491556"/>
          </a:xfrm>
          <a:prstGeom prst="rect">
            <a:avLst/>
          </a:prstGeom>
          <a:solidFill>
            <a:schemeClr val="accent1">
              <a:lumOff val="23725"/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4" name="Shape 184"/>
          <p:cNvSpPr/>
          <p:nvPr/>
        </p:nvSpPr>
        <p:spPr>
          <a:xfrm>
            <a:off x="1132577" y="3288029"/>
            <a:ext cx="8207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WebKit</a:t>
            </a:r>
          </a:p>
        </p:txBody>
      </p:sp>
      <p:sp>
        <p:nvSpPr>
          <p:cNvPr id="185" name="Shape 185"/>
          <p:cNvSpPr/>
          <p:nvPr/>
        </p:nvSpPr>
        <p:spPr>
          <a:xfrm>
            <a:off x="984150" y="5505474"/>
            <a:ext cx="7175700" cy="1163217"/>
          </a:xfrm>
          <a:prstGeom prst="rect">
            <a:avLst/>
          </a:prstGeom>
          <a:solidFill>
            <a:schemeClr val="accent1">
              <a:lumOff val="23725"/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6" name="Shape 186"/>
          <p:cNvSpPr/>
          <p:nvPr/>
        </p:nvSpPr>
        <p:spPr>
          <a:xfrm>
            <a:off x="1135280" y="5548630"/>
            <a:ext cx="101854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操作系统</a:t>
            </a:r>
          </a:p>
        </p:txBody>
      </p:sp>
      <p:sp>
        <p:nvSpPr>
          <p:cNvPr id="187" name="Shape 187"/>
          <p:cNvSpPr/>
          <p:nvPr/>
        </p:nvSpPr>
        <p:spPr>
          <a:xfrm>
            <a:off x="1136550" y="6009244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字体/图像</a:t>
            </a:r>
          </a:p>
        </p:txBody>
      </p:sp>
      <p:sp>
        <p:nvSpPr>
          <p:cNvPr id="188" name="Shape 188"/>
          <p:cNvSpPr/>
          <p:nvPr/>
        </p:nvSpPr>
        <p:spPr>
          <a:xfrm>
            <a:off x="2958444" y="6009244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本地存储</a:t>
            </a:r>
          </a:p>
        </p:txBody>
      </p:sp>
      <p:sp>
        <p:nvSpPr>
          <p:cNvPr id="189" name="Shape 189"/>
          <p:cNvSpPr/>
          <p:nvPr/>
        </p:nvSpPr>
        <p:spPr>
          <a:xfrm>
            <a:off x="4780338" y="6009244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网络通讯</a:t>
            </a:r>
          </a:p>
        </p:txBody>
      </p:sp>
      <p:sp>
        <p:nvSpPr>
          <p:cNvPr id="190" name="Shape 190"/>
          <p:cNvSpPr/>
          <p:nvPr/>
        </p:nvSpPr>
        <p:spPr>
          <a:xfrm>
            <a:off x="6610768" y="6009244"/>
            <a:ext cx="143347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91" name="Shape 191"/>
          <p:cNvSpPr/>
          <p:nvPr/>
        </p:nvSpPr>
        <p:spPr>
          <a:xfrm rot="16200000">
            <a:off x="6044537" y="4857888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25000"/>
            </a:srgbClr>
          </a:solidFill>
          <a:ln w="25400">
            <a:solidFill>
              <a:schemeClr val="accent1">
                <a:alpha val="25000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 rot="5400000">
            <a:off x="6676413" y="4857888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25000"/>
            </a:srgbClr>
          </a:solidFill>
          <a:ln w="25400">
            <a:solidFill>
              <a:schemeClr val="accent1">
                <a:alpha val="25000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93" name="Shape 193"/>
          <p:cNvSpPr/>
          <p:nvPr/>
        </p:nvSpPr>
        <p:spPr>
          <a:xfrm>
            <a:off x="984150" y="1230709"/>
            <a:ext cx="7175700" cy="1163217"/>
          </a:xfrm>
          <a:prstGeom prst="rect">
            <a:avLst/>
          </a:prstGeom>
          <a:solidFill>
            <a:schemeClr val="accent1">
              <a:lumOff val="23725"/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>
            <a:off x="1122580" y="1283027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浏览器</a:t>
            </a:r>
          </a:p>
        </p:txBody>
      </p:sp>
      <p:sp>
        <p:nvSpPr>
          <p:cNvPr id="195" name="Shape 195"/>
          <p:cNvSpPr/>
          <p:nvPr/>
        </p:nvSpPr>
        <p:spPr>
          <a:xfrm>
            <a:off x="1136550" y="1734479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地址栏</a:t>
            </a:r>
          </a:p>
        </p:txBody>
      </p:sp>
      <p:sp>
        <p:nvSpPr>
          <p:cNvPr id="196" name="Shape 196"/>
          <p:cNvSpPr/>
          <p:nvPr/>
        </p:nvSpPr>
        <p:spPr>
          <a:xfrm>
            <a:off x="2958444" y="1734479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前台/后退</a:t>
            </a:r>
          </a:p>
        </p:txBody>
      </p:sp>
      <p:sp>
        <p:nvSpPr>
          <p:cNvPr id="197" name="Shape 197"/>
          <p:cNvSpPr/>
          <p:nvPr/>
        </p:nvSpPr>
        <p:spPr>
          <a:xfrm>
            <a:off x="4780338" y="1734479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收藏夹</a:t>
            </a:r>
          </a:p>
        </p:txBody>
      </p:sp>
      <p:sp>
        <p:nvSpPr>
          <p:cNvPr id="198" name="Shape 198"/>
          <p:cNvSpPr/>
          <p:nvPr/>
        </p:nvSpPr>
        <p:spPr>
          <a:xfrm>
            <a:off x="6610768" y="1734479"/>
            <a:ext cx="143347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99" name="Shape 199"/>
          <p:cNvSpPr/>
          <p:nvPr/>
        </p:nvSpPr>
        <p:spPr>
          <a:xfrm rot="16200000">
            <a:off x="6044537" y="2580676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25000"/>
            </a:srgbClr>
          </a:solidFill>
          <a:ln w="25400">
            <a:solidFill>
              <a:schemeClr val="accent1">
                <a:alpha val="25000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 rot="5400000">
            <a:off x="6676413" y="2580676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25000"/>
            </a:srgbClr>
          </a:solidFill>
          <a:ln w="25400">
            <a:solidFill>
              <a:schemeClr val="accent1">
                <a:alpha val="25000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01" name="Shape 201"/>
          <p:cNvSpPr/>
          <p:nvPr/>
        </p:nvSpPr>
        <p:spPr>
          <a:xfrm>
            <a:off x="7192261" y="2619853"/>
            <a:ext cx="93192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BOM API</a:t>
            </a:r>
          </a:p>
        </p:txBody>
      </p:sp>
      <p:sp>
        <p:nvSpPr>
          <p:cNvPr id="202" name="Shape 202"/>
          <p:cNvSpPr/>
          <p:nvPr/>
        </p:nvSpPr>
        <p:spPr>
          <a:xfrm>
            <a:off x="1134144" y="3737273"/>
            <a:ext cx="2881116" cy="828636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页面解析/构建/渲染</a:t>
            </a:r>
          </a:p>
        </p:txBody>
      </p:sp>
      <p:sp>
        <p:nvSpPr>
          <p:cNvPr id="203" name="Shape 203"/>
          <p:cNvSpPr/>
          <p:nvPr/>
        </p:nvSpPr>
        <p:spPr>
          <a:xfrm>
            <a:off x="5138165" y="3737273"/>
            <a:ext cx="2881116" cy="8286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JS逻辑</a:t>
            </a:r>
          </a:p>
        </p:txBody>
      </p:sp>
      <p:sp>
        <p:nvSpPr>
          <p:cNvPr id="204" name="Shape 204"/>
          <p:cNvSpPr/>
          <p:nvPr/>
        </p:nvSpPr>
        <p:spPr>
          <a:xfrm rot="10800000">
            <a:off x="4353752" y="3933343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25000"/>
            </a:srgbClr>
          </a:solidFill>
          <a:ln w="25400">
            <a:solidFill>
              <a:schemeClr val="accent1">
                <a:alpha val="25000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05" name="Shape 205"/>
          <p:cNvSpPr/>
          <p:nvPr/>
        </p:nvSpPr>
        <p:spPr>
          <a:xfrm>
            <a:off x="4106038" y="3494568"/>
            <a:ext cx="9427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DOM API</a:t>
            </a:r>
          </a:p>
        </p:txBody>
      </p:sp>
      <p:sp>
        <p:nvSpPr>
          <p:cNvPr id="206" name="Shape 206"/>
          <p:cNvSpPr/>
          <p:nvPr/>
        </p:nvSpPr>
        <p:spPr>
          <a:xfrm>
            <a:off x="7191312" y="4897066"/>
            <a:ext cx="9338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WTF API</a:t>
            </a:r>
          </a:p>
        </p:txBody>
      </p:sp>
      <p:sp>
        <p:nvSpPr>
          <p:cNvPr id="207" name="Shape 207"/>
          <p:cNvSpPr/>
          <p:nvPr/>
        </p:nvSpPr>
        <p:spPr>
          <a:xfrm rot="16200000">
            <a:off x="2040516" y="4858413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25000"/>
            </a:srgbClr>
          </a:solidFill>
          <a:ln w="25400">
            <a:solidFill>
              <a:schemeClr val="accent1">
                <a:alpha val="25000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08" name="Shape 208"/>
          <p:cNvSpPr/>
          <p:nvPr/>
        </p:nvSpPr>
        <p:spPr>
          <a:xfrm rot="5400000">
            <a:off x="2672392" y="4858413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25000"/>
            </a:srgbClr>
          </a:solidFill>
          <a:ln w="25400">
            <a:solidFill>
              <a:schemeClr val="accent1">
                <a:alpha val="25000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09" name="Shape 209"/>
          <p:cNvSpPr/>
          <p:nvPr/>
        </p:nvSpPr>
        <p:spPr>
          <a:xfrm>
            <a:off x="5449286" y="3262629"/>
            <a:ext cx="225887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全量API及上下文可用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小程序架构</a:t>
            </a:r>
          </a:p>
        </p:txBody>
      </p:sp>
      <p:sp>
        <p:nvSpPr>
          <p:cNvPr id="212" name="Shape 212"/>
          <p:cNvSpPr/>
          <p:nvPr/>
        </p:nvSpPr>
        <p:spPr>
          <a:xfrm>
            <a:off x="984150" y="3203922"/>
            <a:ext cx="3213300" cy="1491556"/>
          </a:xfrm>
          <a:prstGeom prst="rect">
            <a:avLst/>
          </a:prstGeom>
          <a:solidFill>
            <a:schemeClr val="accent1">
              <a:lumOff val="23725"/>
            </a:schemeClr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Shape 213"/>
          <p:cNvSpPr/>
          <p:nvPr/>
        </p:nvSpPr>
        <p:spPr>
          <a:xfrm>
            <a:off x="1106116" y="3249930"/>
            <a:ext cx="173727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View（视图层）</a:t>
            </a:r>
          </a:p>
        </p:txBody>
      </p:sp>
      <p:sp>
        <p:nvSpPr>
          <p:cNvPr id="214" name="Shape 214"/>
          <p:cNvSpPr/>
          <p:nvPr/>
        </p:nvSpPr>
        <p:spPr>
          <a:xfrm>
            <a:off x="1136550" y="3733467"/>
            <a:ext cx="899271" cy="8286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View1</a:t>
            </a:r>
          </a:p>
        </p:txBody>
      </p:sp>
      <p:sp>
        <p:nvSpPr>
          <p:cNvPr id="215" name="Shape 215"/>
          <p:cNvSpPr/>
          <p:nvPr/>
        </p:nvSpPr>
        <p:spPr>
          <a:xfrm>
            <a:off x="2139850" y="3733467"/>
            <a:ext cx="899270" cy="8286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View2</a:t>
            </a:r>
          </a:p>
        </p:txBody>
      </p:sp>
      <p:sp>
        <p:nvSpPr>
          <p:cNvPr id="216" name="Shape 216"/>
          <p:cNvSpPr/>
          <p:nvPr/>
        </p:nvSpPr>
        <p:spPr>
          <a:xfrm>
            <a:off x="3143150" y="3733467"/>
            <a:ext cx="899270" cy="8286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17" name="Shape 217"/>
          <p:cNvSpPr/>
          <p:nvPr/>
        </p:nvSpPr>
        <p:spPr>
          <a:xfrm>
            <a:off x="4946550" y="3203922"/>
            <a:ext cx="3213300" cy="1491556"/>
          </a:xfrm>
          <a:prstGeom prst="rect">
            <a:avLst/>
          </a:prstGeom>
          <a:solidFill>
            <a:schemeClr val="accent1">
              <a:lumOff val="23725"/>
            </a:schemeClr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8" name="Shape 218"/>
          <p:cNvSpPr/>
          <p:nvPr/>
        </p:nvSpPr>
        <p:spPr>
          <a:xfrm>
            <a:off x="5092600" y="3224530"/>
            <a:ext cx="2444054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App Service（逻辑层）</a:t>
            </a:r>
          </a:p>
        </p:txBody>
      </p:sp>
      <p:sp>
        <p:nvSpPr>
          <p:cNvPr id="219" name="Shape 219"/>
          <p:cNvSpPr/>
          <p:nvPr/>
        </p:nvSpPr>
        <p:spPr>
          <a:xfrm>
            <a:off x="5098950" y="3733467"/>
            <a:ext cx="1402359" cy="8286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Manager</a:t>
            </a:r>
          </a:p>
        </p:txBody>
      </p:sp>
      <p:sp>
        <p:nvSpPr>
          <p:cNvPr id="220" name="Shape 220"/>
          <p:cNvSpPr/>
          <p:nvPr/>
        </p:nvSpPr>
        <p:spPr>
          <a:xfrm>
            <a:off x="6626324" y="3733467"/>
            <a:ext cx="1402358" cy="8286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221" name="Shape 221"/>
          <p:cNvSpPr/>
          <p:nvPr/>
        </p:nvSpPr>
        <p:spPr>
          <a:xfrm>
            <a:off x="984150" y="5505474"/>
            <a:ext cx="7175700" cy="1163217"/>
          </a:xfrm>
          <a:prstGeom prst="rect">
            <a:avLst/>
          </a:prstGeom>
          <a:solidFill>
            <a:schemeClr val="accent1">
              <a:lumOff val="23725"/>
            </a:schemeClr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2" name="Shape 222"/>
          <p:cNvSpPr/>
          <p:nvPr/>
        </p:nvSpPr>
        <p:spPr>
          <a:xfrm>
            <a:off x="1110854" y="5535930"/>
            <a:ext cx="1905594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Native（系统层）</a:t>
            </a:r>
          </a:p>
        </p:txBody>
      </p:sp>
      <p:sp>
        <p:nvSpPr>
          <p:cNvPr id="223" name="Shape 223"/>
          <p:cNvSpPr/>
          <p:nvPr/>
        </p:nvSpPr>
        <p:spPr>
          <a:xfrm>
            <a:off x="1136550" y="6009244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微信能力</a:t>
            </a:r>
          </a:p>
        </p:txBody>
      </p:sp>
      <p:sp>
        <p:nvSpPr>
          <p:cNvPr id="224" name="Shape 224"/>
          <p:cNvSpPr/>
          <p:nvPr/>
        </p:nvSpPr>
        <p:spPr>
          <a:xfrm>
            <a:off x="2958444" y="6009244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离线存储</a:t>
            </a:r>
          </a:p>
        </p:txBody>
      </p:sp>
      <p:sp>
        <p:nvSpPr>
          <p:cNvPr id="225" name="Shape 225"/>
          <p:cNvSpPr/>
          <p:nvPr/>
        </p:nvSpPr>
        <p:spPr>
          <a:xfrm>
            <a:off x="4780338" y="6009244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网络通讯</a:t>
            </a:r>
          </a:p>
        </p:txBody>
      </p:sp>
      <p:sp>
        <p:nvSpPr>
          <p:cNvPr id="226" name="Shape 226"/>
          <p:cNvSpPr/>
          <p:nvPr/>
        </p:nvSpPr>
        <p:spPr>
          <a:xfrm>
            <a:off x="6610768" y="6009244"/>
            <a:ext cx="143347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4355067" y="3426652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28" name="Shape 228"/>
          <p:cNvSpPr/>
          <p:nvPr/>
        </p:nvSpPr>
        <p:spPr>
          <a:xfrm rot="10800000">
            <a:off x="4352437" y="4010852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29" name="Shape 229"/>
          <p:cNvSpPr/>
          <p:nvPr/>
        </p:nvSpPr>
        <p:spPr>
          <a:xfrm rot="16200000">
            <a:off x="6436307" y="4829781"/>
            <a:ext cx="1150517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30" name="Shape 230"/>
          <p:cNvSpPr/>
          <p:nvPr/>
        </p:nvSpPr>
        <p:spPr>
          <a:xfrm rot="5400000">
            <a:off x="7068183" y="4829781"/>
            <a:ext cx="115051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31" name="Shape 231"/>
          <p:cNvSpPr/>
          <p:nvPr/>
        </p:nvSpPr>
        <p:spPr>
          <a:xfrm>
            <a:off x="984150" y="1230709"/>
            <a:ext cx="7175700" cy="1163217"/>
          </a:xfrm>
          <a:prstGeom prst="rect">
            <a:avLst/>
          </a:prstGeom>
          <a:solidFill>
            <a:schemeClr val="accent1">
              <a:lumOff val="23725"/>
            </a:schemeClr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2" name="Shape 232"/>
          <p:cNvSpPr/>
          <p:nvPr/>
        </p:nvSpPr>
        <p:spPr>
          <a:xfrm>
            <a:off x="1139373" y="1261164"/>
            <a:ext cx="18485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微信UI（App层）</a:t>
            </a:r>
          </a:p>
        </p:txBody>
      </p:sp>
      <p:sp>
        <p:nvSpPr>
          <p:cNvPr id="233" name="Shape 233"/>
          <p:cNvSpPr/>
          <p:nvPr/>
        </p:nvSpPr>
        <p:spPr>
          <a:xfrm>
            <a:off x="1136550" y="1734479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启动/退出</a:t>
            </a:r>
          </a:p>
        </p:txBody>
      </p:sp>
      <p:sp>
        <p:nvSpPr>
          <p:cNvPr id="234" name="Shape 234"/>
          <p:cNvSpPr/>
          <p:nvPr/>
        </p:nvSpPr>
        <p:spPr>
          <a:xfrm>
            <a:off x="2958444" y="1734479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前台/后退</a:t>
            </a:r>
          </a:p>
        </p:txBody>
      </p:sp>
      <p:sp>
        <p:nvSpPr>
          <p:cNvPr id="235" name="Shape 235"/>
          <p:cNvSpPr/>
          <p:nvPr/>
        </p:nvSpPr>
        <p:spPr>
          <a:xfrm>
            <a:off x="4780338" y="1734479"/>
            <a:ext cx="167640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导航条</a:t>
            </a:r>
          </a:p>
        </p:txBody>
      </p:sp>
      <p:sp>
        <p:nvSpPr>
          <p:cNvPr id="236" name="Shape 236"/>
          <p:cNvSpPr/>
          <p:nvPr/>
        </p:nvSpPr>
        <p:spPr>
          <a:xfrm>
            <a:off x="6610768" y="1734479"/>
            <a:ext cx="1433471" cy="5594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37" name="Shape 237"/>
          <p:cNvSpPr/>
          <p:nvPr/>
        </p:nvSpPr>
        <p:spPr>
          <a:xfrm rot="5400000">
            <a:off x="2372552" y="2556861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小程序架构</a:t>
            </a:r>
          </a:p>
        </p:txBody>
      </p:sp>
      <p:sp>
        <p:nvSpPr>
          <p:cNvPr id="240" name="Shape 240"/>
          <p:cNvSpPr/>
          <p:nvPr/>
        </p:nvSpPr>
        <p:spPr>
          <a:xfrm>
            <a:off x="984150" y="3203922"/>
            <a:ext cx="3213300" cy="1491556"/>
          </a:xfrm>
          <a:prstGeom prst="rect">
            <a:avLst/>
          </a:prstGeom>
          <a:solidFill>
            <a:schemeClr val="accent1">
              <a:lumOff val="23725"/>
            </a:schemeClr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1" name="Shape 241"/>
          <p:cNvSpPr/>
          <p:nvPr/>
        </p:nvSpPr>
        <p:spPr>
          <a:xfrm>
            <a:off x="1106116" y="3249930"/>
            <a:ext cx="173727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View（视图层）</a:t>
            </a:r>
          </a:p>
        </p:txBody>
      </p:sp>
      <p:sp>
        <p:nvSpPr>
          <p:cNvPr id="242" name="Shape 242"/>
          <p:cNvSpPr/>
          <p:nvPr/>
        </p:nvSpPr>
        <p:spPr>
          <a:xfrm>
            <a:off x="4946550" y="3203922"/>
            <a:ext cx="3213300" cy="1491556"/>
          </a:xfrm>
          <a:prstGeom prst="rect">
            <a:avLst/>
          </a:prstGeom>
          <a:solidFill>
            <a:schemeClr val="accent1">
              <a:lumOff val="23725"/>
            </a:schemeClr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Shape 243"/>
          <p:cNvSpPr/>
          <p:nvPr/>
        </p:nvSpPr>
        <p:spPr>
          <a:xfrm>
            <a:off x="5092600" y="3224530"/>
            <a:ext cx="2444054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App Service（逻辑层）</a:t>
            </a:r>
          </a:p>
        </p:txBody>
      </p:sp>
      <p:sp>
        <p:nvSpPr>
          <p:cNvPr id="244" name="Shape 244"/>
          <p:cNvSpPr/>
          <p:nvPr/>
        </p:nvSpPr>
        <p:spPr>
          <a:xfrm>
            <a:off x="5098950" y="3733467"/>
            <a:ext cx="2908499" cy="82863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JavaScriptCore</a:t>
            </a:r>
          </a:p>
        </p:txBody>
      </p:sp>
      <p:sp>
        <p:nvSpPr>
          <p:cNvPr id="245" name="Shape 245"/>
          <p:cNvSpPr/>
          <p:nvPr/>
        </p:nvSpPr>
        <p:spPr>
          <a:xfrm>
            <a:off x="984150" y="5505474"/>
            <a:ext cx="7175700" cy="1163217"/>
          </a:xfrm>
          <a:prstGeom prst="rect">
            <a:avLst/>
          </a:prstGeom>
          <a:solidFill>
            <a:schemeClr val="accent1">
              <a:lumOff val="23725"/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6" name="Shape 246"/>
          <p:cNvSpPr/>
          <p:nvPr/>
        </p:nvSpPr>
        <p:spPr>
          <a:xfrm>
            <a:off x="1110854" y="5535930"/>
            <a:ext cx="1905594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Native（系统层）</a:t>
            </a:r>
          </a:p>
        </p:txBody>
      </p:sp>
      <p:sp>
        <p:nvSpPr>
          <p:cNvPr id="247" name="Shape 247"/>
          <p:cNvSpPr/>
          <p:nvPr/>
        </p:nvSpPr>
        <p:spPr>
          <a:xfrm>
            <a:off x="1136550" y="6009244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微信能力</a:t>
            </a:r>
          </a:p>
        </p:txBody>
      </p:sp>
      <p:sp>
        <p:nvSpPr>
          <p:cNvPr id="248" name="Shape 248"/>
          <p:cNvSpPr/>
          <p:nvPr/>
        </p:nvSpPr>
        <p:spPr>
          <a:xfrm>
            <a:off x="2958444" y="6009244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离线存储</a:t>
            </a:r>
          </a:p>
        </p:txBody>
      </p:sp>
      <p:sp>
        <p:nvSpPr>
          <p:cNvPr id="249" name="Shape 249"/>
          <p:cNvSpPr/>
          <p:nvPr/>
        </p:nvSpPr>
        <p:spPr>
          <a:xfrm>
            <a:off x="4780338" y="6009244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网络通讯</a:t>
            </a:r>
          </a:p>
        </p:txBody>
      </p:sp>
      <p:sp>
        <p:nvSpPr>
          <p:cNvPr id="250" name="Shape 250"/>
          <p:cNvSpPr/>
          <p:nvPr/>
        </p:nvSpPr>
        <p:spPr>
          <a:xfrm>
            <a:off x="6610768" y="6009244"/>
            <a:ext cx="143347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51" name="Shape 251"/>
          <p:cNvSpPr/>
          <p:nvPr/>
        </p:nvSpPr>
        <p:spPr>
          <a:xfrm>
            <a:off x="4355067" y="3426652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52" name="Shape 252"/>
          <p:cNvSpPr/>
          <p:nvPr/>
        </p:nvSpPr>
        <p:spPr>
          <a:xfrm rot="10800000">
            <a:off x="4352437" y="4010852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53" name="Shape 253"/>
          <p:cNvSpPr/>
          <p:nvPr/>
        </p:nvSpPr>
        <p:spPr>
          <a:xfrm rot="16200000">
            <a:off x="6436307" y="4829781"/>
            <a:ext cx="115051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25000"/>
            </a:srgbClr>
          </a:solidFill>
          <a:ln w="25400">
            <a:solidFill>
              <a:schemeClr val="accent1">
                <a:alpha val="25000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54" name="Shape 254"/>
          <p:cNvSpPr/>
          <p:nvPr/>
        </p:nvSpPr>
        <p:spPr>
          <a:xfrm rot="5400000">
            <a:off x="7068183" y="4829781"/>
            <a:ext cx="1150517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25000"/>
            </a:srgbClr>
          </a:solidFill>
          <a:ln w="25400">
            <a:solidFill>
              <a:schemeClr val="accent1">
                <a:alpha val="25000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55" name="Shape 255"/>
          <p:cNvSpPr/>
          <p:nvPr/>
        </p:nvSpPr>
        <p:spPr>
          <a:xfrm>
            <a:off x="984150" y="1230709"/>
            <a:ext cx="7175700" cy="1163217"/>
          </a:xfrm>
          <a:prstGeom prst="rect">
            <a:avLst/>
          </a:prstGeom>
          <a:solidFill>
            <a:schemeClr val="accent1">
              <a:lumOff val="23725"/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6" name="Shape 256"/>
          <p:cNvSpPr/>
          <p:nvPr/>
        </p:nvSpPr>
        <p:spPr>
          <a:xfrm>
            <a:off x="1139373" y="1261164"/>
            <a:ext cx="18485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微信UI（App层）</a:t>
            </a:r>
          </a:p>
        </p:txBody>
      </p:sp>
      <p:sp>
        <p:nvSpPr>
          <p:cNvPr id="257" name="Shape 257"/>
          <p:cNvSpPr/>
          <p:nvPr/>
        </p:nvSpPr>
        <p:spPr>
          <a:xfrm>
            <a:off x="1136550" y="1734479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启动/退出</a:t>
            </a:r>
          </a:p>
        </p:txBody>
      </p:sp>
      <p:sp>
        <p:nvSpPr>
          <p:cNvPr id="258" name="Shape 258"/>
          <p:cNvSpPr/>
          <p:nvPr/>
        </p:nvSpPr>
        <p:spPr>
          <a:xfrm>
            <a:off x="2958444" y="1734479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前台/后退</a:t>
            </a:r>
          </a:p>
        </p:txBody>
      </p:sp>
      <p:sp>
        <p:nvSpPr>
          <p:cNvPr id="259" name="Shape 259"/>
          <p:cNvSpPr/>
          <p:nvPr/>
        </p:nvSpPr>
        <p:spPr>
          <a:xfrm>
            <a:off x="4780338" y="1734479"/>
            <a:ext cx="167640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导航条</a:t>
            </a:r>
          </a:p>
        </p:txBody>
      </p:sp>
      <p:sp>
        <p:nvSpPr>
          <p:cNvPr id="260" name="Shape 260"/>
          <p:cNvSpPr/>
          <p:nvPr/>
        </p:nvSpPr>
        <p:spPr>
          <a:xfrm>
            <a:off x="6610768" y="1734479"/>
            <a:ext cx="1433471" cy="5594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rgbClr val="FFFFFF">
                <a:alpha val="25000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61" name="Shape 261"/>
          <p:cNvSpPr/>
          <p:nvPr/>
        </p:nvSpPr>
        <p:spPr>
          <a:xfrm rot="5400000">
            <a:off x="2372552" y="2556861"/>
            <a:ext cx="43649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25000"/>
            </a:srgbClr>
          </a:solidFill>
          <a:ln w="25400">
            <a:solidFill>
              <a:schemeClr val="accent1">
                <a:alpha val="25000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62" name="Shape 262"/>
          <p:cNvSpPr/>
          <p:nvPr/>
        </p:nvSpPr>
        <p:spPr>
          <a:xfrm>
            <a:off x="1136550" y="3733467"/>
            <a:ext cx="899271" cy="82863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2139850" y="3733467"/>
            <a:ext cx="899270" cy="8286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3143150" y="3733467"/>
            <a:ext cx="899270" cy="82863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pic>
        <p:nvPicPr>
          <p:cNvPr id="2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886" y="3780028"/>
            <a:ext cx="878885" cy="748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1358" y="3773701"/>
            <a:ext cx="878884" cy="748169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/>
        </p:nvSpPr>
        <p:spPr>
          <a:xfrm>
            <a:off x="982880" y="2775108"/>
            <a:ext cx="2161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渲染页面、转发事件</a:t>
            </a:r>
          </a:p>
        </p:txBody>
      </p:sp>
      <p:sp>
        <p:nvSpPr>
          <p:cNvPr id="268" name="Shape 268"/>
          <p:cNvSpPr/>
          <p:nvPr/>
        </p:nvSpPr>
        <p:spPr>
          <a:xfrm>
            <a:off x="5548233" y="2787808"/>
            <a:ext cx="2618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逻辑处理、管理生命周期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小程序架构</a:t>
            </a:r>
          </a:p>
        </p:txBody>
      </p:sp>
      <p:grpSp>
        <p:nvGrpSpPr>
          <p:cNvPr id="275" name="Group 275"/>
          <p:cNvGrpSpPr/>
          <p:nvPr/>
        </p:nvGrpSpPr>
        <p:grpSpPr>
          <a:xfrm>
            <a:off x="3067223" y="1876094"/>
            <a:ext cx="1612554" cy="3182012"/>
            <a:chOff x="0" y="0"/>
            <a:chExt cx="1612552" cy="3182011"/>
          </a:xfrm>
        </p:grpSpPr>
        <p:sp>
          <p:nvSpPr>
            <p:cNvPr id="271" name="Shape 271"/>
            <p:cNvSpPr/>
            <p:nvPr/>
          </p:nvSpPr>
          <p:spPr>
            <a:xfrm flipV="1">
              <a:off x="-1" y="0"/>
              <a:ext cx="1612554" cy="66979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Shape 272"/>
            <p:cNvSpPr/>
            <p:nvPr/>
          </p:nvSpPr>
          <p:spPr>
            <a:xfrm flipV="1">
              <a:off x="0" y="2501900"/>
              <a:ext cx="1612553" cy="6697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hape 273"/>
            <p:cNvSpPr/>
            <p:nvPr/>
          </p:nvSpPr>
          <p:spPr>
            <a:xfrm flipV="1">
              <a:off x="12700" y="6759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Shape 274"/>
            <p:cNvSpPr/>
            <p:nvPr/>
          </p:nvSpPr>
          <p:spPr>
            <a:xfrm flipV="1">
              <a:off x="1600200" y="155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4464223" y="1876094"/>
            <a:ext cx="1612554" cy="3182012"/>
            <a:chOff x="0" y="0"/>
            <a:chExt cx="1612552" cy="3182011"/>
          </a:xfrm>
        </p:grpSpPr>
        <p:sp>
          <p:nvSpPr>
            <p:cNvPr id="276" name="Shape 276"/>
            <p:cNvSpPr/>
            <p:nvPr/>
          </p:nvSpPr>
          <p:spPr>
            <a:xfrm flipV="1">
              <a:off x="-1" y="0"/>
              <a:ext cx="1612554" cy="66979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Shape 277"/>
            <p:cNvSpPr/>
            <p:nvPr/>
          </p:nvSpPr>
          <p:spPr>
            <a:xfrm flipV="1">
              <a:off x="0" y="2501900"/>
              <a:ext cx="1612553" cy="6697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Shape 278"/>
            <p:cNvSpPr/>
            <p:nvPr/>
          </p:nvSpPr>
          <p:spPr>
            <a:xfrm flipV="1">
              <a:off x="12700" y="6759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Shape 279"/>
            <p:cNvSpPr/>
            <p:nvPr/>
          </p:nvSpPr>
          <p:spPr>
            <a:xfrm flipV="1">
              <a:off x="1600200" y="155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5861223" y="1876094"/>
            <a:ext cx="1612554" cy="3182012"/>
            <a:chOff x="0" y="0"/>
            <a:chExt cx="1612552" cy="3182011"/>
          </a:xfrm>
        </p:grpSpPr>
        <p:sp>
          <p:nvSpPr>
            <p:cNvPr id="281" name="Shape 281"/>
            <p:cNvSpPr/>
            <p:nvPr/>
          </p:nvSpPr>
          <p:spPr>
            <a:xfrm flipV="1">
              <a:off x="-1" y="0"/>
              <a:ext cx="1612554" cy="66979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Shape 282"/>
            <p:cNvSpPr/>
            <p:nvPr/>
          </p:nvSpPr>
          <p:spPr>
            <a:xfrm flipV="1">
              <a:off x="0" y="2501900"/>
              <a:ext cx="1612553" cy="6697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Shape 283"/>
            <p:cNvSpPr/>
            <p:nvPr/>
          </p:nvSpPr>
          <p:spPr>
            <a:xfrm flipV="1">
              <a:off x="12700" y="6759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Shape 284"/>
            <p:cNvSpPr/>
            <p:nvPr/>
          </p:nvSpPr>
          <p:spPr>
            <a:xfrm flipV="1">
              <a:off x="1600200" y="155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7258223" y="1876094"/>
            <a:ext cx="1612554" cy="3182012"/>
            <a:chOff x="0" y="0"/>
            <a:chExt cx="1612552" cy="3182011"/>
          </a:xfrm>
        </p:grpSpPr>
        <p:sp>
          <p:nvSpPr>
            <p:cNvPr id="286" name="Shape 286"/>
            <p:cNvSpPr/>
            <p:nvPr/>
          </p:nvSpPr>
          <p:spPr>
            <a:xfrm flipV="1">
              <a:off x="-1" y="0"/>
              <a:ext cx="1612554" cy="66979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Shape 287"/>
            <p:cNvSpPr/>
            <p:nvPr/>
          </p:nvSpPr>
          <p:spPr>
            <a:xfrm flipV="1">
              <a:off x="0" y="2501900"/>
              <a:ext cx="1612553" cy="6697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Shape 288"/>
            <p:cNvSpPr/>
            <p:nvPr/>
          </p:nvSpPr>
          <p:spPr>
            <a:xfrm flipV="1">
              <a:off x="12700" y="6759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Shape 289"/>
            <p:cNvSpPr/>
            <p:nvPr/>
          </p:nvSpPr>
          <p:spPr>
            <a:xfrm flipV="1">
              <a:off x="1600200" y="155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1670223" y="1876094"/>
            <a:ext cx="1612554" cy="3182012"/>
            <a:chOff x="0" y="0"/>
            <a:chExt cx="1612552" cy="3182011"/>
          </a:xfrm>
        </p:grpSpPr>
        <p:sp>
          <p:nvSpPr>
            <p:cNvPr id="291" name="Shape 291"/>
            <p:cNvSpPr/>
            <p:nvPr/>
          </p:nvSpPr>
          <p:spPr>
            <a:xfrm flipV="1">
              <a:off x="-1" y="0"/>
              <a:ext cx="1612554" cy="66979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Shape 292"/>
            <p:cNvSpPr/>
            <p:nvPr/>
          </p:nvSpPr>
          <p:spPr>
            <a:xfrm flipV="1">
              <a:off x="0" y="2501900"/>
              <a:ext cx="1612553" cy="6697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Shape 293"/>
            <p:cNvSpPr/>
            <p:nvPr/>
          </p:nvSpPr>
          <p:spPr>
            <a:xfrm flipV="1">
              <a:off x="12700" y="6759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Shape 294"/>
            <p:cNvSpPr/>
            <p:nvPr/>
          </p:nvSpPr>
          <p:spPr>
            <a:xfrm flipV="1">
              <a:off x="1600200" y="155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6" name="Shape 296"/>
          <p:cNvSpPr/>
          <p:nvPr/>
        </p:nvSpPr>
        <p:spPr>
          <a:xfrm>
            <a:off x="7440930" y="3262629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小程序容器</a:t>
            </a:r>
          </a:p>
        </p:txBody>
      </p:sp>
      <p:sp>
        <p:nvSpPr>
          <p:cNvPr id="297" name="Shape 297"/>
          <p:cNvSpPr/>
          <p:nvPr/>
        </p:nvSpPr>
        <p:spPr>
          <a:xfrm>
            <a:off x="6041139" y="3288029"/>
            <a:ext cx="12527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NativeView</a:t>
            </a:r>
          </a:p>
        </p:txBody>
      </p:sp>
      <p:sp>
        <p:nvSpPr>
          <p:cNvPr id="298" name="Shape 298"/>
          <p:cNvSpPr/>
          <p:nvPr/>
        </p:nvSpPr>
        <p:spPr>
          <a:xfrm>
            <a:off x="4755202" y="3288029"/>
            <a:ext cx="10305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WebView</a:t>
            </a:r>
          </a:p>
        </p:txBody>
      </p:sp>
      <p:sp>
        <p:nvSpPr>
          <p:cNvPr id="299" name="Shape 299"/>
          <p:cNvSpPr/>
          <p:nvPr/>
        </p:nvSpPr>
        <p:spPr>
          <a:xfrm>
            <a:off x="3257408" y="3288029"/>
            <a:ext cx="123218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AppService</a:t>
            </a:r>
          </a:p>
        </p:txBody>
      </p:sp>
      <p:grpSp>
        <p:nvGrpSpPr>
          <p:cNvPr id="304" name="Group 304"/>
          <p:cNvGrpSpPr/>
          <p:nvPr/>
        </p:nvGrpSpPr>
        <p:grpSpPr>
          <a:xfrm>
            <a:off x="273223" y="1876094"/>
            <a:ext cx="1612554" cy="3182012"/>
            <a:chOff x="0" y="0"/>
            <a:chExt cx="1612552" cy="3182011"/>
          </a:xfrm>
        </p:grpSpPr>
        <p:sp>
          <p:nvSpPr>
            <p:cNvPr id="300" name="Shape 300"/>
            <p:cNvSpPr/>
            <p:nvPr/>
          </p:nvSpPr>
          <p:spPr>
            <a:xfrm flipV="1">
              <a:off x="-1" y="0"/>
              <a:ext cx="1612554" cy="66979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Shape 301"/>
            <p:cNvSpPr/>
            <p:nvPr/>
          </p:nvSpPr>
          <p:spPr>
            <a:xfrm flipV="1">
              <a:off x="0" y="2501900"/>
              <a:ext cx="1612553" cy="6697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Shape 302"/>
            <p:cNvSpPr/>
            <p:nvPr/>
          </p:nvSpPr>
          <p:spPr>
            <a:xfrm flipV="1">
              <a:off x="12700" y="6759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600200" y="15535"/>
              <a:ext cx="1" cy="25060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5" name="Shape 305"/>
          <p:cNvSpPr/>
          <p:nvPr/>
        </p:nvSpPr>
        <p:spPr>
          <a:xfrm>
            <a:off x="1989889" y="3288029"/>
            <a:ext cx="9732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JSBridge</a:t>
            </a:r>
          </a:p>
        </p:txBody>
      </p:sp>
      <p:sp>
        <p:nvSpPr>
          <p:cNvPr id="306" name="Shape 306"/>
          <p:cNvSpPr/>
          <p:nvPr/>
        </p:nvSpPr>
        <p:spPr>
          <a:xfrm>
            <a:off x="472544" y="3154679"/>
            <a:ext cx="141323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iOS/Android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Platform</a:t>
            </a:r>
          </a:p>
        </p:txBody>
      </p:sp>
      <p:sp>
        <p:nvSpPr>
          <p:cNvPr id="307" name="Shape 307"/>
          <p:cNvSpPr/>
          <p:nvPr/>
        </p:nvSpPr>
        <p:spPr>
          <a:xfrm>
            <a:off x="798829" y="5320029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原生</a:t>
            </a:r>
          </a:p>
        </p:txBody>
      </p:sp>
      <p:sp>
        <p:nvSpPr>
          <p:cNvPr id="308" name="Shape 308"/>
          <p:cNvSpPr/>
          <p:nvPr/>
        </p:nvSpPr>
        <p:spPr>
          <a:xfrm>
            <a:off x="2026444" y="5320029"/>
            <a:ext cx="90011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原生/JS</a:t>
            </a:r>
          </a:p>
        </p:txBody>
      </p:sp>
      <p:sp>
        <p:nvSpPr>
          <p:cNvPr id="309" name="Shape 309"/>
          <p:cNvSpPr/>
          <p:nvPr/>
        </p:nvSpPr>
        <p:spPr>
          <a:xfrm>
            <a:off x="3584330" y="5345429"/>
            <a:ext cx="3230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JS</a:t>
            </a:r>
          </a:p>
        </p:txBody>
      </p:sp>
      <p:sp>
        <p:nvSpPr>
          <p:cNvPr id="310" name="Shape 310"/>
          <p:cNvSpPr/>
          <p:nvPr/>
        </p:nvSpPr>
        <p:spPr>
          <a:xfrm>
            <a:off x="4768931" y="5345429"/>
            <a:ext cx="100313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JS/HTML</a:t>
            </a:r>
          </a:p>
        </p:txBody>
      </p:sp>
      <p:sp>
        <p:nvSpPr>
          <p:cNvPr id="311" name="Shape 311"/>
          <p:cNvSpPr/>
          <p:nvPr/>
        </p:nvSpPr>
        <p:spPr>
          <a:xfrm>
            <a:off x="6386829" y="5320029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原生</a:t>
            </a:r>
          </a:p>
        </p:txBody>
      </p:sp>
      <p:sp>
        <p:nvSpPr>
          <p:cNvPr id="312" name="Shape 312"/>
          <p:cNvSpPr/>
          <p:nvPr/>
        </p:nvSpPr>
        <p:spPr>
          <a:xfrm>
            <a:off x="7783830" y="5320029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原生</a:t>
            </a:r>
          </a:p>
        </p:txBody>
      </p:sp>
      <p:sp>
        <p:nvSpPr>
          <p:cNvPr id="313" name="Shape 313"/>
          <p:cNvSpPr/>
          <p:nvPr/>
        </p:nvSpPr>
        <p:spPr>
          <a:xfrm>
            <a:off x="5326553" y="1164549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小程序渲染层</a:t>
            </a:r>
          </a:p>
        </p:txBody>
      </p:sp>
      <p:sp>
        <p:nvSpPr>
          <p:cNvPr id="314" name="Shape 314"/>
          <p:cNvSpPr/>
          <p:nvPr/>
        </p:nvSpPr>
        <p:spPr>
          <a:xfrm rot="10800000">
            <a:off x="3901666" y="3953697"/>
            <a:ext cx="1150516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15" name="Shape 315"/>
          <p:cNvSpPr/>
          <p:nvPr/>
        </p:nvSpPr>
        <p:spPr>
          <a:xfrm>
            <a:off x="3901665" y="2704575"/>
            <a:ext cx="1150517" cy="43649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16" name="Shape 316"/>
          <p:cNvSpPr/>
          <p:nvPr/>
        </p:nvSpPr>
        <p:spPr>
          <a:xfrm>
            <a:off x="2982574" y="2469171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（单向）数据</a:t>
            </a:r>
          </a:p>
        </p:txBody>
      </p:sp>
      <p:sp>
        <p:nvSpPr>
          <p:cNvPr id="317" name="Shape 317"/>
          <p:cNvSpPr/>
          <p:nvPr/>
        </p:nvSpPr>
        <p:spPr>
          <a:xfrm>
            <a:off x="4677583" y="4233071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事件（单向）</a:t>
            </a:r>
          </a:p>
        </p:txBody>
      </p:sp>
      <p:sp>
        <p:nvSpPr>
          <p:cNvPr id="318" name="Shape 318"/>
          <p:cNvSpPr/>
          <p:nvPr/>
        </p:nvSpPr>
        <p:spPr>
          <a:xfrm>
            <a:off x="2532553" y="1205230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小程序逻辑层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小程序架构</a:t>
            </a:r>
          </a:p>
        </p:txBody>
      </p:sp>
      <p:pic>
        <p:nvPicPr>
          <p:cNvPr id="32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7499" y="663599"/>
            <a:ext cx="5327602" cy="5327602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Shape 322"/>
          <p:cNvSpPr/>
          <p:nvPr/>
        </p:nvSpPr>
        <p:spPr>
          <a:xfrm>
            <a:off x="641754" y="5568951"/>
            <a:ext cx="786049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spcBef>
                <a:spcPts val="6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v6.3.27 - WeAppArchitectureDescription.ReadMe</a:t>
            </a:r>
          </a:p>
        </p:txBody>
      </p:sp>
      <p:sp>
        <p:nvSpPr>
          <p:cNvPr id="323" name="Shape 323"/>
          <p:cNvSpPr/>
          <p:nvPr/>
        </p:nvSpPr>
        <p:spPr>
          <a:xfrm>
            <a:off x="7102263" y="3065779"/>
            <a:ext cx="17043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B00"/>
                </a:solidFill>
              </a:defRPr>
            </a:pPr>
            <a:r>
              <a:t>几个月时间</a:t>
            </a:r>
          </a:p>
          <a:p>
            <a:pPr>
              <a:defRPr>
                <a:solidFill>
                  <a:srgbClr val="FFFB00"/>
                </a:solidFill>
              </a:defRPr>
            </a:pPr>
            <a:r>
              <a:t>架构已经有变化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body" idx="1"/>
          </p:nvPr>
        </p:nvSpPr>
        <p:spPr>
          <a:xfrm>
            <a:off x="457200" y="731838"/>
            <a:ext cx="8229600" cy="539432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不是HTML5，也不完全是Hybrid架构，是一种为更封闭、更安全、更可控、端体验优先而设计的架构</a:t>
            </a:r>
          </a:p>
        </p:txBody>
      </p:sp>
      <p:sp>
        <p:nvSpPr>
          <p:cNvPr id="326" name="Shape 326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body" idx="1"/>
          </p:nvPr>
        </p:nvSpPr>
        <p:spPr>
          <a:xfrm>
            <a:off x="457200" y="731838"/>
            <a:ext cx="8229600" cy="539432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小程序限制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自我介绍</a:t>
            </a:r>
          </a:p>
        </p:txBody>
      </p:sp>
      <p:sp>
        <p:nvSpPr>
          <p:cNvPr id="118" name="Shape 118"/>
          <p:cNvSpPr/>
          <p:nvPr/>
        </p:nvSpPr>
        <p:spPr>
          <a:xfrm>
            <a:off x="842090" y="2586532"/>
            <a:ext cx="7459820" cy="1684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defTabSz="825500">
              <a:lnSpc>
                <a:spcPct val="120000"/>
              </a:lnSpc>
              <a:defRPr sz="2400">
                <a:solidFill>
                  <a:srgbClr val="7BDB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@老郭为人民服务 | https://github.com/gavinkwoe</a:t>
            </a:r>
          </a:p>
          <a:p>
            <a:pPr defTabSz="825500">
              <a:lnSpc>
                <a:spcPct val="120000"/>
              </a:lnSpc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825500">
              <a:lnSpc>
                <a:spcPct val="120000"/>
              </a:lnSpc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来自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Geek-Zoo Studio，</a:t>
            </a:r>
            <a:r>
              <a:t>BeeFramework &amp; Samurai-Native 作者.</a:t>
            </a:r>
          </a:p>
          <a:p>
            <a:pPr defTabSz="825500">
              <a:lnSpc>
                <a:spcPct val="120000"/>
              </a:lnSpc>
              <a:defRPr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 coder, a geek, a ghost of samurai in human shell.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v6.3.25 vs v6.3.27</a:t>
            </a:r>
          </a:p>
          <a:p>
            <a:pPr lvl="1" marL="800100" indent="-342900">
              <a:buChar char="•"/>
              <a:defRPr sz="2000"/>
            </a:pPr>
            <a:r>
              <a:t>新增 WAService.js</a:t>
            </a:r>
          </a:p>
          <a:p>
            <a:pPr lvl="1" marL="800100" indent="-342900">
              <a:buChar char="•"/>
              <a:defRPr sz="2000"/>
            </a:pPr>
            <a:r>
              <a:t>新增 WATimerBridge.js</a:t>
            </a:r>
          </a:p>
          <a:p>
            <a:pPr lvl="1" marL="800100" indent="-342900">
              <a:buChar char="•"/>
              <a:defRPr sz="2000"/>
            </a:pPr>
            <a:r>
              <a:t>新增 WAConsole.js</a:t>
            </a:r>
          </a:p>
          <a:p>
            <a:pPr lvl="1" marL="800100" indent="-342900">
              <a:buChar char="•"/>
              <a:defRPr sz="2000"/>
            </a:pPr>
            <a:r>
              <a:t>新增 WAWebView.js</a:t>
            </a:r>
          </a:p>
          <a:p>
            <a:pPr lvl="1" marL="800100" indent="-342900">
              <a:buChar char="•"/>
              <a:defRPr sz="2000"/>
            </a:pPr>
            <a:r>
              <a:t>新增 200+ 小程序相关.h文件</a:t>
            </a:r>
          </a:p>
          <a:p>
            <a:pPr lvl="1" marL="800100" indent="-342900">
              <a:buChar char="•"/>
              <a:defRPr sz="2000"/>
            </a:pPr>
            <a:r>
              <a:t>同时泄露一张架构图</a:t>
            </a:r>
          </a:p>
        </p:txBody>
      </p:sp>
      <p:sp>
        <p:nvSpPr>
          <p:cNvPr id="331" name="Shape 331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小程序限制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包大小1M限制</a:t>
            </a:r>
          </a:p>
        </p:txBody>
      </p:sp>
      <p:sp>
        <p:nvSpPr>
          <p:cNvPr id="334" name="Shape 334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小程序限制</a:t>
            </a:r>
          </a:p>
        </p:txBody>
      </p:sp>
      <p:pic>
        <p:nvPicPr>
          <p:cNvPr id="335" name="屏幕快照 2016-12-03 下午6.21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237" y="2254262"/>
            <a:ext cx="5151495" cy="3734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>
            <a:lvl2pPr marL="800100" indent="-342900">
              <a:buChar char="•"/>
            </a:lvl2pPr>
          </a:lstStyle>
          <a:p>
            <a:pPr/>
            <a:r>
              <a:t>不适合做复杂页面</a:t>
            </a:r>
          </a:p>
          <a:p>
            <a:pPr lvl="1"/>
            <a:r>
              <a:t>限制了16000个最终VirtualTree树结点</a:t>
            </a:r>
          </a:p>
        </p:txBody>
      </p:sp>
      <p:sp>
        <p:nvSpPr>
          <p:cNvPr id="338" name="Shape 338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小程序限制</a:t>
            </a:r>
          </a:p>
        </p:txBody>
      </p:sp>
      <p:pic>
        <p:nvPicPr>
          <p:cNvPr id="339" name="屏幕快照 2016-12-03 下午6.37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535" y="2769549"/>
            <a:ext cx="6348219" cy="3161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 marL="329184" indent="-329184" defTabSz="438911">
              <a:defRPr sz="2688"/>
            </a:pPr>
            <a:r>
              <a:t>原生能力有限</a:t>
            </a:r>
          </a:p>
          <a:p>
            <a:pPr lvl="1" marL="768095" indent="-329184" defTabSz="438911">
              <a:buChar char="•"/>
              <a:defRPr sz="1919"/>
            </a:pPr>
            <a:r>
              <a:t>WAWebViewPluginBase</a:t>
            </a:r>
          </a:p>
          <a:p>
            <a:pPr lvl="2" marL="1207008" indent="-329184" defTabSz="438911">
              <a:defRPr sz="1919"/>
            </a:pPr>
            <a:r>
              <a:t>WAWebViewPlugin_embedView: 原生功能插件</a:t>
            </a:r>
          </a:p>
          <a:p>
            <a:pPr lvl="2" marL="1207008" indent="-329184" defTabSz="438911">
              <a:defRPr sz="1919"/>
            </a:pPr>
            <a:r>
              <a:t>WAWebViewPlugin_CustomCanvas: 系统原生画布</a:t>
            </a:r>
          </a:p>
          <a:p>
            <a:pPr lvl="2" marL="1207008" indent="-329184" defTabSz="438911">
              <a:defRPr sz="1919"/>
            </a:pPr>
            <a:r>
              <a:t>WAWebViewPlugin_EmbedMap: 系统原生地图</a:t>
            </a:r>
          </a:p>
          <a:p>
            <a:pPr lvl="2" marL="1207008" indent="-329184" defTabSz="438911">
              <a:defRPr sz="1919"/>
            </a:pPr>
            <a:r>
              <a:t>WAWebViewPlugin_VideoPlayer: 系统原生视频播放器</a:t>
            </a:r>
          </a:p>
          <a:p>
            <a:pPr lvl="1" marL="768095" indent="-329184" defTabSz="438911">
              <a:buChar char="•"/>
              <a:defRPr sz="1919"/>
            </a:pPr>
            <a:r>
              <a:t>WAWebViewPlugin_CustomNavigationBar: 原生Navbar</a:t>
            </a:r>
          </a:p>
          <a:p>
            <a:pPr lvl="1" marL="768095" indent="-329184" defTabSz="438911">
              <a:buChar char="•"/>
              <a:defRPr sz="1919"/>
            </a:pPr>
            <a:r>
              <a:t>WAWebViewPlugin_CustomTabBar: 原生Tabbar</a:t>
            </a:r>
          </a:p>
          <a:p>
            <a:pPr lvl="1" marL="768095" indent="-329184" defTabSz="438911">
              <a:buChar char="•"/>
              <a:defRPr sz="1919"/>
            </a:pPr>
            <a:r>
              <a:t>WAWebViewPlugin_InputKeyboard: 原生键盘</a:t>
            </a:r>
          </a:p>
          <a:p>
            <a:pPr lvl="1" marL="768095" indent="-329184" defTabSz="438911">
              <a:buChar char="•"/>
              <a:defRPr sz="1919"/>
            </a:pPr>
            <a:r>
              <a:t>WAWebViewPlugin_PullRefresh: 原生下拉刷新</a:t>
            </a:r>
          </a:p>
          <a:p>
            <a:pPr lvl="1" marL="768095" indent="-329184" defTabSz="438911">
              <a:buChar char="•"/>
              <a:defRPr sz="1919"/>
            </a:pPr>
            <a:r>
              <a:t>...</a:t>
            </a:r>
          </a:p>
        </p:txBody>
      </p:sp>
      <p:sp>
        <p:nvSpPr>
          <p:cNvPr id="342" name="Shape 342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小程序限制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无法直接操作DOM</a:t>
            </a:r>
          </a:p>
          <a:p>
            <a:pPr lvl="1" marL="800100" indent="-342900">
              <a:buChar char="•"/>
              <a:defRPr sz="2000"/>
            </a:pPr>
            <a:r>
              <a:t>见架构图</a:t>
            </a:r>
          </a:p>
          <a:p>
            <a:pPr lvl="2" marL="1257300" indent="-342900">
              <a:defRPr sz="2000"/>
            </a:pPr>
            <a:r>
              <a:t>不提供DOM API</a:t>
            </a:r>
          </a:p>
          <a:p>
            <a:pPr lvl="2" marL="1257300" indent="-342900">
              <a:defRPr sz="2000"/>
            </a:pPr>
            <a:r>
              <a:t>不提供BOM API</a:t>
            </a:r>
          </a:p>
          <a:p>
            <a:pPr lvl="2" marL="1257300" indent="-342900">
              <a:defRPr sz="2000"/>
            </a:pPr>
            <a:r>
              <a:t>不提供window对象</a:t>
            </a:r>
          </a:p>
          <a:p>
            <a:pPr lvl="2" marL="1257300" indent="-342900">
              <a:defRPr sz="2000"/>
            </a:pPr>
            <a:r>
              <a:t>不提供document对象</a:t>
            </a:r>
          </a:p>
          <a:p>
            <a:pPr lvl="1" marL="800100" indent="-342900">
              <a:buChar char="•"/>
              <a:defRPr sz="2000"/>
            </a:pPr>
            <a:r>
              <a:t>架构上不允许访问</a:t>
            </a:r>
          </a:p>
        </p:txBody>
      </p:sp>
      <p:sp>
        <p:nvSpPr>
          <p:cNvPr id="345" name="Shape 345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小程序限制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无法使用Cookie</a:t>
            </a:r>
          </a:p>
          <a:p>
            <a:pPr/>
            <a:r>
              <a:t>无法使用外链</a:t>
            </a:r>
          </a:p>
          <a:p>
            <a:pPr lvl="1" marL="800100" indent="-342900">
              <a:buChar char="•"/>
            </a:pPr>
            <a:r>
              <a:t>内链可用&lt;navigator/&gt;标签</a:t>
            </a:r>
          </a:p>
          <a:p>
            <a:pPr/>
            <a:r>
              <a:t>对选择器支持有限</a:t>
            </a:r>
          </a:p>
          <a:p>
            <a:pPr lvl="1" marL="800100" indent="-342900">
              <a:buChar char="•"/>
            </a:pPr>
            <a:r>
              <a:t>参考官方文档</a:t>
            </a:r>
          </a:p>
          <a:p>
            <a:pPr lvl="1" marL="800100" indent="-342900">
              <a:buChar char="•"/>
            </a:pPr>
            <a:r>
              <a:t>原生组件情况会更为复杂</a:t>
            </a:r>
          </a:p>
        </p:txBody>
      </p:sp>
      <p:sp>
        <p:nvSpPr>
          <p:cNvPr id="348" name="Shape 348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小程序限制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body" idx="1"/>
          </p:nvPr>
        </p:nvSpPr>
        <p:spPr>
          <a:xfrm>
            <a:off x="457200" y="731838"/>
            <a:ext cx="8229600" cy="539432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小程序开发现状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开发流程</a:t>
            </a:r>
          </a:p>
          <a:p>
            <a:pPr lvl="1" marL="800100" indent="-342900">
              <a:buChar char="•"/>
              <a:defRPr sz="2000"/>
            </a:pPr>
            <a:r>
              <a:t>详见 https://mp.weixin.qq.com</a:t>
            </a:r>
          </a:p>
          <a:p>
            <a:pPr lvl="2" marL="1390315" indent="-374315">
              <a:buFontTx/>
              <a:buAutoNum type="arabicPeriod" startAt="1"/>
              <a:defRPr sz="2000"/>
            </a:pPr>
            <a:r>
              <a:t>下载IDE</a:t>
            </a:r>
            <a:r>
              <a:rPr>
                <a:solidFill>
                  <a:srgbClr val="FFFB00"/>
                </a:solidFill>
              </a:rPr>
              <a:t>（不需要破解）</a:t>
            </a:r>
          </a:p>
          <a:p>
            <a:pPr lvl="2" marL="1390315" indent="-374315">
              <a:buFontTx/>
              <a:buAutoNum type="arabicPeriod" startAt="1"/>
              <a:defRPr sz="2000"/>
            </a:pPr>
            <a:r>
              <a:t>创建工程</a:t>
            </a:r>
          </a:p>
          <a:p>
            <a:pPr lvl="2" marL="1390315" indent="-374315">
              <a:buFontTx/>
              <a:buAutoNum type="arabicPeriod" startAt="1"/>
              <a:defRPr sz="2000"/>
            </a:pPr>
            <a:r>
              <a:t>编译调试</a:t>
            </a:r>
          </a:p>
          <a:p>
            <a:pPr lvl="2" marL="1390315" indent="-374315">
              <a:buFontTx/>
              <a:buAutoNum type="arabicPeriod" startAt="1"/>
              <a:defRPr sz="2000"/>
            </a:pPr>
            <a:r>
              <a:t>打包上传</a:t>
            </a:r>
          </a:p>
          <a:p>
            <a:pPr/>
            <a:r>
              <a:t>发布流程</a:t>
            </a:r>
          </a:p>
          <a:p>
            <a:pPr lvl="1" marL="800100" indent="-342900">
              <a:buChar char="•"/>
              <a:defRPr sz="2000"/>
            </a:pPr>
            <a:r>
              <a:t>仅支持企业公测，尚不能发布</a:t>
            </a:r>
          </a:p>
        </p:txBody>
      </p:sp>
      <p:sp>
        <p:nvSpPr>
          <p:cNvPr id="353" name="Shape 353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小程序开发现状</a:t>
            </a:r>
          </a:p>
        </p:txBody>
      </p:sp>
      <p:pic>
        <p:nvPicPr>
          <p:cNvPr id="354" name="屏幕快照 2016-12-03 下午6.51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3415" y="4332548"/>
            <a:ext cx="3849866" cy="23189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小程序开发现状</a:t>
            </a:r>
          </a:p>
        </p:txBody>
      </p:sp>
      <p:sp>
        <p:nvSpPr>
          <p:cNvPr id="357" name="Shape 357"/>
          <p:cNvSpPr/>
          <p:nvPr/>
        </p:nvSpPr>
        <p:spPr>
          <a:xfrm>
            <a:off x="1557635" y="1850677"/>
            <a:ext cx="2790230" cy="1365946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.JSON 配置</a:t>
            </a:r>
          </a:p>
        </p:txBody>
      </p:sp>
      <p:sp>
        <p:nvSpPr>
          <p:cNvPr id="358" name="Shape 358"/>
          <p:cNvSpPr/>
          <p:nvPr/>
        </p:nvSpPr>
        <p:spPr>
          <a:xfrm>
            <a:off x="4796135" y="1850677"/>
            <a:ext cx="2790230" cy="1365946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.WXML 布局</a:t>
            </a:r>
          </a:p>
        </p:txBody>
      </p:sp>
      <p:sp>
        <p:nvSpPr>
          <p:cNvPr id="359" name="Shape 359"/>
          <p:cNvSpPr/>
          <p:nvPr/>
        </p:nvSpPr>
        <p:spPr>
          <a:xfrm>
            <a:off x="1557635" y="3641377"/>
            <a:ext cx="2790230" cy="1365946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.JS 逻辑</a:t>
            </a:r>
          </a:p>
        </p:txBody>
      </p:sp>
      <p:sp>
        <p:nvSpPr>
          <p:cNvPr id="360" name="Shape 360"/>
          <p:cNvSpPr/>
          <p:nvPr/>
        </p:nvSpPr>
        <p:spPr>
          <a:xfrm>
            <a:off x="4796135" y="3641377"/>
            <a:ext cx="2790230" cy="1365946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.WXSS 样式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body" sz="half" idx="1"/>
          </p:nvPr>
        </p:nvSpPr>
        <p:spPr>
          <a:xfrm>
            <a:off x="440630" y="1389870"/>
            <a:ext cx="3853700" cy="4736293"/>
          </a:xfrm>
          <a:prstGeom prst="rect">
            <a:avLst/>
          </a:prstGeom>
        </p:spPr>
        <p:txBody>
          <a:bodyPr/>
          <a:lstStyle/>
          <a:p>
            <a:pPr marL="260604" indent="-260604" defTabSz="347472">
              <a:spcBef>
                <a:spcPts val="500"/>
              </a:spcBef>
              <a:defRPr sz="2128"/>
            </a:pPr>
            <a:r>
              <a:t>WXML</a:t>
            </a:r>
          </a:p>
          <a:p>
            <a:pPr lvl="1" marL="608076" indent="-260604" defTabSz="347472">
              <a:spcBef>
                <a:spcPts val="500"/>
              </a:spcBef>
              <a:buChar char="•"/>
              <a:defRPr sz="2128"/>
            </a:pPr>
            <a:r>
              <a:t>强制遵循SGML规范</a:t>
            </a:r>
          </a:p>
          <a:p>
            <a:pPr lvl="2" marL="955547" indent="-260604" defTabSz="347472">
              <a:spcBef>
                <a:spcPts val="500"/>
              </a:spcBef>
              <a:defRPr sz="2128"/>
            </a:pPr>
            <a:r>
              <a:t>&lt;x/&gt;</a:t>
            </a:r>
          </a:p>
          <a:p>
            <a:pPr lvl="2" marL="955547" indent="-260604" defTabSz="347472">
              <a:spcBef>
                <a:spcPts val="500"/>
              </a:spcBef>
              <a:defRPr sz="2128"/>
            </a:pPr>
            <a:r>
              <a:t>&lt;x&gt;&lt;/x&gt;</a:t>
            </a:r>
          </a:p>
          <a:p>
            <a:pPr lvl="1" marL="608076" indent="-260604" defTabSz="347472">
              <a:spcBef>
                <a:spcPts val="500"/>
              </a:spcBef>
              <a:buChar char="•"/>
              <a:defRPr sz="2128"/>
            </a:pPr>
            <a:r>
              <a:t>做为一种模板语言</a:t>
            </a:r>
          </a:p>
          <a:p>
            <a:pPr lvl="2" marL="955547" indent="-260604" defTabSz="347472">
              <a:spcBef>
                <a:spcPts val="500"/>
              </a:spcBef>
              <a:defRPr sz="2128"/>
            </a:pPr>
            <a:r>
              <a:t>{{message}}</a:t>
            </a:r>
          </a:p>
          <a:p>
            <a:pPr lvl="2" marL="955547" indent="-260604" defTabSz="347472">
              <a:spcBef>
                <a:spcPts val="500"/>
              </a:spcBef>
              <a:defRPr sz="2128"/>
            </a:pPr>
            <a:r>
              <a:t>wx:for</a:t>
            </a:r>
          </a:p>
          <a:p>
            <a:pPr lvl="2" marL="955547" indent="-260604" defTabSz="347472">
              <a:spcBef>
                <a:spcPts val="500"/>
              </a:spcBef>
              <a:defRPr sz="2128"/>
            </a:pPr>
            <a:r>
              <a:t>wx:if/elif/else</a:t>
            </a:r>
          </a:p>
          <a:p>
            <a:pPr lvl="2" marL="955547" indent="-260604" defTabSz="347472">
              <a:spcBef>
                <a:spcPts val="500"/>
              </a:spcBef>
              <a:defRPr sz="2128"/>
            </a:pPr>
            <a:r>
              <a:t>bindtap=“func”</a:t>
            </a:r>
          </a:p>
          <a:p>
            <a:pPr lvl="2" marL="955547" indent="-260604" defTabSz="347472">
              <a:spcBef>
                <a:spcPts val="500"/>
              </a:spcBef>
              <a:defRPr sz="2128"/>
            </a:pPr>
            <a:r>
              <a:t>&lt;template/&gt;</a:t>
            </a:r>
          </a:p>
          <a:p>
            <a:pPr lvl="2" marL="955547" indent="-260604" defTabSz="347472">
              <a:spcBef>
                <a:spcPts val="500"/>
              </a:spcBef>
              <a:defRPr sz="2128"/>
            </a:pPr>
            <a:r>
              <a:t>&lt;import/&gt;</a:t>
            </a:r>
          </a:p>
          <a:p>
            <a:pPr lvl="2" marL="955547" indent="-260604" defTabSz="347472">
              <a:spcBef>
                <a:spcPts val="500"/>
              </a:spcBef>
              <a:defRPr sz="2128"/>
            </a:pPr>
            <a:r>
              <a:t>&lt;include/&gt;</a:t>
            </a:r>
          </a:p>
        </p:txBody>
      </p:sp>
      <p:sp>
        <p:nvSpPr>
          <p:cNvPr id="363" name="Shape 363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初识小程序</a:t>
            </a:r>
          </a:p>
        </p:txBody>
      </p:sp>
      <p:sp>
        <p:nvSpPr>
          <p:cNvPr id="364" name="Shape 364"/>
          <p:cNvSpPr/>
          <p:nvPr/>
        </p:nvSpPr>
        <p:spPr>
          <a:xfrm>
            <a:off x="4856962" y="1389870"/>
            <a:ext cx="3853700" cy="4736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</a:defRPr>
            </a:pPr>
            <a:r>
              <a:t>WXSS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也可以直接内联样式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flex box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rpx</a:t>
            </a:r>
          </a:p>
          <a:p>
            <a:pPr lvl="1" marL="731519" indent="-274319">
              <a:spcBef>
                <a:spcPts val="600"/>
              </a:spcBef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@import</a:t>
            </a:r>
          </a:p>
          <a:p>
            <a:pPr lvl="1" marL="731519" indent="-274319">
              <a:spcBef>
                <a:spcPts val="600"/>
              </a:spcBef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selector</a:t>
            </a:r>
          </a:p>
          <a:p>
            <a:pPr lvl="2" marL="1188719" indent="-274319">
              <a:spcBef>
                <a:spcPts val="600"/>
              </a:spcBef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.class</a:t>
            </a:r>
          </a:p>
          <a:p>
            <a:pPr lvl="2" marL="1188719" indent="-274319">
              <a:spcBef>
                <a:spcPts val="600"/>
              </a:spcBef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#id</a:t>
            </a:r>
          </a:p>
          <a:p>
            <a:pPr lvl="2" marL="1188719" indent="-274319">
              <a:spcBef>
                <a:spcPts val="600"/>
              </a:spcBef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element</a:t>
            </a:r>
          </a:p>
          <a:p>
            <a:pPr lvl="2" marL="1188719" indent="-274319">
              <a:spcBef>
                <a:spcPts val="600"/>
              </a:spcBef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::before ::after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初识小程序</a:t>
            </a:r>
          </a:p>
          <a:p>
            <a:pPr/>
            <a:r>
              <a:t>小程序架构</a:t>
            </a:r>
          </a:p>
          <a:p>
            <a:pPr/>
            <a:r>
              <a:t>小程序限制</a:t>
            </a:r>
          </a:p>
          <a:p>
            <a:pPr/>
            <a:r>
              <a:t>小程序开发现状</a:t>
            </a:r>
          </a:p>
          <a:p>
            <a:pPr/>
            <a:r>
              <a:t>小程序打包过程</a:t>
            </a:r>
          </a:p>
          <a:p>
            <a:pPr/>
            <a:r>
              <a:t>一些展望</a:t>
            </a:r>
          </a:p>
        </p:txBody>
      </p:sp>
      <p:sp>
        <p:nvSpPr>
          <p:cNvPr id="121" name="Shape 121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body" sz="half" idx="1"/>
          </p:nvPr>
        </p:nvSpPr>
        <p:spPr>
          <a:xfrm>
            <a:off x="457200" y="1389870"/>
            <a:ext cx="4508649" cy="4736293"/>
          </a:xfrm>
          <a:prstGeom prst="rect">
            <a:avLst/>
          </a:prstGeom>
        </p:spPr>
        <p:txBody>
          <a:bodyPr/>
          <a:lstStyle/>
          <a:p>
            <a:pPr/>
            <a:r>
              <a:t>工程基本构成</a:t>
            </a:r>
          </a:p>
          <a:p>
            <a:pPr lvl="1" marL="800100" indent="-342900">
              <a:buChar char="•"/>
              <a:defRPr sz="2000"/>
            </a:pPr>
            <a:r>
              <a:t>app.js - 应用注册</a:t>
            </a:r>
          </a:p>
          <a:p>
            <a:pPr lvl="1" marL="800100" indent="-342900">
              <a:buChar char="•"/>
              <a:defRPr sz="2000"/>
            </a:pPr>
            <a:r>
              <a:t>app.json - 全局配置</a:t>
            </a:r>
          </a:p>
          <a:p>
            <a:pPr lvl="1" marL="800100" indent="-342900">
              <a:buChar char="•"/>
              <a:defRPr sz="2000"/>
            </a:pPr>
            <a:r>
              <a:t>app.wxss - 全局样式</a:t>
            </a:r>
          </a:p>
          <a:p>
            <a:pPr lvl="1" marL="800100" indent="-342900">
              <a:buChar char="•"/>
              <a:defRPr sz="2000"/>
            </a:pPr>
            <a:r>
              <a:t>/pages</a:t>
            </a:r>
          </a:p>
          <a:p>
            <a:pPr lvl="2" marL="1257300" indent="-342900">
              <a:defRPr sz="2000"/>
            </a:pPr>
            <a:r>
              <a:t>/index</a:t>
            </a:r>
          </a:p>
          <a:p>
            <a:pPr lvl="3" marL="1714500" indent="-342900">
              <a:buChar char="•"/>
              <a:defRPr sz="2000"/>
            </a:pPr>
            <a:r>
              <a:t>index.js - 页面逻辑</a:t>
            </a:r>
          </a:p>
          <a:p>
            <a:pPr lvl="3" marL="1714500" indent="-342900">
              <a:buChar char="•"/>
              <a:defRPr sz="2000"/>
            </a:pPr>
            <a:r>
              <a:t>index.json - 页面配置</a:t>
            </a:r>
          </a:p>
          <a:p>
            <a:pPr lvl="3" marL="1714500" indent="-342900">
              <a:buChar char="•"/>
              <a:defRPr sz="2000"/>
            </a:pPr>
            <a:r>
              <a:t>index.wxss - 页面样式</a:t>
            </a:r>
          </a:p>
          <a:p>
            <a:pPr lvl="3" marL="1714500" indent="-342900">
              <a:buChar char="•"/>
              <a:defRPr sz="2000"/>
            </a:pPr>
            <a:r>
              <a:t>index.wxml - 页面布局</a:t>
            </a:r>
          </a:p>
        </p:txBody>
      </p:sp>
      <p:sp>
        <p:nvSpPr>
          <p:cNvPr id="367" name="Shape 367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小程序开发现状</a:t>
            </a:r>
          </a:p>
        </p:txBody>
      </p:sp>
      <p:pic>
        <p:nvPicPr>
          <p:cNvPr id="368" name="屏幕快照 2016-12-03 下午5.07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6806" y="1453945"/>
            <a:ext cx="3058503" cy="4608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body" sz="half" idx="1"/>
          </p:nvPr>
        </p:nvSpPr>
        <p:spPr>
          <a:xfrm>
            <a:off x="440630" y="1389870"/>
            <a:ext cx="4008240" cy="4736293"/>
          </a:xfrm>
          <a:prstGeom prst="rect">
            <a:avLst/>
          </a:prstGeom>
        </p:spPr>
        <p:txBody>
          <a:bodyPr/>
          <a:lstStyle/>
          <a:p>
            <a:pPr/>
            <a:r>
              <a:t>全局配置 app.json</a:t>
            </a:r>
          </a:p>
          <a:p>
            <a:pPr lvl="1" marL="800100" indent="-342900">
              <a:buChar char="•"/>
              <a:defRPr sz="2000"/>
            </a:pPr>
            <a:r>
              <a:t>路由配置</a:t>
            </a:r>
          </a:p>
          <a:p>
            <a:pPr lvl="1" marL="800100" indent="-342900">
              <a:buChar char="•"/>
              <a:defRPr sz="2000"/>
            </a:pPr>
            <a:r>
              <a:t>导航条配置</a:t>
            </a:r>
          </a:p>
          <a:p>
            <a:pPr lvl="1" marL="800100" indent="-342900">
              <a:buChar char="•"/>
              <a:defRPr sz="2000"/>
            </a:pPr>
            <a:r>
              <a:t>背景色配置</a:t>
            </a:r>
          </a:p>
          <a:p>
            <a:pPr lvl="1" marL="800100" indent="-342900">
              <a:buChar char="•"/>
              <a:defRPr sz="2000"/>
            </a:pPr>
            <a:r>
              <a:t>标签栏配置</a:t>
            </a:r>
          </a:p>
          <a:p>
            <a:pPr lvl="1" marL="800100" indent="-342900">
              <a:buChar char="•"/>
              <a:defRPr sz="2000"/>
            </a:pPr>
            <a:r>
              <a:t>网络配置</a:t>
            </a:r>
          </a:p>
          <a:p>
            <a:pPr lvl="1" marL="800100" indent="-342900">
              <a:buChar char="•"/>
              <a:defRPr sz="2000"/>
            </a:pPr>
            <a:r>
              <a:t>调试配置</a:t>
            </a:r>
          </a:p>
          <a:p>
            <a:pPr lvl="1" marL="800100" indent="-342900">
              <a:buChar char="•"/>
              <a:defRPr sz="2000"/>
            </a:pPr>
            <a:r>
              <a:t>……</a:t>
            </a:r>
          </a:p>
        </p:txBody>
      </p:sp>
      <p:sp>
        <p:nvSpPr>
          <p:cNvPr id="371" name="Shape 371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小程序开发现状</a:t>
            </a:r>
          </a:p>
        </p:txBody>
      </p:sp>
      <p:pic>
        <p:nvPicPr>
          <p:cNvPr id="372" name="屏幕快照 2016-12-03 下午6.54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3628" y="1469882"/>
            <a:ext cx="3204257" cy="4736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body" sz="half" idx="1"/>
          </p:nvPr>
        </p:nvSpPr>
        <p:spPr>
          <a:xfrm>
            <a:off x="440630" y="1389870"/>
            <a:ext cx="4008240" cy="4736293"/>
          </a:xfrm>
          <a:prstGeom prst="rect">
            <a:avLst/>
          </a:prstGeom>
        </p:spPr>
        <p:txBody>
          <a:bodyPr/>
          <a:lstStyle/>
          <a:p>
            <a:pPr/>
            <a:r>
              <a:t>页面配置 page.json</a:t>
            </a:r>
          </a:p>
          <a:p>
            <a:pPr lvl="1" marL="800100" indent="-342900">
              <a:buChar char="•"/>
              <a:defRPr strike="sngStrike" sz="2000">
                <a:solidFill>
                  <a:srgbClr val="535353"/>
                </a:solidFill>
              </a:defRPr>
            </a:pPr>
            <a:r>
              <a:t>路由配置</a:t>
            </a:r>
          </a:p>
          <a:p>
            <a:pPr lvl="1" marL="800100" indent="-342900">
              <a:buChar char="•"/>
              <a:defRPr sz="2000"/>
            </a:pPr>
            <a:r>
              <a:t>导航条配置</a:t>
            </a:r>
          </a:p>
          <a:p>
            <a:pPr lvl="1" marL="800100" indent="-342900">
              <a:buChar char="•"/>
              <a:defRPr sz="2000"/>
            </a:pPr>
            <a:r>
              <a:t>背景色配置</a:t>
            </a:r>
          </a:p>
          <a:p>
            <a:pPr lvl="1" marL="800100" indent="-342900">
              <a:buChar char="•"/>
              <a:defRPr strike="sngStrike" sz="2000">
                <a:solidFill>
                  <a:srgbClr val="535353"/>
                </a:solidFill>
              </a:defRPr>
            </a:pPr>
            <a:r>
              <a:t>标签栏配置</a:t>
            </a:r>
          </a:p>
          <a:p>
            <a:pPr lvl="1" marL="800100" indent="-342900">
              <a:buChar char="•"/>
              <a:defRPr strike="sngStrike" sz="2000">
                <a:solidFill>
                  <a:srgbClr val="535353"/>
                </a:solidFill>
              </a:defRPr>
            </a:pPr>
            <a:r>
              <a:t>网络配置</a:t>
            </a:r>
          </a:p>
          <a:p>
            <a:pPr lvl="1" marL="800100" indent="-342900">
              <a:buChar char="•"/>
              <a:defRPr strike="sngStrike" sz="2000">
                <a:solidFill>
                  <a:srgbClr val="535353"/>
                </a:solidFill>
              </a:defRPr>
            </a:pPr>
            <a:r>
              <a:t>调试配置</a:t>
            </a:r>
          </a:p>
          <a:p>
            <a:pPr lvl="1" marL="800100" indent="-342900">
              <a:buChar char="•"/>
              <a:defRPr strike="sngStrike" sz="2000">
                <a:solidFill>
                  <a:srgbClr val="535353"/>
                </a:solidFill>
              </a:defRPr>
            </a:pPr>
            <a:r>
              <a:t>……</a:t>
            </a:r>
          </a:p>
        </p:txBody>
      </p:sp>
      <p:sp>
        <p:nvSpPr>
          <p:cNvPr id="375" name="Shape 375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小程序开发现状</a:t>
            </a:r>
          </a:p>
        </p:txBody>
      </p:sp>
      <p:pic>
        <p:nvPicPr>
          <p:cNvPr id="376" name="屏幕快照 2016-12-03 下午6.54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7206" y="2406461"/>
            <a:ext cx="4191772" cy="2045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小程序开发现状</a:t>
            </a:r>
          </a:p>
        </p:txBody>
      </p:sp>
      <p:pic>
        <p:nvPicPr>
          <p:cNvPr id="37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689" y="1156326"/>
            <a:ext cx="3397081" cy="5203381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/>
          <p:nvPr>
            <p:ph type="body" sz="half" idx="1"/>
          </p:nvPr>
        </p:nvSpPr>
        <p:spPr>
          <a:xfrm>
            <a:off x="440630" y="1389870"/>
            <a:ext cx="3853700" cy="4736293"/>
          </a:xfrm>
          <a:prstGeom prst="rect">
            <a:avLst/>
          </a:prstGeom>
        </p:spPr>
        <p:txBody>
          <a:bodyPr/>
          <a:lstStyle/>
          <a:p>
            <a:pPr marL="246888" indent="-246888" defTabSz="329184">
              <a:spcBef>
                <a:spcPts val="400"/>
              </a:spcBef>
              <a:defRPr sz="2016"/>
            </a:pPr>
            <a:r>
              <a:t>App({ … }) 注册程序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onLaunch（全局一次）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onShow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onHide</a:t>
            </a:r>
          </a:p>
          <a:p>
            <a:pPr marL="246888" indent="-246888" defTabSz="329184">
              <a:spcBef>
                <a:spcPts val="400"/>
              </a:spcBef>
              <a:defRPr sz="2016"/>
            </a:pPr>
            <a:r>
              <a:t>Page({ … }) 注册页面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onLoad（页面一次）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onReady（页面一次）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onShow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onHide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onUnload（页面一次）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onPullDownRefresh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onReachBottom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小程序开发现状</a:t>
            </a:r>
          </a:p>
        </p:txBody>
      </p:sp>
      <p:sp>
        <p:nvSpPr>
          <p:cNvPr id="383" name="Shape 383"/>
          <p:cNvSpPr/>
          <p:nvPr>
            <p:ph type="body" sz="half" idx="1"/>
          </p:nvPr>
        </p:nvSpPr>
        <p:spPr>
          <a:xfrm>
            <a:off x="440630" y="1389870"/>
            <a:ext cx="4366422" cy="4736293"/>
          </a:xfrm>
          <a:prstGeom prst="rect">
            <a:avLst/>
          </a:prstGeom>
        </p:spPr>
        <p:txBody>
          <a:bodyPr/>
          <a:lstStyle/>
          <a:p>
            <a:pPr/>
            <a:r>
              <a:t>获取App实例</a:t>
            </a:r>
          </a:p>
          <a:p>
            <a:pPr lvl="1" marL="800100" indent="-342900">
              <a:buChar char="•"/>
              <a:defRPr sz="2000"/>
            </a:pPr>
            <a:r>
              <a:t>getApp()</a:t>
            </a:r>
          </a:p>
          <a:p>
            <a:pPr lvl="2" marL="1257300" indent="-342900">
              <a:defRPr sz="2000"/>
            </a:pPr>
            <a:r>
              <a:t>在注册程序时用this</a:t>
            </a:r>
          </a:p>
          <a:p>
            <a:pPr lvl="2" marL="1257300" indent="-342900">
              <a:defRPr sz="2000"/>
            </a:pPr>
            <a:r>
              <a:t>在注册页面时用getApp()</a:t>
            </a:r>
          </a:p>
          <a:p>
            <a:pPr/>
          </a:p>
          <a:p>
            <a:pPr/>
            <a:r>
              <a:t>获取页面堆栈</a:t>
            </a:r>
          </a:p>
          <a:p>
            <a:pPr lvl="1" marL="800100" indent="-342900">
              <a:buChar char="•"/>
              <a:defRPr sz="2000"/>
            </a:pPr>
            <a:r>
              <a:t>getCurrentPages()</a:t>
            </a:r>
          </a:p>
          <a:p>
            <a:pPr lvl="2" marL="1257300" indent="-342900">
              <a:defRPr sz="2000"/>
            </a:pPr>
            <a:r>
              <a:t>在onLaunch后调用</a:t>
            </a:r>
          </a:p>
        </p:txBody>
      </p:sp>
      <p:pic>
        <p:nvPicPr>
          <p:cNvPr id="38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689" y="1156326"/>
            <a:ext cx="3397081" cy="5203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小程序开发现状</a:t>
            </a:r>
          </a:p>
        </p:txBody>
      </p:sp>
      <p:sp>
        <p:nvSpPr>
          <p:cNvPr id="387" name="Shape 387"/>
          <p:cNvSpPr/>
          <p:nvPr>
            <p:ph type="body" sz="half" idx="1"/>
          </p:nvPr>
        </p:nvSpPr>
        <p:spPr>
          <a:xfrm>
            <a:off x="440630" y="1389870"/>
            <a:ext cx="4366422" cy="4736293"/>
          </a:xfrm>
          <a:prstGeom prst="rect">
            <a:avLst/>
          </a:prstGeom>
        </p:spPr>
        <p:txBody>
          <a:bodyPr/>
          <a:lstStyle/>
          <a:p>
            <a:pPr/>
            <a:r>
              <a:t>页面数据初始化</a:t>
            </a:r>
          </a:p>
          <a:p>
            <a:pPr lvl="1" marL="800100" indent="-342900">
              <a:buChar char="•"/>
              <a:defRPr sz="2000"/>
            </a:pPr>
            <a:r>
              <a:t>注册页面时</a:t>
            </a:r>
          </a:p>
          <a:p>
            <a:pPr lvl="1" marL="800100" indent="-342900">
              <a:buChar char="•"/>
              <a:defRPr sz="2000"/>
            </a:pPr>
            <a:r>
              <a:t>Page.data</a:t>
            </a:r>
          </a:p>
          <a:p>
            <a:pPr lvl="2" marL="1257300" indent="-342900">
              <a:defRPr sz="2000"/>
            </a:pPr>
          </a:p>
          <a:p>
            <a:pPr/>
            <a:r>
              <a:t>页面数据绑定</a:t>
            </a:r>
          </a:p>
          <a:p>
            <a:pPr lvl="1" marL="800100" indent="-342900">
              <a:buChar char="•"/>
              <a:defRPr sz="2000"/>
            </a:pPr>
            <a:r>
              <a:t>注册页面后</a:t>
            </a:r>
          </a:p>
          <a:p>
            <a:pPr lvl="1" marL="800100" indent="-342900">
              <a:buChar char="•"/>
              <a:defRPr sz="2000"/>
            </a:pPr>
            <a:r>
              <a:t>this.setData</a:t>
            </a:r>
          </a:p>
        </p:txBody>
      </p:sp>
      <p:pic>
        <p:nvPicPr>
          <p:cNvPr id="388" name="屏幕快照 2016-12-03 下午8.50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1791" y="1371465"/>
            <a:ext cx="3835442" cy="348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屏幕快照 2016-12-03 下午8.53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3866" y="5019958"/>
            <a:ext cx="2843896" cy="1343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小程序开发现状</a:t>
            </a:r>
          </a:p>
        </p:txBody>
      </p:sp>
      <p:sp>
        <p:nvSpPr>
          <p:cNvPr id="392" name="Shape 392"/>
          <p:cNvSpPr/>
          <p:nvPr>
            <p:ph type="body" sz="half" idx="1"/>
          </p:nvPr>
        </p:nvSpPr>
        <p:spPr>
          <a:xfrm>
            <a:off x="440630" y="1389870"/>
            <a:ext cx="4783437" cy="4736293"/>
          </a:xfrm>
          <a:prstGeom prst="rect">
            <a:avLst/>
          </a:prstGeom>
        </p:spPr>
        <p:txBody>
          <a:bodyPr/>
          <a:lstStyle/>
          <a:p>
            <a:pPr/>
            <a:r>
              <a:t>通过API</a:t>
            </a:r>
          </a:p>
          <a:p>
            <a:pPr lvl="1" marL="800100" indent="-342900">
              <a:buChar char="•"/>
              <a:defRPr sz="2000"/>
            </a:pPr>
            <a:r>
              <a:t>wx.navigateTo( path )</a:t>
            </a:r>
          </a:p>
          <a:p>
            <a:pPr lvl="1" marL="800100" indent="-342900">
              <a:buChar char="•"/>
              <a:defRPr sz="2000"/>
            </a:pPr>
            <a:r>
              <a:t>wx.redirectTo( path )</a:t>
            </a:r>
          </a:p>
          <a:p>
            <a:pPr lvl="1" marL="800100" indent="-342900">
              <a:buChar char="•"/>
              <a:defRPr sz="2000"/>
            </a:pPr>
            <a:r>
              <a:t>wx.navigateBack()</a:t>
            </a:r>
          </a:p>
          <a:p>
            <a:pPr lvl="1" marL="800100" indent="-342900">
              <a:buChar char="•"/>
              <a:defRPr sz="2000"/>
            </a:pPr>
          </a:p>
          <a:p>
            <a:pPr/>
            <a:r>
              <a:t>页面路由</a:t>
            </a:r>
          </a:p>
          <a:p>
            <a:pPr lvl="1" marL="800100" indent="-342900">
              <a:buChar char="•"/>
              <a:defRPr sz="2000"/>
            </a:pPr>
            <a:r>
              <a:t>&lt;navigator url=“xxx” redirect/&gt;</a:t>
            </a:r>
          </a:p>
          <a:p>
            <a:pPr lvl="2" marL="1257300" indent="-342900">
              <a:defRPr sz="2000"/>
            </a:pPr>
            <a:r>
              <a:t>支持内嵌标签</a:t>
            </a:r>
          </a:p>
          <a:p>
            <a:pPr lvl="2" marL="1257300" indent="-342900">
              <a:defRPr sz="2000"/>
            </a:pPr>
            <a:r>
              <a:t>url：相对URL</a:t>
            </a:r>
          </a:p>
          <a:p>
            <a:pPr lvl="2" marL="1257300" indent="-342900">
              <a:defRPr sz="2000"/>
            </a:pPr>
            <a:r>
              <a:t>redirect：重定向</a:t>
            </a:r>
          </a:p>
        </p:txBody>
      </p:sp>
      <p:pic>
        <p:nvPicPr>
          <p:cNvPr id="393" name="屏幕快照 2016-12-03 下午9.00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9831" y="5062859"/>
            <a:ext cx="4933462" cy="1461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body" sz="half" idx="1"/>
          </p:nvPr>
        </p:nvSpPr>
        <p:spPr>
          <a:xfrm>
            <a:off x="440630" y="1389870"/>
            <a:ext cx="3853700" cy="473629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576"/>
            </a:pPr>
            <a:r>
              <a:t>API支持情况</a:t>
            </a:r>
          </a:p>
          <a:p>
            <a:pPr lvl="1" marL="736092" indent="-315468" defTabSz="420623">
              <a:buChar char="•"/>
              <a:defRPr sz="1840"/>
            </a:pPr>
            <a:r>
              <a:t>HTTP</a:t>
            </a:r>
          </a:p>
          <a:p>
            <a:pPr lvl="2" marL="1156716" indent="-315468" defTabSz="420623">
              <a:defRPr sz="1840"/>
            </a:pPr>
            <a:r>
              <a:t>wx.request</a:t>
            </a:r>
          </a:p>
          <a:p>
            <a:pPr lvl="3" marL="1577340" indent="-315468" defTabSz="420623">
              <a:buChar char="•"/>
              <a:defRPr sz="1840"/>
            </a:pPr>
            <a:r>
              <a:t>上线必须HTTPS</a:t>
            </a:r>
          </a:p>
          <a:p>
            <a:pPr lvl="3" marL="1577340" indent="-315468" defTabSz="420623">
              <a:buChar char="•"/>
              <a:defRPr sz="1840"/>
            </a:pPr>
            <a:r>
              <a:t>有白名单限制</a:t>
            </a:r>
          </a:p>
          <a:p>
            <a:pPr lvl="2" marL="1156716" indent="-315468" defTabSz="420623">
              <a:defRPr sz="1840"/>
            </a:pPr>
            <a:r>
              <a:t>wx.uploadFile</a:t>
            </a:r>
          </a:p>
          <a:p>
            <a:pPr lvl="2" marL="1156716" indent="-315468" defTabSz="420623">
              <a:defRPr sz="1840"/>
            </a:pPr>
            <a:r>
              <a:t>wx.downloadFile</a:t>
            </a:r>
          </a:p>
          <a:p>
            <a:pPr lvl="1" marL="736092" indent="-315468" defTabSz="420623">
              <a:buChar char="•"/>
              <a:defRPr sz="1840"/>
            </a:pPr>
            <a:r>
              <a:t>WebSocket</a:t>
            </a:r>
          </a:p>
          <a:p>
            <a:pPr lvl="1" marL="736092" indent="-315468" defTabSz="420623">
              <a:buChar char="•"/>
              <a:defRPr sz="1840"/>
            </a:pPr>
            <a:r>
              <a:t>文件I/O</a:t>
            </a:r>
          </a:p>
          <a:p>
            <a:pPr lvl="1" marL="736092" indent="-315468" defTabSz="420623">
              <a:buChar char="•"/>
              <a:defRPr sz="1840"/>
            </a:pPr>
            <a:r>
              <a:t>页面导航</a:t>
            </a:r>
          </a:p>
          <a:p>
            <a:pPr lvl="1" marL="736092" indent="-315468" defTabSz="420623">
              <a:buChar char="•"/>
              <a:defRPr sz="1840"/>
            </a:pPr>
            <a:r>
              <a:t>相册、录音、音频、位置API</a:t>
            </a:r>
          </a:p>
          <a:p>
            <a:pPr lvl="1" marL="736092" indent="-315468" defTabSz="420623">
              <a:buChar char="•"/>
              <a:defRPr sz="1840"/>
            </a:pPr>
            <a:r>
              <a:t>设备、登录、支付、消息API</a:t>
            </a:r>
          </a:p>
        </p:txBody>
      </p:sp>
      <p:sp>
        <p:nvSpPr>
          <p:cNvPr id="396" name="Shape 396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小程序开发现状</a:t>
            </a:r>
          </a:p>
        </p:txBody>
      </p:sp>
      <p:sp>
        <p:nvSpPr>
          <p:cNvPr id="397" name="Shape 397"/>
          <p:cNvSpPr/>
          <p:nvPr/>
        </p:nvSpPr>
        <p:spPr>
          <a:xfrm>
            <a:off x="4856962" y="1389870"/>
            <a:ext cx="3853700" cy="4736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</a:defRPr>
            </a:pPr>
            <a:r>
              <a:t>组件支持情况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20+组件可用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原生组件</a:t>
            </a:r>
          </a:p>
          <a:p>
            <a:pPr lvl="2" marL="1257300" indent="-3429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&lt;scroll-view/&gt;</a:t>
            </a:r>
          </a:p>
          <a:p>
            <a:pPr lvl="2" marL="1257300" indent="-3429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&lt;map/&gt;</a:t>
            </a:r>
          </a:p>
          <a:p>
            <a:pPr lvl="2" marL="1257300" indent="-3429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&lt;canvas/&gt;</a:t>
            </a:r>
          </a:p>
          <a:p>
            <a:pPr lvl="2" marL="1257300" indent="-342900"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&lt;video/&gt;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body" sz="half" idx="1"/>
          </p:nvPr>
        </p:nvSpPr>
        <p:spPr>
          <a:xfrm>
            <a:off x="440630" y="1389870"/>
            <a:ext cx="3853700" cy="4736293"/>
          </a:xfrm>
          <a:prstGeom prst="rect">
            <a:avLst/>
          </a:prstGeom>
        </p:spPr>
        <p:txBody>
          <a:bodyPr/>
          <a:lstStyle/>
          <a:p>
            <a:pPr/>
            <a:r>
              <a:t>授权流程</a:t>
            </a:r>
          </a:p>
          <a:p>
            <a:pPr lvl="1" marL="800100" indent="-342900">
              <a:buChar char="•"/>
              <a:defRPr sz="2000"/>
            </a:pPr>
            <a:r>
              <a:t>小程序 Login</a:t>
            </a:r>
          </a:p>
          <a:p>
            <a:pPr lvl="1" marL="800100" indent="-342900">
              <a:buChar char="•"/>
              <a:defRPr sz="2000"/>
            </a:pPr>
            <a:r>
              <a:t>私有后台 Auth</a:t>
            </a:r>
          </a:p>
          <a:p>
            <a:pPr lvl="1" marL="800100" indent="-342900">
              <a:buChar char="•"/>
              <a:defRPr sz="2000"/>
            </a:pPr>
            <a:r>
              <a:t>微信后台 Auth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Session</a:t>
            </a:r>
          </a:p>
          <a:p>
            <a:pPr lvl="1" marL="800100" indent="-342900">
              <a:buChar char="•"/>
              <a:defRPr sz="2000"/>
            </a:pPr>
            <a:r>
              <a:t>保存到Storage</a:t>
            </a:r>
          </a:p>
          <a:p>
            <a:pPr lvl="1" marL="800100" indent="-342900">
              <a:buChar char="•"/>
              <a:defRPr sz="2000"/>
            </a:pPr>
            <a:r>
              <a:t>TTL自行控制</a:t>
            </a:r>
          </a:p>
        </p:txBody>
      </p:sp>
      <p:sp>
        <p:nvSpPr>
          <p:cNvPr id="400" name="Shape 400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小程序开发现状</a:t>
            </a:r>
          </a:p>
        </p:txBody>
      </p:sp>
      <p:pic>
        <p:nvPicPr>
          <p:cNvPr id="40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2529" y="1295521"/>
            <a:ext cx="5093656" cy="4924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body" idx="1"/>
          </p:nvPr>
        </p:nvSpPr>
        <p:spPr>
          <a:xfrm>
            <a:off x="457200" y="731838"/>
            <a:ext cx="8229600" cy="539432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小程序打包过程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idx="1"/>
          </p:nvPr>
        </p:nvSpPr>
        <p:spPr>
          <a:xfrm>
            <a:off x="457200" y="731838"/>
            <a:ext cx="8229600" cy="539432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初识小程序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小程序打包过程</a:t>
            </a:r>
          </a:p>
        </p:txBody>
      </p:sp>
      <p:sp>
        <p:nvSpPr>
          <p:cNvPr id="406" name="Shape 406"/>
          <p:cNvSpPr/>
          <p:nvPr/>
        </p:nvSpPr>
        <p:spPr>
          <a:xfrm>
            <a:off x="609600" y="3569664"/>
            <a:ext cx="1960613" cy="2740225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7" name="Shape 407"/>
          <p:cNvSpPr/>
          <p:nvPr/>
        </p:nvSpPr>
        <p:spPr>
          <a:xfrm>
            <a:off x="912199" y="4127468"/>
            <a:ext cx="1355414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app.js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app.wxss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app.json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index.js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index.wxss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index.wxml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index.json</a:t>
            </a:r>
          </a:p>
        </p:txBody>
      </p:sp>
      <p:sp>
        <p:nvSpPr>
          <p:cNvPr id="408" name="Shape 408"/>
          <p:cNvSpPr/>
          <p:nvPr/>
        </p:nvSpPr>
        <p:spPr>
          <a:xfrm>
            <a:off x="609600" y="1255607"/>
            <a:ext cx="1960613" cy="1285721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9" name="Shape 409"/>
          <p:cNvSpPr/>
          <p:nvPr/>
        </p:nvSpPr>
        <p:spPr>
          <a:xfrm rot="16200000">
            <a:off x="1311029" y="2776619"/>
            <a:ext cx="557754" cy="55775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0" name="Shape 410"/>
          <p:cNvSpPr/>
          <p:nvPr/>
        </p:nvSpPr>
        <p:spPr>
          <a:xfrm>
            <a:off x="1080636" y="1343237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本地编译</a:t>
            </a:r>
          </a:p>
        </p:txBody>
      </p:sp>
      <p:sp>
        <p:nvSpPr>
          <p:cNvPr id="411" name="Shape 411"/>
          <p:cNvSpPr/>
          <p:nvPr/>
        </p:nvSpPr>
        <p:spPr>
          <a:xfrm>
            <a:off x="1293330" y="1780863"/>
            <a:ext cx="59315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wcc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wcsc</a:t>
            </a:r>
          </a:p>
        </p:txBody>
      </p:sp>
      <p:sp>
        <p:nvSpPr>
          <p:cNvPr id="412" name="Shape 412"/>
          <p:cNvSpPr/>
          <p:nvPr/>
        </p:nvSpPr>
        <p:spPr>
          <a:xfrm>
            <a:off x="3591693" y="3569664"/>
            <a:ext cx="1960613" cy="2740225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Shape 413"/>
          <p:cNvSpPr/>
          <p:nvPr/>
        </p:nvSpPr>
        <p:spPr>
          <a:xfrm>
            <a:off x="2802076" y="4660900"/>
            <a:ext cx="557754" cy="557753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4" name="Shape 414"/>
          <p:cNvSpPr/>
          <p:nvPr/>
        </p:nvSpPr>
        <p:spPr>
          <a:xfrm>
            <a:off x="4062729" y="3630086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微信后台</a:t>
            </a:r>
          </a:p>
        </p:txBody>
      </p:sp>
      <p:sp>
        <p:nvSpPr>
          <p:cNvPr id="415" name="Shape 415"/>
          <p:cNvSpPr/>
          <p:nvPr/>
        </p:nvSpPr>
        <p:spPr>
          <a:xfrm>
            <a:off x="3918850" y="4576556"/>
            <a:ext cx="130630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编译打包JS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同步CDN</a:t>
            </a:r>
          </a:p>
        </p:txBody>
      </p:sp>
      <p:sp>
        <p:nvSpPr>
          <p:cNvPr id="416" name="Shape 416"/>
          <p:cNvSpPr/>
          <p:nvPr/>
        </p:nvSpPr>
        <p:spPr>
          <a:xfrm>
            <a:off x="737736" y="3630086"/>
            <a:ext cx="1704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微信开发者工具</a:t>
            </a:r>
          </a:p>
        </p:txBody>
      </p:sp>
      <p:sp>
        <p:nvSpPr>
          <p:cNvPr id="417" name="Shape 417"/>
          <p:cNvSpPr/>
          <p:nvPr/>
        </p:nvSpPr>
        <p:spPr>
          <a:xfrm>
            <a:off x="6573787" y="3569664"/>
            <a:ext cx="1960613" cy="2740225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8" name="Shape 418"/>
          <p:cNvSpPr/>
          <p:nvPr/>
        </p:nvSpPr>
        <p:spPr>
          <a:xfrm>
            <a:off x="5784170" y="4660900"/>
            <a:ext cx="557754" cy="557753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9" name="Shape 419"/>
          <p:cNvSpPr/>
          <p:nvPr/>
        </p:nvSpPr>
        <p:spPr>
          <a:xfrm>
            <a:off x="7078644" y="3630086"/>
            <a:ext cx="95089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微信App</a:t>
            </a:r>
          </a:p>
        </p:txBody>
      </p:sp>
      <p:sp>
        <p:nvSpPr>
          <p:cNvPr id="420" name="Shape 420"/>
          <p:cNvSpPr/>
          <p:nvPr/>
        </p:nvSpPr>
        <p:spPr>
          <a:xfrm>
            <a:off x="6816223" y="4735306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远程下载运行</a:t>
            </a:r>
          </a:p>
        </p:txBody>
      </p:sp>
      <p:sp>
        <p:nvSpPr>
          <p:cNvPr id="421" name="Shape 421"/>
          <p:cNvSpPr/>
          <p:nvPr/>
        </p:nvSpPr>
        <p:spPr>
          <a:xfrm>
            <a:off x="3591693" y="1255607"/>
            <a:ext cx="1960614" cy="1285721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2" name="Shape 422"/>
          <p:cNvSpPr/>
          <p:nvPr/>
        </p:nvSpPr>
        <p:spPr>
          <a:xfrm>
            <a:off x="4201437" y="1381337"/>
            <a:ext cx="7411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WebKit</a:t>
            </a:r>
          </a:p>
        </p:txBody>
      </p:sp>
      <p:sp>
        <p:nvSpPr>
          <p:cNvPr id="423" name="Shape 423"/>
          <p:cNvSpPr/>
          <p:nvPr/>
        </p:nvSpPr>
        <p:spPr>
          <a:xfrm>
            <a:off x="3834129" y="1888813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本地模拟运行</a:t>
            </a:r>
          </a:p>
        </p:txBody>
      </p:sp>
      <p:sp>
        <p:nvSpPr>
          <p:cNvPr id="424" name="Shape 424"/>
          <p:cNvSpPr/>
          <p:nvPr/>
        </p:nvSpPr>
        <p:spPr>
          <a:xfrm>
            <a:off x="2802076" y="1619590"/>
            <a:ext cx="557754" cy="55775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5" name="Shape 425"/>
          <p:cNvSpPr/>
          <p:nvPr/>
        </p:nvSpPr>
        <p:spPr>
          <a:xfrm>
            <a:off x="5784170" y="1619590"/>
            <a:ext cx="557754" cy="55775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6" name="Shape 426"/>
          <p:cNvSpPr/>
          <p:nvPr/>
        </p:nvSpPr>
        <p:spPr>
          <a:xfrm>
            <a:off x="6573787" y="1255607"/>
            <a:ext cx="1960614" cy="1285721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7" name="Shape 427"/>
          <p:cNvSpPr/>
          <p:nvPr/>
        </p:nvSpPr>
        <p:spPr>
          <a:xfrm>
            <a:off x="6823508" y="1381337"/>
            <a:ext cx="16412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Chrome Devtools</a:t>
            </a:r>
          </a:p>
        </p:txBody>
      </p:sp>
      <p:sp>
        <p:nvSpPr>
          <p:cNvPr id="428" name="Shape 428"/>
          <p:cNvSpPr/>
          <p:nvPr/>
        </p:nvSpPr>
        <p:spPr>
          <a:xfrm>
            <a:off x="6816223" y="1888813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本地断点调试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小程序打包过程</a:t>
            </a:r>
          </a:p>
        </p:txBody>
      </p:sp>
      <p:pic>
        <p:nvPicPr>
          <p:cNvPr id="431" name="屏幕快照 2016-12-03 下午4.50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48" y="2044700"/>
            <a:ext cx="4286728" cy="2051767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</p:pic>
      <p:pic>
        <p:nvPicPr>
          <p:cNvPr id="432" name="屏幕快照 2016-12-03 下午4.25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3606" y="4364660"/>
            <a:ext cx="3834657" cy="227942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</p:pic>
      <p:sp>
        <p:nvSpPr>
          <p:cNvPr id="433" name="Shape 433"/>
          <p:cNvSpPr/>
          <p:nvPr/>
        </p:nvSpPr>
        <p:spPr>
          <a:xfrm rot="5400000">
            <a:off x="2119135" y="4231166"/>
            <a:ext cx="557754" cy="55775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4" name="Shape 434"/>
          <p:cNvSpPr/>
          <p:nvPr/>
        </p:nvSpPr>
        <p:spPr>
          <a:xfrm>
            <a:off x="1417706" y="4949020"/>
            <a:ext cx="1960613" cy="742566"/>
          </a:xfrm>
          <a:prstGeom prst="rect">
            <a:avLst/>
          </a:prstGeom>
          <a:ln w="254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Compiler</a:t>
            </a:r>
          </a:p>
        </p:txBody>
      </p:sp>
      <p:sp>
        <p:nvSpPr>
          <p:cNvPr id="435" name="Shape 435"/>
          <p:cNvSpPr/>
          <p:nvPr/>
        </p:nvSpPr>
        <p:spPr>
          <a:xfrm>
            <a:off x="3883435" y="5041426"/>
            <a:ext cx="557754" cy="55775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6" name="Shape 436"/>
          <p:cNvSpPr/>
          <p:nvPr/>
        </p:nvSpPr>
        <p:spPr>
          <a:xfrm>
            <a:off x="5870628" y="2834255"/>
            <a:ext cx="1960613" cy="742567"/>
          </a:xfrm>
          <a:prstGeom prst="rect">
            <a:avLst/>
          </a:prstGeom>
          <a:ln w="254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VirtualDOMTree</a:t>
            </a:r>
          </a:p>
        </p:txBody>
      </p:sp>
      <p:sp>
        <p:nvSpPr>
          <p:cNvPr id="437" name="Shape 437"/>
          <p:cNvSpPr/>
          <p:nvPr/>
        </p:nvSpPr>
        <p:spPr>
          <a:xfrm rot="16200000">
            <a:off x="6572057" y="3698214"/>
            <a:ext cx="557754" cy="55775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8" name="Shape 438"/>
          <p:cNvSpPr/>
          <p:nvPr/>
        </p:nvSpPr>
        <p:spPr>
          <a:xfrm>
            <a:off x="8072901" y="3026468"/>
            <a:ext cx="6194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JSVM</a:t>
            </a:r>
          </a:p>
        </p:txBody>
      </p:sp>
      <p:sp>
        <p:nvSpPr>
          <p:cNvPr id="439" name="Shape 439"/>
          <p:cNvSpPr/>
          <p:nvPr/>
        </p:nvSpPr>
        <p:spPr>
          <a:xfrm>
            <a:off x="5870628" y="1291151"/>
            <a:ext cx="1960613" cy="742566"/>
          </a:xfrm>
          <a:prstGeom prst="rect">
            <a:avLst/>
          </a:prstGeom>
          <a:ln w="254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DOMTree</a:t>
            </a:r>
          </a:p>
        </p:txBody>
      </p:sp>
      <p:sp>
        <p:nvSpPr>
          <p:cNvPr id="440" name="Shape 440"/>
          <p:cNvSpPr/>
          <p:nvPr/>
        </p:nvSpPr>
        <p:spPr>
          <a:xfrm>
            <a:off x="7875946" y="1483364"/>
            <a:ext cx="10134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WebCore</a:t>
            </a:r>
          </a:p>
        </p:txBody>
      </p:sp>
      <p:sp>
        <p:nvSpPr>
          <p:cNvPr id="441" name="Shape 441"/>
          <p:cNvSpPr/>
          <p:nvPr/>
        </p:nvSpPr>
        <p:spPr>
          <a:xfrm rot="16200000">
            <a:off x="6572057" y="2155110"/>
            <a:ext cx="557754" cy="557753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2" name="Shape 442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从编译到运行时 v6.3.27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小程序打包过程</a:t>
            </a:r>
          </a:p>
        </p:txBody>
      </p:sp>
      <p:pic>
        <p:nvPicPr>
          <p:cNvPr id="445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64" r="0" b="163"/>
          <a:stretch>
            <a:fillRect/>
          </a:stretch>
        </p:blipFill>
        <p:spPr>
          <a:xfrm>
            <a:off x="759420" y="1877432"/>
            <a:ext cx="7625044" cy="3519838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Shape 446"/>
          <p:cNvSpPr/>
          <p:nvPr/>
        </p:nvSpPr>
        <p:spPr>
          <a:xfrm>
            <a:off x="2568123" y="5568951"/>
            <a:ext cx="400775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spcBef>
                <a:spcPts val="6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WebCore对页面渲染流程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小程序打包过程</a:t>
            </a:r>
          </a:p>
        </p:txBody>
      </p:sp>
      <p:pic>
        <p:nvPicPr>
          <p:cNvPr id="449" name="屏幕快照 2016-12-03 下午4.25.43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5556125" y="1173311"/>
            <a:ext cx="1986013" cy="118054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</p:pic>
      <p:sp>
        <p:nvSpPr>
          <p:cNvPr id="450" name="Shape 450"/>
          <p:cNvSpPr/>
          <p:nvPr/>
        </p:nvSpPr>
        <p:spPr>
          <a:xfrm>
            <a:off x="5714964" y="1584593"/>
            <a:ext cx="166828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generateFunc()</a:t>
            </a:r>
          </a:p>
        </p:txBody>
      </p:sp>
      <p:pic>
        <p:nvPicPr>
          <p:cNvPr id="451" name="image4.png"/>
          <p:cNvPicPr>
            <a:picLocks noChangeAspect="1"/>
          </p:cNvPicPr>
          <p:nvPr/>
        </p:nvPicPr>
        <p:blipFill>
          <a:blip r:embed="rId3">
            <a:extLst/>
          </a:blip>
          <a:srcRect l="0" t="164" r="0" b="163"/>
          <a:stretch>
            <a:fillRect/>
          </a:stretch>
        </p:blipFill>
        <p:spPr>
          <a:xfrm>
            <a:off x="759420" y="2849126"/>
            <a:ext cx="7625044" cy="3519838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Shape 452"/>
          <p:cNvSpPr/>
          <p:nvPr/>
        </p:nvSpPr>
        <p:spPr>
          <a:xfrm>
            <a:off x="2645806" y="1344552"/>
            <a:ext cx="1960613" cy="742567"/>
          </a:xfrm>
          <a:prstGeom prst="rect">
            <a:avLst/>
          </a:prstGeom>
          <a:ln w="254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VirtualDOMTree</a:t>
            </a:r>
          </a:p>
        </p:txBody>
      </p:sp>
      <p:sp>
        <p:nvSpPr>
          <p:cNvPr id="453" name="Shape 453"/>
          <p:cNvSpPr/>
          <p:nvPr/>
        </p:nvSpPr>
        <p:spPr>
          <a:xfrm rot="10800000">
            <a:off x="7820399" y="1436959"/>
            <a:ext cx="557754" cy="55775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4" name="Shape 454"/>
          <p:cNvSpPr/>
          <p:nvPr/>
        </p:nvSpPr>
        <p:spPr>
          <a:xfrm rot="10800000">
            <a:off x="4802395" y="1436959"/>
            <a:ext cx="557754" cy="55775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5" name="Shape 455"/>
          <p:cNvSpPr/>
          <p:nvPr/>
        </p:nvSpPr>
        <p:spPr>
          <a:xfrm rot="5400000">
            <a:off x="3347236" y="2195596"/>
            <a:ext cx="557753" cy="55775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6" name="Shape 456"/>
          <p:cNvSpPr/>
          <p:nvPr/>
        </p:nvSpPr>
        <p:spPr>
          <a:xfrm>
            <a:off x="4942236" y="5596387"/>
            <a:ext cx="3512205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spcBef>
                <a:spcPts val="6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基于VDOM的渲染流程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VirtualDOMTree构成</a:t>
            </a:r>
          </a:p>
          <a:p>
            <a:pPr lvl="1" marL="800100" indent="-342900">
              <a:buChar char="•"/>
            </a:pPr>
            <a:r>
              <a:t>根结点 - Root</a:t>
            </a:r>
          </a:p>
          <a:p>
            <a:pPr lvl="1" marL="800100" indent="-342900">
              <a:buChar char="•"/>
            </a:pPr>
            <a:r>
              <a:t>文本 - Text</a:t>
            </a:r>
          </a:p>
          <a:p>
            <a:pPr lvl="1" marL="800100" indent="-342900">
              <a:buChar char="•"/>
            </a:pPr>
            <a:r>
              <a:t>元素 - Element</a:t>
            </a:r>
          </a:p>
        </p:txBody>
      </p:sp>
      <p:sp>
        <p:nvSpPr>
          <p:cNvPr id="459" name="Shape 459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小程序打包过程</a:t>
            </a:r>
          </a:p>
        </p:txBody>
      </p:sp>
      <p:pic>
        <p:nvPicPr>
          <p:cNvPr id="460" name="屏幕快照 2016-12-03 下午9.25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2649" y="1470900"/>
            <a:ext cx="4466721" cy="27395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0" name="Group 470"/>
          <p:cNvGrpSpPr/>
          <p:nvPr/>
        </p:nvGrpSpPr>
        <p:grpSpPr>
          <a:xfrm>
            <a:off x="1042405" y="3976832"/>
            <a:ext cx="2567500" cy="2411872"/>
            <a:chOff x="0" y="0"/>
            <a:chExt cx="2567499" cy="2411870"/>
          </a:xfrm>
        </p:grpSpPr>
        <p:sp>
          <p:nvSpPr>
            <p:cNvPr id="461" name="Shape 461"/>
            <p:cNvSpPr/>
            <p:nvPr/>
          </p:nvSpPr>
          <p:spPr>
            <a:xfrm>
              <a:off x="1197796" y="0"/>
              <a:ext cx="699462" cy="69946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/>
              </a:lvl1pPr>
            </a:lstStyle>
            <a:p>
              <a:pPr/>
              <a:r>
                <a:t>Root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557991" y="856205"/>
              <a:ext cx="699462" cy="69946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/>
              </a:lvl1pPr>
            </a:lstStyle>
            <a:p>
              <a:pPr/>
              <a:r>
                <a:t>Elem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1868038" y="856205"/>
              <a:ext cx="699462" cy="69946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/>
              </a:lvl1pPr>
            </a:lstStyle>
            <a:p>
              <a:pPr/>
              <a:r>
                <a:t>Text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0" y="1712410"/>
              <a:ext cx="699461" cy="69946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/>
              </a:lvl1pPr>
            </a:lstStyle>
            <a:p>
              <a:pPr/>
              <a:r>
                <a:t>Elem</a:t>
              </a:r>
            </a:p>
          </p:txBody>
        </p:sp>
        <p:sp>
          <p:nvSpPr>
            <p:cNvPr id="465" name="Shape 465"/>
            <p:cNvSpPr/>
            <p:nvPr/>
          </p:nvSpPr>
          <p:spPr>
            <a:xfrm>
              <a:off x="1203532" y="1712410"/>
              <a:ext cx="699462" cy="69946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/>
              </a:lvl1pPr>
            </a:lstStyle>
            <a:p>
              <a:pPr/>
              <a:r>
                <a:t>Text</a:t>
              </a:r>
            </a:p>
          </p:txBody>
        </p:sp>
        <p:sp>
          <p:nvSpPr>
            <p:cNvPr id="466" name="Shape 466"/>
            <p:cNvSpPr/>
            <p:nvPr/>
          </p:nvSpPr>
          <p:spPr>
            <a:xfrm flipH="1">
              <a:off x="1134992" y="690453"/>
              <a:ext cx="186822" cy="18682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7" name="Shape 467"/>
            <p:cNvSpPr/>
            <p:nvPr/>
          </p:nvSpPr>
          <p:spPr>
            <a:xfrm flipH="1">
              <a:off x="497600" y="1534970"/>
              <a:ext cx="186822" cy="18682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80821" y="690453"/>
              <a:ext cx="186822" cy="18682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142643" y="1534970"/>
              <a:ext cx="186822" cy="18682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71" name="Shape 471"/>
          <p:cNvSpPr/>
          <p:nvPr/>
        </p:nvSpPr>
        <p:spPr>
          <a:xfrm>
            <a:off x="4299994" y="2712234"/>
            <a:ext cx="4033045" cy="256922"/>
          </a:xfrm>
          <a:prstGeom prst="rect">
            <a:avLst/>
          </a:prstGeom>
          <a:ln w="25400">
            <a:solidFill>
              <a:srgbClr val="0433FF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小程序打包过程</a:t>
            </a:r>
          </a:p>
        </p:txBody>
      </p:sp>
      <p:sp>
        <p:nvSpPr>
          <p:cNvPr id="474" name="Shape 474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页面编译结果</a:t>
            </a:r>
          </a:p>
          <a:p>
            <a:pPr lvl="1" marL="800100" indent="-342900">
              <a:buChar char="•"/>
              <a:defRPr sz="2000"/>
            </a:pPr>
            <a:r>
              <a:t>去掉 detail-meta-upload-default-disabled</a:t>
            </a:r>
          </a:p>
          <a:p>
            <a:pPr lvl="1" marL="800100" indent="-342900">
              <a:buChar char="•"/>
              <a:defRPr sz="2000"/>
            </a:pPr>
            <a:r>
              <a:t>修改 global.appConfig.isDev = false</a:t>
            </a:r>
          </a:p>
          <a:p>
            <a:pPr lvl="1" marL="800100" indent="-342900">
              <a:buChar char="•"/>
              <a:defRPr sz="2000"/>
            </a:pPr>
            <a:r>
              <a:t>在点击「项目」中「上传」按钮，生成正式包</a:t>
            </a:r>
          </a:p>
          <a:p>
            <a:pPr lvl="1" marL="800100" indent="-342900">
              <a:buChar char="•"/>
              <a:defRPr sz="2000"/>
            </a:pPr>
            <a:r>
              <a:t>前往  /Users/god/Library/Application Support/微信web开发者工具/Weappdest 查看编译结果</a:t>
            </a:r>
          </a:p>
          <a:p>
            <a:pPr lvl="2" marL="1257300" indent="-342900">
              <a:defRPr sz="2000"/>
            </a:pPr>
            <a:r>
              <a:t>/Weappdest</a:t>
            </a:r>
          </a:p>
          <a:p>
            <a:pPr lvl="3" marL="1714500" indent="-342900">
              <a:buChar char="•"/>
              <a:defRPr sz="2000">
                <a:solidFill>
                  <a:srgbClr val="FFFB00"/>
                </a:solidFill>
              </a:defRPr>
            </a:pPr>
            <a:r>
              <a:t>/1475164377060/</a:t>
            </a:r>
          </a:p>
          <a:p>
            <a:pPr lvl="3" marL="1714500" indent="-342900">
              <a:buChar char="•"/>
              <a:defRPr sz="2000"/>
            </a:pPr>
            <a:r>
              <a:t>/1475164377060.wx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小程序打包过程</a:t>
            </a:r>
          </a:p>
        </p:txBody>
      </p:sp>
      <p:sp>
        <p:nvSpPr>
          <p:cNvPr id="477" name="Shape 477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页面编译结果</a:t>
            </a:r>
          </a:p>
          <a:p>
            <a:pPr lvl="1" marL="800100" indent="-342900">
              <a:buChar char="•"/>
              <a:defRPr sz="2000"/>
            </a:pPr>
            <a:r>
              <a:t>__webviewId__</a:t>
            </a:r>
          </a:p>
          <a:p>
            <a:pPr lvl="1" marL="800100" indent="-342900">
              <a:buChar char="•"/>
              <a:defRPr sz="2000"/>
            </a:pPr>
            <a:r>
              <a:t>&lt;link/&gt; .wxss</a:t>
            </a:r>
          </a:p>
          <a:p>
            <a:pPr lvl="1" marL="800100" indent="-342900">
              <a:buChar char="•"/>
              <a:defRPr sz="2000"/>
            </a:pPr>
            <a:r>
              <a:t>$gwx()</a:t>
            </a:r>
          </a:p>
          <a:p>
            <a:pPr lvl="1" marL="800100" indent="-342900">
              <a:buChar char="•"/>
              <a:defRPr sz="2000"/>
            </a:pPr>
            <a:r>
              <a:t>generateFuncReady</a:t>
            </a:r>
          </a:p>
          <a:p>
            <a:pPr lvl="1" marL="800100" indent="-342900">
              <a:buChar char="•"/>
              <a:defRPr sz="2000"/>
            </a:pPr>
            <a:r>
              <a:t>generateFunc</a:t>
            </a:r>
          </a:p>
        </p:txBody>
      </p:sp>
      <p:pic>
        <p:nvPicPr>
          <p:cNvPr id="478" name="屏幕快照 2016-12-03 下午9.38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9094" y="1476344"/>
            <a:ext cx="4620987" cy="4563345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Shape 479"/>
          <p:cNvSpPr/>
          <p:nvPr/>
        </p:nvSpPr>
        <p:spPr>
          <a:xfrm>
            <a:off x="4433065" y="3137501"/>
            <a:ext cx="2133601" cy="667880"/>
          </a:xfrm>
          <a:prstGeom prst="rect">
            <a:avLst/>
          </a:prstGeom>
          <a:ln w="25400">
            <a:solidFill>
              <a:srgbClr val="0433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0" name="Shape 480"/>
          <p:cNvSpPr/>
          <p:nvPr/>
        </p:nvSpPr>
        <p:spPr>
          <a:xfrm>
            <a:off x="4433065" y="4087600"/>
            <a:ext cx="4323119" cy="908701"/>
          </a:xfrm>
          <a:prstGeom prst="rect">
            <a:avLst/>
          </a:prstGeom>
          <a:ln w="25400">
            <a:solidFill>
              <a:srgbClr val="0433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1" name="Shape 481"/>
          <p:cNvSpPr/>
          <p:nvPr/>
        </p:nvSpPr>
        <p:spPr>
          <a:xfrm>
            <a:off x="4334462" y="1933825"/>
            <a:ext cx="2133601" cy="667880"/>
          </a:xfrm>
          <a:prstGeom prst="rect">
            <a:avLst/>
          </a:prstGeom>
          <a:ln w="25400">
            <a:solidFill>
              <a:srgbClr val="0433FF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页面加载</a:t>
            </a:r>
          </a:p>
        </p:txBody>
      </p:sp>
      <p:sp>
        <p:nvSpPr>
          <p:cNvPr id="484" name="Shape 484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小程序打包过程</a:t>
            </a:r>
          </a:p>
        </p:txBody>
      </p:sp>
      <p:pic>
        <p:nvPicPr>
          <p:cNvPr id="485" name="屏幕快照 2016-12-03 下午9.23.03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5951"/>
          <a:stretch>
            <a:fillRect/>
          </a:stretch>
        </p:blipFill>
        <p:spPr>
          <a:xfrm>
            <a:off x="1126926" y="2305956"/>
            <a:ext cx="6890215" cy="3016994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hape 486"/>
          <p:cNvSpPr/>
          <p:nvPr/>
        </p:nvSpPr>
        <p:spPr>
          <a:xfrm>
            <a:off x="1253228" y="2738259"/>
            <a:ext cx="4033045" cy="256923"/>
          </a:xfrm>
          <a:prstGeom prst="rect">
            <a:avLst/>
          </a:prstGeom>
          <a:ln w="25400">
            <a:solidFill>
              <a:srgbClr val="0433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7" name="Shape 487"/>
          <p:cNvSpPr/>
          <p:nvPr/>
        </p:nvSpPr>
        <p:spPr>
          <a:xfrm>
            <a:off x="1527594" y="3575076"/>
            <a:ext cx="4033045" cy="256923"/>
          </a:xfrm>
          <a:prstGeom prst="rect">
            <a:avLst/>
          </a:prstGeom>
          <a:ln w="25400">
            <a:solidFill>
              <a:srgbClr val="0433FF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88" name="屏幕快照 2016-12-03 下午9.32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0699" y="5518787"/>
            <a:ext cx="6902602" cy="898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小程序打包过程</a:t>
            </a:r>
          </a:p>
        </p:txBody>
      </p:sp>
      <p:sp>
        <p:nvSpPr>
          <p:cNvPr id="491" name="Shape 491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以上并非结论，仅通过技术手段的自我猜测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body" idx="1"/>
          </p:nvPr>
        </p:nvSpPr>
        <p:spPr>
          <a:xfrm>
            <a:off x="457200" y="731838"/>
            <a:ext cx="8229600" cy="539432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一些展望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body" idx="1"/>
          </p:nvPr>
        </p:nvSpPr>
        <p:spPr>
          <a:xfrm>
            <a:off x="457200" y="731838"/>
            <a:ext cx="8229600" cy="5394325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FontTx/>
              <a:buNone/>
            </a:pPr>
            <a:r>
              <a:t>『小程序提供了一种</a:t>
            </a:r>
            <a:r>
              <a:rPr u="sng">
                <a:solidFill>
                  <a:schemeClr val="accent6">
                    <a:lumOff val="18921"/>
                  </a:schemeClr>
                </a:solidFill>
              </a:rPr>
              <a:t>新的开放能力</a:t>
            </a:r>
            <a:r>
              <a:t>，开发者可以</a:t>
            </a:r>
            <a:r>
              <a:rPr u="sng">
                <a:solidFill>
                  <a:schemeClr val="accent6">
                    <a:lumOff val="18921"/>
                  </a:schemeClr>
                </a:solidFill>
              </a:rPr>
              <a:t>快速地开发</a:t>
            </a:r>
            <a:r>
              <a:t>一个小程序。小程序可以</a:t>
            </a:r>
            <a:r>
              <a:rPr u="sng">
                <a:solidFill>
                  <a:schemeClr val="accent6">
                    <a:lumOff val="18921"/>
                  </a:schemeClr>
                </a:solidFill>
              </a:rPr>
              <a:t>在微信内</a:t>
            </a:r>
            <a:r>
              <a:t>被</a:t>
            </a:r>
            <a:r>
              <a:t>便捷地获取和传播</a:t>
            </a:r>
            <a:r>
              <a:t>，同时具有</a:t>
            </a:r>
            <a:r>
              <a:rPr u="sng">
                <a:solidFill>
                  <a:schemeClr val="accent6">
                    <a:lumOff val="18921"/>
                  </a:schemeClr>
                </a:solidFill>
              </a:rPr>
              <a:t>出色的使用体验</a:t>
            </a:r>
            <a:r>
              <a:t>。』</a:t>
            </a:r>
          </a:p>
          <a:p>
            <a:pPr marL="0" indent="0" algn="r">
              <a:buSzTx/>
              <a:buFontTx/>
              <a:buNone/>
            </a:pPr>
            <a:r>
              <a:t>— 微信公众平台</a:t>
            </a:r>
          </a:p>
        </p:txBody>
      </p:sp>
      <p:sp>
        <p:nvSpPr>
          <p:cNvPr id="126" name="Shape 126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初识小程序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一些展望</a:t>
            </a:r>
          </a:p>
        </p:txBody>
      </p:sp>
      <p:sp>
        <p:nvSpPr>
          <p:cNvPr id="496" name="Shape 496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2772"/>
            </a:pPr>
            <a:r>
              <a:t>官方Saas/BaaS</a:t>
            </a:r>
          </a:p>
          <a:p>
            <a:pPr marL="339470" indent="-339470" defTabSz="452627">
              <a:defRPr sz="2772"/>
            </a:pPr>
            <a:r>
              <a:t>提供标准模板库</a:t>
            </a:r>
          </a:p>
          <a:p>
            <a:pPr marL="339470" indent="-339470" defTabSz="452627">
              <a:defRPr sz="2772"/>
            </a:pPr>
            <a:r>
              <a:t>提供可视化工具</a:t>
            </a:r>
          </a:p>
          <a:p>
            <a:pPr marL="339470" indent="-339470" defTabSz="452627">
              <a:defRPr sz="2772"/>
            </a:pPr>
            <a:r>
              <a:t>提供组件化支持</a:t>
            </a:r>
          </a:p>
          <a:p>
            <a:pPr marL="339470" indent="-339470" defTabSz="452627">
              <a:defRPr sz="2772"/>
            </a:pPr>
            <a:r>
              <a:t>跟进WXML标准化</a:t>
            </a:r>
          </a:p>
          <a:p>
            <a:pPr lvl="1" marL="792098" indent="-339470" defTabSz="452627">
              <a:buChar char="•"/>
              <a:defRPr sz="2772"/>
            </a:pPr>
            <a:r>
              <a:t>B/S支持</a:t>
            </a:r>
          </a:p>
          <a:p>
            <a:pPr lvl="1" marL="792098" indent="-339470" defTabSz="452627">
              <a:buChar char="•"/>
              <a:defRPr sz="2772"/>
            </a:pPr>
            <a:r>
              <a:t>原生支持</a:t>
            </a:r>
          </a:p>
          <a:p>
            <a:pPr marL="339470" indent="-339470" defTabSz="452627">
              <a:defRPr sz="2772"/>
            </a:pPr>
            <a:r>
              <a:t>早日免费开放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body" idx="1"/>
          </p:nvPr>
        </p:nvSpPr>
        <p:spPr>
          <a:xfrm>
            <a:off x="457200" y="731838"/>
            <a:ext cx="8229600" cy="539432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076797" y="3007548"/>
            <a:ext cx="699294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hape 129"/>
          <p:cNvSpPr/>
          <p:nvPr/>
        </p:nvSpPr>
        <p:spPr>
          <a:xfrm>
            <a:off x="1730867" y="2948398"/>
            <a:ext cx="118301" cy="1183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0" name="Shape 130"/>
          <p:cNvSpPr/>
          <p:nvPr/>
        </p:nvSpPr>
        <p:spPr>
          <a:xfrm>
            <a:off x="3534267" y="2948398"/>
            <a:ext cx="118301" cy="1183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1" name="Shape 131"/>
          <p:cNvSpPr/>
          <p:nvPr/>
        </p:nvSpPr>
        <p:spPr>
          <a:xfrm>
            <a:off x="5339667" y="2948398"/>
            <a:ext cx="118301" cy="1183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7143067" y="2948398"/>
            <a:ext cx="118301" cy="1183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1280747" y="3195861"/>
            <a:ext cx="1018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9月21日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开始内测</a:t>
            </a:r>
          </a:p>
        </p:txBody>
      </p:sp>
      <p:sp>
        <p:nvSpPr>
          <p:cNvPr id="134" name="Shape 134"/>
          <p:cNvSpPr/>
          <p:nvPr/>
        </p:nvSpPr>
        <p:spPr>
          <a:xfrm>
            <a:off x="2921013" y="3195861"/>
            <a:ext cx="134480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9月22日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IDE破解补丁</a:t>
            </a:r>
          </a:p>
        </p:txBody>
      </p:sp>
      <p:sp>
        <p:nvSpPr>
          <p:cNvPr id="135" name="Shape 135"/>
          <p:cNvSpPr/>
          <p:nvPr/>
        </p:nvSpPr>
        <p:spPr>
          <a:xfrm>
            <a:off x="4855112" y="3195861"/>
            <a:ext cx="108741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11月3日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开始公测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（企业）</a:t>
            </a:r>
          </a:p>
        </p:txBody>
      </p:sp>
      <p:sp>
        <p:nvSpPr>
          <p:cNvPr id="136" name="Shape 136"/>
          <p:cNvSpPr/>
          <p:nvPr/>
        </p:nvSpPr>
        <p:spPr>
          <a:xfrm>
            <a:off x="6464347" y="3195861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等待正式开放</a:t>
            </a:r>
          </a:p>
        </p:txBody>
      </p:sp>
      <p:sp>
        <p:nvSpPr>
          <p:cNvPr id="137" name="Shape 137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初识小程序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初识小程序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/>
            <a:r>
              <a:t>官方的理解</a:t>
            </a:r>
          </a:p>
          <a:p>
            <a:pPr lvl="1" marL="800100" indent="-342900">
              <a:buChar char="•"/>
            </a:pPr>
            <a:r>
              <a:t>非HTML5</a:t>
            </a:r>
          </a:p>
          <a:p>
            <a:pPr lvl="1" marL="800100" indent="-342900">
              <a:buChar char="•"/>
            </a:pPr>
            <a:r>
              <a:t>用完即走</a:t>
            </a:r>
          </a:p>
          <a:p>
            <a:pPr lvl="1" marL="800100" indent="-342900">
              <a:buChar char="•"/>
            </a:pPr>
            <a:r>
              <a:t>支持离线</a:t>
            </a:r>
          </a:p>
          <a:p>
            <a:pPr lvl="1" marL="800100" indent="-342900">
              <a:buChar char="•"/>
            </a:pPr>
            <a:r>
              <a:t>基于微信跨平台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 marL="226314" indent="-226314" defTabSz="301752">
              <a:spcBef>
                <a:spcPts val="400"/>
              </a:spcBef>
              <a:defRPr sz="1848"/>
            </a:pPr>
            <a:r>
              <a:t>从技术上理解</a:t>
            </a:r>
          </a:p>
          <a:p>
            <a:pPr lvl="1" marL="528066" indent="-226314" defTabSz="301752">
              <a:spcBef>
                <a:spcPts val="400"/>
              </a:spcBef>
              <a:buChar char="•"/>
              <a:defRPr sz="1848"/>
            </a:pPr>
            <a:r>
              <a:t>运行于微信内</a:t>
            </a:r>
          </a:p>
          <a:p>
            <a:pPr lvl="2" marL="829818" indent="-226314" defTabSz="301752">
              <a:spcBef>
                <a:spcPts val="400"/>
              </a:spcBef>
              <a:defRPr sz="1848"/>
            </a:pPr>
            <a:r>
              <a:t>AppService / JSSDK</a:t>
            </a:r>
          </a:p>
          <a:p>
            <a:pPr lvl="1" marL="528066" indent="-226314" defTabSz="301752">
              <a:spcBef>
                <a:spcPts val="400"/>
              </a:spcBef>
              <a:buChar char="•"/>
              <a:defRPr sz="1848"/>
            </a:pPr>
            <a:r>
              <a:t>采用私有编程语言</a:t>
            </a:r>
          </a:p>
          <a:p>
            <a:pPr lvl="2" marL="829818" indent="-226314" defTabSz="301752">
              <a:spcBef>
                <a:spcPts val="400"/>
              </a:spcBef>
              <a:defRPr sz="1848"/>
            </a:pPr>
            <a:r>
              <a:t>WXML / WXSS</a:t>
            </a:r>
          </a:p>
          <a:p>
            <a:pPr lvl="1" marL="528066" indent="-226314" defTabSz="301752">
              <a:spcBef>
                <a:spcPts val="400"/>
              </a:spcBef>
              <a:buChar char="•"/>
              <a:defRPr sz="1848"/>
            </a:pPr>
            <a:r>
              <a:t>结合Hybrid技术的</a:t>
            </a:r>
          </a:p>
          <a:p>
            <a:pPr lvl="2" marL="829818" indent="-226314" defTabSz="301752">
              <a:spcBef>
                <a:spcPts val="400"/>
              </a:spcBef>
              <a:defRPr sz="1848"/>
            </a:pPr>
            <a:r>
              <a:t>WebView / JSBridge / NativeComponent (Subview）</a:t>
            </a:r>
          </a:p>
          <a:p>
            <a:pPr lvl="1" marL="528066" indent="-226314" defTabSz="301752">
              <a:spcBef>
                <a:spcPts val="400"/>
              </a:spcBef>
              <a:buChar char="•"/>
              <a:defRPr sz="1848"/>
            </a:pPr>
            <a:r>
              <a:t>基于MINA框架的类似SPA应用</a:t>
            </a:r>
          </a:p>
          <a:p>
            <a:pPr lvl="2" marL="829818" indent="-226314" defTabSz="301752">
              <a:spcBef>
                <a:spcPts val="400"/>
              </a:spcBef>
              <a:defRPr sz="1848"/>
            </a:pPr>
            <a:r>
              <a:t>OneWay Data Binding</a:t>
            </a:r>
          </a:p>
          <a:p>
            <a:pPr lvl="2" marL="829818" indent="-226314" defTabSz="301752">
              <a:spcBef>
                <a:spcPts val="400"/>
              </a:spcBef>
              <a:defRPr sz="1848"/>
            </a:pPr>
            <a:r>
              <a:t>VirtualDOM</a:t>
            </a:r>
          </a:p>
          <a:p>
            <a:pPr lvl="2" marL="829818" indent="-226314" defTabSz="301752">
              <a:spcBef>
                <a:spcPts val="400"/>
              </a:spcBef>
              <a:defRPr sz="1848"/>
            </a:pPr>
            <a:r>
              <a:t>Router / LifeCycle</a:t>
            </a:r>
          </a:p>
          <a:p>
            <a:pPr lvl="2" marL="829818" indent="-226314" defTabSz="301752">
              <a:spcBef>
                <a:spcPts val="400"/>
              </a:spcBef>
              <a:defRPr sz="1848"/>
            </a:pPr>
            <a:r>
              <a:t>Event Binding</a:t>
            </a:r>
          </a:p>
          <a:p>
            <a:pPr marL="226314" indent="-226314" defTabSz="301752">
              <a:spcBef>
                <a:spcPts val="400"/>
              </a:spcBef>
              <a:defRPr sz="1848">
                <a:solidFill>
                  <a:srgbClr val="FFFB00"/>
                </a:solidFill>
              </a:defRPr>
            </a:pPr>
            <a:r>
              <a:t>并没有什么新东西</a:t>
            </a:r>
          </a:p>
        </p:txBody>
      </p:sp>
      <p:sp>
        <p:nvSpPr>
          <p:cNvPr id="143" name="Shape 143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初识小程序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idx="1"/>
          </p:nvPr>
        </p:nvSpPr>
        <p:spPr>
          <a:xfrm>
            <a:off x="457200" y="1389870"/>
            <a:ext cx="8229600" cy="4736293"/>
          </a:xfrm>
          <a:prstGeom prst="rect">
            <a:avLst/>
          </a:prstGeom>
        </p:spPr>
        <p:txBody>
          <a:bodyPr/>
          <a:lstStyle/>
          <a:p>
            <a:pPr marL="246888" indent="-246888" defTabSz="329184">
              <a:spcBef>
                <a:spcPts val="400"/>
              </a:spcBef>
              <a:defRPr sz="2016"/>
            </a:pPr>
            <a:r>
              <a:t>与SPA有什么不同？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原生视图栈结合</a:t>
            </a:r>
          </a:p>
          <a:p>
            <a:pPr lvl="2" marL="905256" indent="-246888" defTabSz="329184">
              <a:spcBef>
                <a:spcPts val="400"/>
              </a:spcBef>
              <a:defRPr sz="2016"/>
            </a:pPr>
            <a:r>
              <a:t>多WebView结构？</a:t>
            </a:r>
          </a:p>
          <a:p>
            <a:pPr lvl="1" marL="576072" indent="-246888" defTabSz="329184">
              <a:spcBef>
                <a:spcPts val="400"/>
              </a:spcBef>
              <a:buChar char="•"/>
              <a:defRPr sz="2016"/>
            </a:pPr>
            <a:r>
              <a:t>视图与逻辑分离</a:t>
            </a:r>
          </a:p>
          <a:p>
            <a:pPr lvl="2" marL="905256" indent="-246888" defTabSz="329184">
              <a:spcBef>
                <a:spcPts val="400"/>
              </a:spcBef>
              <a:defRPr sz="2016"/>
            </a:pPr>
            <a:r>
              <a:t>WebView &lt;=&gt; AppService，独立JSCore及执行环境</a:t>
            </a:r>
          </a:p>
          <a:p>
            <a:pPr lvl="2" marL="905256" indent="-246888" defTabSz="329184">
              <a:spcBef>
                <a:spcPts val="400"/>
              </a:spcBef>
              <a:defRPr sz="2016"/>
            </a:pPr>
            <a:r>
              <a:t>不存在window或document</a:t>
            </a:r>
          </a:p>
          <a:p>
            <a:pPr lvl="2" marL="905256" indent="-246888" defTabSz="329184">
              <a:spcBef>
                <a:spcPts val="400"/>
              </a:spcBef>
              <a:defRPr sz="2016"/>
            </a:pPr>
            <a:r>
              <a:t>无法使用BOM API</a:t>
            </a:r>
          </a:p>
          <a:p>
            <a:pPr lvl="2" marL="905256" indent="-246888" defTabSz="329184">
              <a:spcBef>
                <a:spcPts val="400"/>
              </a:spcBef>
              <a:defRPr sz="2016"/>
            </a:pPr>
            <a:r>
              <a:t>无法使用DOM API</a:t>
            </a:r>
          </a:p>
          <a:p>
            <a:pPr lvl="2" marL="905256" indent="-246888" defTabSz="329184">
              <a:spcBef>
                <a:spcPts val="400"/>
              </a:spcBef>
              <a:defRPr sz="2016"/>
            </a:pPr>
            <a:r>
              <a:t>无法使用XHR API</a:t>
            </a:r>
          </a:p>
          <a:p>
            <a:pPr lvl="2" marL="905256" indent="-246888" defTabSz="329184">
              <a:spcBef>
                <a:spcPts val="400"/>
              </a:spcBef>
              <a:defRPr sz="2016"/>
            </a:pPr>
            <a:r>
              <a:t>无法使用jQuery等第三方库</a:t>
            </a:r>
          </a:p>
          <a:p>
            <a:pPr marL="246888" indent="-246888" defTabSz="329184">
              <a:spcBef>
                <a:spcPts val="400"/>
              </a:spcBef>
              <a:defRPr sz="2016">
                <a:solidFill>
                  <a:srgbClr val="FFFB00"/>
                </a:solidFill>
              </a:defRPr>
            </a:pPr>
            <a:r>
              <a:t>出现了新的架构方向</a:t>
            </a:r>
          </a:p>
        </p:txBody>
      </p:sp>
      <p:sp>
        <p:nvSpPr>
          <p:cNvPr id="146" name="Shape 146"/>
          <p:cNvSpPr/>
          <p:nvPr>
            <p:ph type="title"/>
          </p:nvPr>
        </p:nvSpPr>
        <p:spPr>
          <a:xfrm>
            <a:off x="457199" y="278745"/>
            <a:ext cx="6577291" cy="583201"/>
          </a:xfrm>
          <a:prstGeom prst="rect">
            <a:avLst/>
          </a:prstGeom>
        </p:spPr>
        <p:txBody>
          <a:bodyPr/>
          <a:lstStyle>
            <a:lvl1pPr defTabSz="397763">
              <a:defRPr sz="2784"/>
            </a:lvl1pPr>
          </a:lstStyle>
          <a:p>
            <a:pPr/>
            <a:r>
              <a:t>初识小程序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