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8" r:id="rId2"/>
    <p:sldId id="259" r:id="rId3"/>
    <p:sldId id="260" r:id="rId4"/>
    <p:sldId id="261" r:id="rId5"/>
    <p:sldId id="283" r:id="rId6"/>
    <p:sldId id="263" r:id="rId7"/>
    <p:sldId id="282" r:id="rId8"/>
    <p:sldId id="28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85" r:id="rId25"/>
    <p:sldId id="281" r:id="rId26"/>
    <p:sldId id="286" r:id="rId27"/>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887"/>
    <a:srgbClr val="DDF06E"/>
    <a:srgbClr val="E0FF4A"/>
    <a:srgbClr val="E3FF45"/>
    <a:srgbClr val="C7FF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6" autoAdjust="0"/>
    <p:restoredTop sz="94619" autoAdjust="0"/>
  </p:normalViewPr>
  <p:slideViewPr>
    <p:cSldViewPr snapToGrid="0" snapToObjects="1">
      <p:cViewPr varScale="1">
        <p:scale>
          <a:sx n="82" d="100"/>
          <a:sy n="82" d="100"/>
        </p:scale>
        <p:origin x="102" y="24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599177-C2E8-9B48-AB87-E0CB2D790E5F}" type="datetimeFigureOut">
              <a:rPr lang="en-US" smtClean="0"/>
              <a:t>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ABF8A-D754-B64C-9B7F-CA3880947718}" type="slidenum">
              <a:rPr lang="en-US" smtClean="0"/>
              <a:t>‹#›</a:t>
            </a:fld>
            <a:endParaRPr lang="en-US"/>
          </a:p>
        </p:txBody>
      </p:sp>
    </p:spTree>
    <p:extLst>
      <p:ext uri="{BB962C8B-B14F-4D97-AF65-F5344CB8AC3E}">
        <p14:creationId xmlns:p14="http://schemas.microsoft.com/office/powerpoint/2010/main" val="734029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577800"/>
          </a:xfrm>
        </p:spPr>
        <p:txBody>
          <a:bodyPr/>
          <a:lstStyle>
            <a:lvl1pPr>
              <a:defRPr b="1" u="none">
                <a:solidFill>
                  <a:schemeClr val="bg1"/>
                </a:solidFill>
                <a:latin typeface="微软雅黑"/>
                <a:ea typeface="微软雅黑"/>
                <a:cs typeface="微软雅黑"/>
              </a:defRPr>
            </a:lvl1pPr>
          </a:lstStyle>
          <a:p>
            <a:r>
              <a:rPr kumimoji="1" lang="en-US" altLang="zh-CN"/>
              <a:t>Click to edit Master title style</a:t>
            </a:r>
            <a:endParaRPr kumimoji="1" lang="zh-CN" altLang="en-US" dirty="0"/>
          </a:p>
        </p:txBody>
      </p:sp>
      <p:sp>
        <p:nvSpPr>
          <p:cNvPr id="3" name="副标题 2"/>
          <p:cNvSpPr>
            <a:spLocks noGrp="1"/>
          </p:cNvSpPr>
          <p:nvPr>
            <p:ph type="subTitle" idx="1"/>
          </p:nvPr>
        </p:nvSpPr>
        <p:spPr>
          <a:xfrm>
            <a:off x="2814094" y="2411320"/>
            <a:ext cx="5644106" cy="579873"/>
          </a:xfrm>
        </p:spPr>
        <p:txBody>
          <a:bodyPr/>
          <a:lstStyle>
            <a:lvl1pPr marL="0" indent="0" algn="l">
              <a:buNone/>
              <a:defRPr>
                <a:solidFill>
                  <a:schemeClr val="bg1"/>
                </a:solidFill>
                <a:ea typeface="微软雅黑"/>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zh-CN"/>
              <a:t>Click to edit Master subtitle style</a:t>
            </a:r>
            <a:endParaRPr kumimoji="1" lang="zh-CN" altLang="en-US" dirty="0"/>
          </a:p>
        </p:txBody>
      </p:sp>
    </p:spTree>
    <p:extLst>
      <p:ext uri="{BB962C8B-B14F-4D97-AF65-F5344CB8AC3E}">
        <p14:creationId xmlns:p14="http://schemas.microsoft.com/office/powerpoint/2010/main" val="371033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Drag picture to placeholder or click icon to add</a:t>
            </a:r>
            <a:endParaRPr kumimoji="1" lang="zh-CN" altLang="en-US"/>
          </a:p>
        </p:txBody>
      </p:sp>
      <p:sp>
        <p:nvSpPr>
          <p:cNvPr id="4" name="文本占位符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fld id="{2BEC794A-6427-1142-8921-40BFA5A3E01F}" type="datetimeFigureOut">
              <a:rPr kumimoji="1" lang="zh-CN" altLang="en-US" smtClean="0"/>
              <a:t>16/12/4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67DBFC7-A849-5345-B49A-FA4CD3BE2BCE}" type="slidenum">
              <a:rPr kumimoji="1" lang="zh-CN" altLang="en-US" smtClean="0"/>
              <a:t>‹#›</a:t>
            </a:fld>
            <a:endParaRPr kumimoji="1" lang="zh-CN" altLang="en-US"/>
          </a:p>
        </p:txBody>
      </p:sp>
    </p:spTree>
    <p:extLst>
      <p:ext uri="{BB962C8B-B14F-4D97-AF65-F5344CB8AC3E}">
        <p14:creationId xmlns:p14="http://schemas.microsoft.com/office/powerpoint/2010/main" val="186396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本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2BEC794A-6427-1142-8921-40BFA5A3E01F}" type="datetimeFigureOut">
              <a:rPr kumimoji="1" lang="zh-CN" altLang="en-US" smtClean="0"/>
              <a:t>16/12/4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67DBFC7-A849-5345-B49A-FA4CD3BE2BCE}" type="slidenum">
              <a:rPr kumimoji="1" lang="zh-CN" altLang="en-US" smtClean="0"/>
              <a:t>‹#›</a:t>
            </a:fld>
            <a:endParaRPr kumimoji="1" lang="zh-CN" altLang="en-US"/>
          </a:p>
        </p:txBody>
      </p:sp>
    </p:spTree>
    <p:extLst>
      <p:ext uri="{BB962C8B-B14F-4D97-AF65-F5344CB8AC3E}">
        <p14:creationId xmlns:p14="http://schemas.microsoft.com/office/powerpoint/2010/main" val="3636507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en-US" altLang="zh-CN"/>
              <a:t>Click to edit Master title style</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2BEC794A-6427-1142-8921-40BFA5A3E01F}" type="datetimeFigureOut">
              <a:rPr kumimoji="1" lang="zh-CN" altLang="en-US" smtClean="0"/>
              <a:t>16/12/4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67DBFC7-A849-5345-B49A-FA4CD3BE2BCE}" type="slidenum">
              <a:rPr kumimoji="1" lang="zh-CN" altLang="en-US" smtClean="0"/>
              <a:t>‹#›</a:t>
            </a:fld>
            <a:endParaRPr kumimoji="1" lang="zh-CN" altLang="en-US"/>
          </a:p>
        </p:txBody>
      </p:sp>
    </p:spTree>
    <p:extLst>
      <p:ext uri="{BB962C8B-B14F-4D97-AF65-F5344CB8AC3E}">
        <p14:creationId xmlns:p14="http://schemas.microsoft.com/office/powerpoint/2010/main" val="110231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42404"/>
            <a:ext cx="8229600" cy="3552218"/>
          </a:xfrm>
        </p:spPr>
        <p:txBody>
          <a:bodyPr/>
          <a:lstStyle>
            <a:lvl1pPr>
              <a:defRPr sz="2800" b="0" i="0">
                <a:solidFill>
                  <a:schemeClr val="bg1"/>
                </a:solidFill>
                <a:ea typeface="微软雅黑"/>
              </a:defRPr>
            </a:lvl1pPr>
            <a:lvl2pPr>
              <a:defRPr sz="2400" b="0" i="0">
                <a:solidFill>
                  <a:schemeClr val="bg1"/>
                </a:solidFill>
                <a:ea typeface="微软雅黑"/>
              </a:defRPr>
            </a:lvl2pPr>
            <a:lvl3pPr>
              <a:defRPr sz="2000" b="0" i="0">
                <a:solidFill>
                  <a:schemeClr val="bg1"/>
                </a:solidFill>
                <a:ea typeface="微软雅黑"/>
              </a:defRPr>
            </a:lvl3pPr>
            <a:lvl4pPr>
              <a:defRPr sz="1800" b="0" i="0">
                <a:solidFill>
                  <a:schemeClr val="bg1"/>
                </a:solidFill>
                <a:ea typeface="微软雅黑"/>
              </a:defRPr>
            </a:lvl4pPr>
            <a:lvl5pPr>
              <a:defRPr sz="1800" b="0" i="0">
                <a:solidFill>
                  <a:schemeClr val="bg1"/>
                </a:solidFill>
                <a:ea typeface="微软雅黑"/>
              </a:defRPr>
            </a:lvl5pPr>
          </a:lstStyle>
          <a:p>
            <a:pPr lvl="0"/>
            <a:r>
              <a:rPr kumimoji="1" lang="en-US" altLang="zh-CN" dirty="0"/>
              <a:t>Click to edit Master text styles</a:t>
            </a:r>
          </a:p>
          <a:p>
            <a:pPr lvl="1"/>
            <a:r>
              <a:rPr kumimoji="1" lang="en-US" altLang="zh-CN" dirty="0"/>
              <a:t>Second level</a:t>
            </a:r>
          </a:p>
          <a:p>
            <a:pPr lvl="2"/>
            <a:r>
              <a:rPr kumimoji="1" lang="en-US" altLang="zh-CN" dirty="0"/>
              <a:t>Third level</a:t>
            </a:r>
          </a:p>
          <a:p>
            <a:pPr lvl="3"/>
            <a:r>
              <a:rPr kumimoji="1" lang="en-US" altLang="zh-CN" dirty="0"/>
              <a:t>Fourth level</a:t>
            </a:r>
          </a:p>
          <a:p>
            <a:pPr lvl="4"/>
            <a:r>
              <a:rPr kumimoji="1" lang="en-US" altLang="zh-CN" dirty="0"/>
              <a:t>Fifth level</a:t>
            </a:r>
            <a:endParaRPr kumimoji="1" lang="zh-CN" altLang="en-US" dirty="0"/>
          </a:p>
        </p:txBody>
      </p:sp>
      <p:sp>
        <p:nvSpPr>
          <p:cNvPr id="2" name="标题 1"/>
          <p:cNvSpPr>
            <a:spLocks noGrp="1"/>
          </p:cNvSpPr>
          <p:nvPr>
            <p:ph type="title"/>
          </p:nvPr>
        </p:nvSpPr>
        <p:spPr>
          <a:xfrm>
            <a:off x="457201" y="289787"/>
            <a:ext cx="6631928" cy="437400"/>
          </a:xfrm>
        </p:spPr>
        <p:txBody>
          <a:bodyPr>
            <a:normAutofit/>
          </a:bodyPr>
          <a:lstStyle>
            <a:lvl1pPr algn="l">
              <a:defRPr sz="3200">
                <a:solidFill>
                  <a:srgbClr val="DDF06E"/>
                </a:solidFill>
                <a:latin typeface="微软雅黑"/>
                <a:ea typeface="微软雅黑"/>
                <a:cs typeface="微软雅黑"/>
              </a:defRPr>
            </a:lvl1pPr>
          </a:lstStyle>
          <a:p>
            <a:r>
              <a:rPr kumimoji="1" lang="en-US" altLang="zh-CN"/>
              <a:t>Click to edit Master title style</a:t>
            </a:r>
            <a:endParaRPr kumimoji="1" lang="zh-CN" altLang="en-US" dirty="0"/>
          </a:p>
        </p:txBody>
      </p:sp>
      <p:pic>
        <p:nvPicPr>
          <p:cNvPr id="5" name="图片 4" descr="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74933" y="170951"/>
            <a:ext cx="2159000" cy="693279"/>
          </a:xfrm>
          <a:prstGeom prst="rect">
            <a:avLst/>
          </a:prstGeom>
        </p:spPr>
      </p:pic>
      <p:sp>
        <p:nvSpPr>
          <p:cNvPr id="6" name="矩形 5"/>
          <p:cNvSpPr/>
          <p:nvPr userDrawn="1"/>
        </p:nvSpPr>
        <p:spPr>
          <a:xfrm>
            <a:off x="313267" y="289787"/>
            <a:ext cx="76200" cy="437400"/>
          </a:xfrm>
          <a:prstGeom prst="rect">
            <a:avLst/>
          </a:prstGeom>
          <a:solidFill>
            <a:srgbClr val="DDF06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5621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7"/>
          </a:xfrm>
        </p:spPr>
        <p:txBody>
          <a:bodyPr anchor="t"/>
          <a:lstStyle>
            <a:lvl1pPr algn="l">
              <a:defRPr sz="4000" b="1" cap="all"/>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fld id="{2BEC794A-6427-1142-8921-40BFA5A3E01F}" type="datetimeFigureOut">
              <a:rPr kumimoji="1" lang="zh-CN" altLang="en-US" smtClean="0"/>
              <a:t>16/12/4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67DBFC7-A849-5345-B49A-FA4CD3BE2BCE}" type="slidenum">
              <a:rPr kumimoji="1" lang="zh-CN" altLang="en-US" smtClean="0"/>
              <a:t>‹#›</a:t>
            </a:fld>
            <a:endParaRPr kumimoji="1" lang="zh-CN" altLang="en-US"/>
          </a:p>
        </p:txBody>
      </p:sp>
    </p:spTree>
    <p:extLst>
      <p:ext uri="{BB962C8B-B14F-4D97-AF65-F5344CB8AC3E}">
        <p14:creationId xmlns:p14="http://schemas.microsoft.com/office/powerpoint/2010/main" val="8062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Click to edit Master title style</a:t>
            </a:r>
            <a:endParaRPr kumimoji="1" lang="zh-CN" altLang="en-US" dirty="0"/>
          </a:p>
        </p:txBody>
      </p:sp>
      <p:sp>
        <p:nvSpPr>
          <p:cNvPr id="3" name="内容占位符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fld id="{2BEC794A-6427-1142-8921-40BFA5A3E01F}" type="datetimeFigureOut">
              <a:rPr kumimoji="1" lang="zh-CN" altLang="en-US" smtClean="0"/>
              <a:t>16/12/4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67DBFC7-A849-5345-B49A-FA4CD3BE2BCE}" type="slidenum">
              <a:rPr kumimoji="1" lang="zh-CN" altLang="en-US" smtClean="0"/>
              <a:t>‹#›</a:t>
            </a:fld>
            <a:endParaRPr kumimoji="1" lang="zh-CN" altLang="en-US"/>
          </a:p>
        </p:txBody>
      </p:sp>
    </p:spTree>
    <p:extLst>
      <p:ext uri="{BB962C8B-B14F-4D97-AF65-F5344CB8AC3E}">
        <p14:creationId xmlns:p14="http://schemas.microsoft.com/office/powerpoint/2010/main" val="60195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项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fld id="{2BEC794A-6427-1142-8921-40BFA5A3E01F}" type="datetimeFigureOut">
              <a:rPr kumimoji="1" lang="zh-CN" altLang="en-US" smtClean="0"/>
              <a:t>16/12/4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67DBFC7-A849-5345-B49A-FA4CD3BE2BCE}" type="slidenum">
              <a:rPr kumimoji="1" lang="zh-CN" altLang="en-US" smtClean="0"/>
              <a:t>‹#›</a:t>
            </a:fld>
            <a:endParaRPr kumimoji="1" lang="zh-CN" altLang="en-US"/>
          </a:p>
        </p:txBody>
      </p:sp>
      <p:sp>
        <p:nvSpPr>
          <p:cNvPr id="8" name="标题 1"/>
          <p:cNvSpPr>
            <a:spLocks noGrp="1"/>
          </p:cNvSpPr>
          <p:nvPr>
            <p:ph type="title"/>
          </p:nvPr>
        </p:nvSpPr>
        <p:spPr>
          <a:xfrm>
            <a:off x="457201" y="289787"/>
            <a:ext cx="6631928" cy="437400"/>
          </a:xfrm>
        </p:spPr>
        <p:txBody>
          <a:bodyPr>
            <a:normAutofit/>
          </a:bodyPr>
          <a:lstStyle>
            <a:lvl1pPr algn="l">
              <a:defRPr sz="3200">
                <a:solidFill>
                  <a:srgbClr val="DDF06E"/>
                </a:solidFill>
                <a:latin typeface="微软雅黑"/>
                <a:ea typeface="微软雅黑"/>
                <a:cs typeface="微软雅黑"/>
              </a:defRPr>
            </a:lvl1pPr>
          </a:lstStyle>
          <a:p>
            <a:r>
              <a:rPr kumimoji="1" lang="en-US" altLang="zh-CN"/>
              <a:t>Click to edit Master title style</a:t>
            </a:r>
            <a:endParaRPr kumimoji="1" lang="zh-CN" altLang="en-US" dirty="0"/>
          </a:p>
        </p:txBody>
      </p:sp>
      <p:pic>
        <p:nvPicPr>
          <p:cNvPr id="9" name="图片 4" descr="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4933" y="170951"/>
            <a:ext cx="2159000" cy="693279"/>
          </a:xfrm>
          <a:prstGeom prst="rect">
            <a:avLst/>
          </a:prstGeom>
        </p:spPr>
      </p:pic>
      <p:sp>
        <p:nvSpPr>
          <p:cNvPr id="10" name="矩形 5"/>
          <p:cNvSpPr/>
          <p:nvPr userDrawn="1"/>
        </p:nvSpPr>
        <p:spPr>
          <a:xfrm>
            <a:off x="313267" y="289787"/>
            <a:ext cx="76200" cy="437400"/>
          </a:xfrm>
          <a:prstGeom prst="rect">
            <a:avLst/>
          </a:prstGeom>
          <a:solidFill>
            <a:srgbClr val="DDF06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fld id="{2BEC794A-6427-1142-8921-40BFA5A3E01F}" type="datetimeFigureOut">
              <a:rPr kumimoji="1" lang="zh-CN" altLang="en-US" smtClean="0"/>
              <a:t>16/12/4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67DBFC7-A849-5345-B49A-FA4CD3BE2BCE}" type="slidenum">
              <a:rPr kumimoji="1" lang="zh-CN" altLang="en-US" smtClean="0"/>
              <a:t>‹#›</a:t>
            </a:fld>
            <a:endParaRPr kumimoji="1" lang="zh-CN" altLang="en-US"/>
          </a:p>
        </p:txBody>
      </p:sp>
    </p:spTree>
    <p:extLst>
      <p:ext uri="{BB962C8B-B14F-4D97-AF65-F5344CB8AC3E}">
        <p14:creationId xmlns:p14="http://schemas.microsoft.com/office/powerpoint/2010/main" val="274833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fld id="{2BEC794A-6427-1142-8921-40BFA5A3E01F}" type="datetimeFigureOut">
              <a:rPr kumimoji="1" lang="zh-CN" altLang="en-US" smtClean="0"/>
              <a:t>16/12/4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67DBFC7-A849-5345-B49A-FA4CD3BE2BCE}" type="slidenum">
              <a:rPr kumimoji="1" lang="zh-CN" altLang="en-US" smtClean="0"/>
              <a:t>‹#›</a:t>
            </a:fld>
            <a:endParaRPr kumimoji="1" lang="zh-CN" altLang="en-US"/>
          </a:p>
        </p:txBody>
      </p:sp>
    </p:spTree>
    <p:extLst>
      <p:ext uri="{BB962C8B-B14F-4D97-AF65-F5344CB8AC3E}">
        <p14:creationId xmlns:p14="http://schemas.microsoft.com/office/powerpoint/2010/main" val="308323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EC794A-6427-1142-8921-40BFA5A3E01F}" type="datetimeFigureOut">
              <a:rPr kumimoji="1" lang="zh-CN" altLang="en-US" smtClean="0"/>
              <a:t>16/12/4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67DBFC7-A849-5345-B49A-FA4CD3BE2BCE}" type="slidenum">
              <a:rPr kumimoji="1" lang="zh-CN" altLang="en-US" smtClean="0"/>
              <a:t>‹#›</a:t>
            </a:fld>
            <a:endParaRPr kumimoji="1" lang="zh-CN" altLang="en-US"/>
          </a:p>
        </p:txBody>
      </p:sp>
    </p:spTree>
    <p:extLst>
      <p:ext uri="{BB962C8B-B14F-4D97-AF65-F5344CB8AC3E}">
        <p14:creationId xmlns:p14="http://schemas.microsoft.com/office/powerpoint/2010/main" val="3362155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2000" b="1"/>
            </a:lvl1pPr>
          </a:lstStyle>
          <a:p>
            <a:r>
              <a:rPr kumimoji="1" lang="en-US" altLang="zh-CN"/>
              <a:t>Click to edit Master title style</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fld id="{2BEC794A-6427-1142-8921-40BFA5A3E01F}" type="datetimeFigureOut">
              <a:rPr kumimoji="1" lang="zh-CN" altLang="en-US" smtClean="0"/>
              <a:t>16/12/4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67DBFC7-A849-5345-B49A-FA4CD3BE2BCE}" type="slidenum">
              <a:rPr kumimoji="1" lang="zh-CN" altLang="en-US" smtClean="0"/>
              <a:t>‹#›</a:t>
            </a:fld>
            <a:endParaRPr kumimoji="1" lang="zh-CN" altLang="en-US"/>
          </a:p>
        </p:txBody>
      </p:sp>
    </p:spTree>
    <p:extLst>
      <p:ext uri="{BB962C8B-B14F-4D97-AF65-F5344CB8AC3E}">
        <p14:creationId xmlns:p14="http://schemas.microsoft.com/office/powerpoint/2010/main" val="29939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BEC794A-6427-1142-8921-40BFA5A3E01F}" type="datetimeFigureOut">
              <a:rPr kumimoji="1" lang="zh-CN" altLang="en-US" smtClean="0"/>
              <a:t>16/12/4</a:t>
            </a:fld>
            <a:endParaRPr kumimoji="1"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67DBFC7-A849-5345-B49A-FA4CD3BE2BCE}" type="slidenum">
              <a:rPr kumimoji="1" lang="zh-CN" altLang="en-US" smtClean="0"/>
              <a:t>‹#›</a:t>
            </a:fld>
            <a:endParaRPr kumimoji="1" lang="zh-CN" altLang="en-US"/>
          </a:p>
        </p:txBody>
      </p:sp>
    </p:spTree>
    <p:extLst>
      <p:ext uri="{BB962C8B-B14F-4D97-AF65-F5344CB8AC3E}">
        <p14:creationId xmlns:p14="http://schemas.microsoft.com/office/powerpoint/2010/main" val="165551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nn@freebsd.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FreeBSD is not a Linux Distro</a:t>
            </a:r>
          </a:p>
        </p:txBody>
      </p:sp>
      <p:sp>
        <p:nvSpPr>
          <p:cNvPr id="3" name="Subtitle 2"/>
          <p:cNvSpPr>
            <a:spLocks noGrp="1"/>
          </p:cNvSpPr>
          <p:nvPr>
            <p:ph type="subTitle" idx="1"/>
          </p:nvPr>
        </p:nvSpPr>
        <p:spPr>
          <a:xfrm>
            <a:off x="2814094" y="2411320"/>
            <a:ext cx="5644106" cy="966880"/>
          </a:xfrm>
        </p:spPr>
        <p:txBody>
          <a:bodyPr>
            <a:normAutofit fontScale="62500" lnSpcReduction="20000"/>
          </a:bodyPr>
          <a:lstStyle/>
          <a:p>
            <a:r>
              <a:rPr lang="en-US" dirty="0"/>
              <a:t>George V. Neville-Neil</a:t>
            </a:r>
          </a:p>
          <a:p>
            <a:r>
              <a:rPr lang="en-US" dirty="0">
                <a:hlinkClick r:id="rId2"/>
              </a:rPr>
              <a:t>gnn@freebsd.org</a:t>
            </a:r>
            <a:endParaRPr lang="en-US" dirty="0"/>
          </a:p>
          <a:p>
            <a:r>
              <a:rPr lang="en-US" dirty="0" err="1"/>
              <a:t>gnn@freebsdfoundation.org</a:t>
            </a:r>
            <a:endParaRPr lang="en-US" dirty="0"/>
          </a:p>
        </p:txBody>
      </p:sp>
    </p:spTree>
    <p:extLst>
      <p:ext uri="{BB962C8B-B14F-4D97-AF65-F5344CB8AC3E}">
        <p14:creationId xmlns:p14="http://schemas.microsoft.com/office/powerpoint/2010/main" val="78869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FreeBSD Philosophy</a:t>
            </a:r>
          </a:p>
        </p:txBody>
      </p:sp>
      <p:sp>
        <p:nvSpPr>
          <p:cNvPr id="3" name="Content Placeholder 2"/>
          <p:cNvSpPr>
            <a:spLocks noGrp="1"/>
          </p:cNvSpPr>
          <p:nvPr>
            <p:ph idx="1"/>
          </p:nvPr>
        </p:nvSpPr>
        <p:spPr/>
        <p:txBody>
          <a:bodyPr/>
          <a:lstStyle/>
          <a:p>
            <a:r>
              <a:rPr lang="en-US" dirty="0"/>
              <a:t>  Use our code</a:t>
            </a:r>
          </a:p>
          <a:p>
            <a:r>
              <a:rPr lang="en-US" dirty="0"/>
              <a:t>  Produce a whole system ready for development</a:t>
            </a:r>
          </a:p>
          <a:p>
            <a:r>
              <a:rPr lang="en-US" dirty="0"/>
              <a:t>  Don’t Sue Us</a:t>
            </a:r>
          </a:p>
        </p:txBody>
      </p:sp>
    </p:spTree>
    <p:extLst>
      <p:ext uri="{BB962C8B-B14F-4D97-AF65-F5344CB8AC3E}">
        <p14:creationId xmlns:p14="http://schemas.microsoft.com/office/powerpoint/2010/main" val="47703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Produce a Whole System</a:t>
            </a:r>
          </a:p>
        </p:txBody>
      </p:sp>
      <p:sp>
        <p:nvSpPr>
          <p:cNvPr id="3" name="Content Placeholder 2"/>
          <p:cNvSpPr>
            <a:spLocks noGrp="1"/>
          </p:cNvSpPr>
          <p:nvPr>
            <p:ph idx="1"/>
          </p:nvPr>
        </p:nvSpPr>
        <p:spPr/>
        <p:txBody>
          <a:bodyPr>
            <a:normAutofit lnSpcReduction="10000"/>
          </a:bodyPr>
          <a:lstStyle/>
          <a:p>
            <a:r>
              <a:rPr lang="en-US" dirty="0"/>
              <a:t>  Operating System</a:t>
            </a:r>
          </a:p>
          <a:p>
            <a:r>
              <a:rPr lang="en-US" dirty="0"/>
              <a:t>  Drivers</a:t>
            </a:r>
          </a:p>
          <a:p>
            <a:r>
              <a:rPr lang="en-US" dirty="0"/>
              <a:t>  Compilers and associated Tools</a:t>
            </a:r>
          </a:p>
          <a:p>
            <a:r>
              <a:rPr lang="en-US" dirty="0"/>
              <a:t>  Debugging Tools</a:t>
            </a:r>
          </a:p>
          <a:p>
            <a:r>
              <a:rPr lang="en-US" dirty="0"/>
              <a:t>  Editors</a:t>
            </a:r>
          </a:p>
          <a:p>
            <a:r>
              <a:rPr lang="en-US" dirty="0"/>
              <a:t>  Packaging System</a:t>
            </a:r>
          </a:p>
          <a:p>
            <a:r>
              <a:rPr lang="en-US" dirty="0"/>
              <a:t>  Ready for Coding when Install is Done</a:t>
            </a:r>
          </a:p>
        </p:txBody>
      </p:sp>
    </p:spTree>
    <p:extLst>
      <p:ext uri="{BB962C8B-B14F-4D97-AF65-F5344CB8AC3E}">
        <p14:creationId xmlns:p14="http://schemas.microsoft.com/office/powerpoint/2010/main" val="98858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Features and Innovations</a:t>
            </a:r>
          </a:p>
        </p:txBody>
      </p:sp>
      <p:sp>
        <p:nvSpPr>
          <p:cNvPr id="3" name="Content Placeholder 2"/>
          <p:cNvSpPr>
            <a:spLocks noGrp="1"/>
          </p:cNvSpPr>
          <p:nvPr>
            <p:ph idx="1"/>
          </p:nvPr>
        </p:nvSpPr>
        <p:spPr/>
        <p:txBody>
          <a:bodyPr>
            <a:normAutofit fontScale="77500" lnSpcReduction="20000"/>
          </a:bodyPr>
          <a:lstStyle/>
          <a:p>
            <a:r>
              <a:rPr lang="en-US" dirty="0"/>
              <a:t>UFS2   </a:t>
            </a:r>
          </a:p>
          <a:p>
            <a:r>
              <a:rPr lang="en-US" dirty="0"/>
              <a:t>ZFS</a:t>
            </a:r>
          </a:p>
          <a:p>
            <a:r>
              <a:rPr lang="en-US" dirty="0" err="1"/>
              <a:t>DTrace</a:t>
            </a:r>
            <a:r>
              <a:rPr lang="en-US" dirty="0"/>
              <a:t>   </a:t>
            </a:r>
          </a:p>
          <a:p>
            <a:r>
              <a:rPr lang="en-US" dirty="0" err="1"/>
              <a:t>VNet</a:t>
            </a:r>
            <a:endParaRPr lang="en-US" dirty="0"/>
          </a:p>
          <a:p>
            <a:r>
              <a:rPr lang="en-US" dirty="0"/>
              <a:t>Jails</a:t>
            </a:r>
          </a:p>
          <a:p>
            <a:r>
              <a:rPr lang="en-US" dirty="0"/>
              <a:t>LLVM/Clang/LLDB   </a:t>
            </a:r>
          </a:p>
          <a:p>
            <a:r>
              <a:rPr lang="en-US" dirty="0"/>
              <a:t>Capsicum</a:t>
            </a:r>
          </a:p>
          <a:p>
            <a:r>
              <a:rPr lang="en-US" dirty="0"/>
              <a:t>MAC and Audit Frameworks</a:t>
            </a:r>
          </a:p>
          <a:p>
            <a:r>
              <a:rPr lang="en-US" dirty="0" err="1"/>
              <a:t>netmap</a:t>
            </a:r>
            <a:r>
              <a:rPr lang="en-US" dirty="0"/>
              <a:t>/VALE</a:t>
            </a:r>
          </a:p>
          <a:p>
            <a:r>
              <a:rPr lang="en-US" dirty="0" err="1"/>
              <a:t>Linuxulator</a:t>
            </a:r>
            <a:endParaRPr lang="en-US" dirty="0"/>
          </a:p>
        </p:txBody>
      </p:sp>
    </p:spTree>
    <p:extLst>
      <p:ext uri="{BB962C8B-B14F-4D97-AF65-F5344CB8AC3E}">
        <p14:creationId xmlns:p14="http://schemas.microsoft.com/office/powerpoint/2010/main" val="140430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Filesystems</a:t>
            </a:r>
          </a:p>
        </p:txBody>
      </p:sp>
      <p:sp>
        <p:nvSpPr>
          <p:cNvPr id="3" name="Content Placeholder 2"/>
          <p:cNvSpPr>
            <a:spLocks noGrp="1"/>
          </p:cNvSpPr>
          <p:nvPr>
            <p:ph idx="1"/>
          </p:nvPr>
        </p:nvSpPr>
        <p:spPr/>
        <p:txBody>
          <a:bodyPr>
            <a:normAutofit fontScale="92500" lnSpcReduction="20000"/>
          </a:bodyPr>
          <a:lstStyle/>
          <a:p>
            <a:r>
              <a:rPr lang="en-US" dirty="0"/>
              <a:t>  UFS</a:t>
            </a:r>
          </a:p>
          <a:p>
            <a:pPr lvl="1"/>
            <a:r>
              <a:rPr lang="en-US" dirty="0"/>
              <a:t>Traditional Unix Filesystem</a:t>
            </a:r>
          </a:p>
          <a:p>
            <a:pPr lvl="1"/>
            <a:r>
              <a:rPr lang="en-US" dirty="0"/>
              <a:t>High Performance</a:t>
            </a:r>
          </a:p>
          <a:p>
            <a:pPr lvl="1"/>
            <a:r>
              <a:rPr lang="en-US" dirty="0"/>
              <a:t>Snapshots</a:t>
            </a:r>
          </a:p>
          <a:p>
            <a:pPr lvl="1"/>
            <a:r>
              <a:rPr lang="en-US" dirty="0"/>
              <a:t>Journaled Soft Updates</a:t>
            </a:r>
          </a:p>
          <a:p>
            <a:r>
              <a:rPr lang="en-US" dirty="0"/>
              <a:t>  ZFS</a:t>
            </a:r>
          </a:p>
          <a:p>
            <a:pPr lvl="1"/>
            <a:r>
              <a:rPr lang="en-US" dirty="0" err="1"/>
              <a:t>Zetabyte</a:t>
            </a:r>
            <a:r>
              <a:rPr lang="en-US" dirty="0"/>
              <a:t> Filesystem</a:t>
            </a:r>
          </a:p>
          <a:p>
            <a:pPr lvl="1"/>
            <a:r>
              <a:rPr lang="en-US" dirty="0"/>
              <a:t>Volume Manager</a:t>
            </a:r>
          </a:p>
          <a:p>
            <a:pPr lvl="1"/>
            <a:r>
              <a:rPr lang="en-US" dirty="0"/>
              <a:t>RAID</a:t>
            </a:r>
          </a:p>
          <a:p>
            <a:pPr lvl="1"/>
            <a:r>
              <a:rPr lang="en-US" dirty="0"/>
              <a:t>Fully up to date in FreeBSD</a:t>
            </a:r>
          </a:p>
        </p:txBody>
      </p:sp>
    </p:spTree>
    <p:extLst>
      <p:ext uri="{BB962C8B-B14F-4D97-AF65-F5344CB8AC3E}">
        <p14:creationId xmlns:p14="http://schemas.microsoft.com/office/powerpoint/2010/main" val="12744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300" dirty="0">
                <a:solidFill>
                  <a:srgbClr val="FFF887"/>
                </a:solidFill>
                <a:latin typeface="+mj-lt"/>
                <a:ea typeface="+mj-ea"/>
                <a:cs typeface="+mj-cs"/>
              </a:rPr>
              <a:t>Security Features</a:t>
            </a:r>
          </a:p>
        </p:txBody>
      </p:sp>
      <p:sp>
        <p:nvSpPr>
          <p:cNvPr id="3" name="Content Placeholder 2"/>
          <p:cNvSpPr>
            <a:spLocks noGrp="1"/>
          </p:cNvSpPr>
          <p:nvPr>
            <p:ph idx="1"/>
          </p:nvPr>
        </p:nvSpPr>
        <p:spPr/>
        <p:txBody>
          <a:bodyPr/>
          <a:lstStyle/>
          <a:p>
            <a:r>
              <a:rPr lang="en-US" dirty="0"/>
              <a:t>Jails</a:t>
            </a:r>
          </a:p>
          <a:p>
            <a:pPr lvl="1"/>
            <a:r>
              <a:rPr lang="en-US" dirty="0"/>
              <a:t>Light weight VM</a:t>
            </a:r>
          </a:p>
          <a:p>
            <a:r>
              <a:rPr lang="en-US" dirty="0"/>
              <a:t>MAC and Audit Frameworks </a:t>
            </a:r>
          </a:p>
          <a:p>
            <a:r>
              <a:rPr lang="en-US" dirty="0"/>
              <a:t>Capsicum</a:t>
            </a:r>
          </a:p>
          <a:p>
            <a:pPr lvl="1"/>
            <a:r>
              <a:rPr lang="en-US" dirty="0"/>
              <a:t>Capabilities for UNIX</a:t>
            </a:r>
          </a:p>
          <a:p>
            <a:pPr lvl="1"/>
            <a:r>
              <a:rPr lang="en-US" dirty="0"/>
              <a:t>Sandboxing</a:t>
            </a:r>
          </a:p>
        </p:txBody>
      </p:sp>
    </p:spTree>
    <p:extLst>
      <p:ext uri="{BB962C8B-B14F-4D97-AF65-F5344CB8AC3E}">
        <p14:creationId xmlns:p14="http://schemas.microsoft.com/office/powerpoint/2010/main" val="84308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Innovative Compiler Technology</a:t>
            </a:r>
          </a:p>
        </p:txBody>
      </p:sp>
      <p:sp>
        <p:nvSpPr>
          <p:cNvPr id="3" name="Content Placeholder 2"/>
          <p:cNvSpPr>
            <a:spLocks noGrp="1"/>
          </p:cNvSpPr>
          <p:nvPr>
            <p:ph idx="1"/>
          </p:nvPr>
        </p:nvSpPr>
        <p:spPr/>
        <p:txBody>
          <a:bodyPr/>
          <a:lstStyle/>
          <a:p>
            <a:r>
              <a:rPr lang="en-US" dirty="0"/>
              <a:t>LLVM/Clang</a:t>
            </a:r>
          </a:p>
          <a:p>
            <a:r>
              <a:rPr lang="en-US" dirty="0"/>
              <a:t>LLD</a:t>
            </a:r>
          </a:p>
          <a:p>
            <a:r>
              <a:rPr lang="en-US" dirty="0"/>
              <a:t>LLDB</a:t>
            </a:r>
          </a:p>
          <a:p>
            <a:r>
              <a:rPr lang="en-US" dirty="0"/>
              <a:t>Complete replacement for </a:t>
            </a:r>
            <a:r>
              <a:rPr lang="en-US" dirty="0" err="1"/>
              <a:t>gcc</a:t>
            </a:r>
            <a:r>
              <a:rPr lang="en-US" dirty="0"/>
              <a:t>/g++</a:t>
            </a:r>
          </a:p>
          <a:p>
            <a:r>
              <a:rPr lang="en-US" dirty="0"/>
              <a:t>Moving compilers into the 21</a:t>
            </a:r>
            <a:r>
              <a:rPr lang="en-US" baseline="30000" dirty="0"/>
              <a:t>st</a:t>
            </a:r>
            <a:r>
              <a:rPr lang="en-US" dirty="0"/>
              <a:t> Century</a:t>
            </a:r>
          </a:p>
        </p:txBody>
      </p:sp>
    </p:spTree>
    <p:extLst>
      <p:ext uri="{BB962C8B-B14F-4D97-AF65-F5344CB8AC3E}">
        <p14:creationId xmlns:p14="http://schemas.microsoft.com/office/powerpoint/2010/main" val="6429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DTrace</a:t>
            </a:r>
            <a:endParaRPr lang="en-US" dirty="0"/>
          </a:p>
        </p:txBody>
      </p:sp>
      <p:sp>
        <p:nvSpPr>
          <p:cNvPr id="3" name="Content Placeholder 2"/>
          <p:cNvSpPr>
            <a:spLocks noGrp="1"/>
          </p:cNvSpPr>
          <p:nvPr>
            <p:ph idx="1"/>
          </p:nvPr>
        </p:nvSpPr>
        <p:spPr/>
        <p:txBody>
          <a:bodyPr/>
          <a:lstStyle/>
          <a:p>
            <a:r>
              <a:rPr lang="en-US" dirty="0"/>
              <a:t>Complete system transparency</a:t>
            </a:r>
          </a:p>
          <a:p>
            <a:r>
              <a:rPr lang="en-US" dirty="0"/>
              <a:t>See inside any call or return</a:t>
            </a:r>
          </a:p>
          <a:p>
            <a:r>
              <a:rPr lang="en-US" dirty="0"/>
              <a:t>System Calls</a:t>
            </a:r>
          </a:p>
          <a:p>
            <a:r>
              <a:rPr lang="en-US" dirty="0"/>
              <a:t>Disk, NFS, Networking subsystems</a:t>
            </a:r>
          </a:p>
          <a:p>
            <a:r>
              <a:rPr lang="en-US" dirty="0" err="1"/>
              <a:t>DTraceToolkit</a:t>
            </a:r>
            <a:endParaRPr lang="en-US" dirty="0"/>
          </a:p>
        </p:txBody>
      </p:sp>
    </p:spTree>
    <p:extLst>
      <p:ext uri="{BB962C8B-B14F-4D97-AF65-F5344CB8AC3E}">
        <p14:creationId xmlns:p14="http://schemas.microsoft.com/office/powerpoint/2010/main" val="703942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Networking</a:t>
            </a:r>
          </a:p>
        </p:txBody>
      </p:sp>
      <p:sp>
        <p:nvSpPr>
          <p:cNvPr id="3" name="Content Placeholder 2"/>
          <p:cNvSpPr>
            <a:spLocks noGrp="1"/>
          </p:cNvSpPr>
          <p:nvPr>
            <p:ph idx="1"/>
          </p:nvPr>
        </p:nvSpPr>
        <p:spPr/>
        <p:txBody>
          <a:bodyPr>
            <a:normAutofit fontScale="92500" lnSpcReduction="20000"/>
          </a:bodyPr>
          <a:lstStyle/>
          <a:p>
            <a:r>
              <a:rPr lang="en-US" dirty="0"/>
              <a:t>Pluggable TCP Stacks</a:t>
            </a:r>
          </a:p>
          <a:p>
            <a:pPr lvl="1"/>
            <a:r>
              <a:rPr lang="en-US" dirty="0"/>
              <a:t>BBR (latest from Google)</a:t>
            </a:r>
          </a:p>
          <a:p>
            <a:pPr lvl="1"/>
            <a:r>
              <a:rPr lang="en-US" dirty="0"/>
              <a:t>RACK</a:t>
            </a:r>
          </a:p>
          <a:p>
            <a:pPr lvl="1"/>
            <a:r>
              <a:rPr lang="en-US" dirty="0"/>
              <a:t>CUBIC</a:t>
            </a:r>
          </a:p>
          <a:p>
            <a:pPr lvl="1"/>
            <a:r>
              <a:rPr lang="en-US" dirty="0" err="1"/>
              <a:t>NewReno</a:t>
            </a:r>
            <a:endParaRPr lang="en-US" dirty="0"/>
          </a:p>
          <a:p>
            <a:r>
              <a:rPr lang="en-US" dirty="0"/>
              <a:t>  </a:t>
            </a:r>
            <a:r>
              <a:rPr lang="en-US" dirty="0" err="1"/>
              <a:t>IPFWandPF</a:t>
            </a:r>
            <a:r>
              <a:rPr lang="en-US" dirty="0"/>
              <a:t>   </a:t>
            </a:r>
            <a:r>
              <a:rPr lang="en-US" dirty="0" err="1"/>
              <a:t>Dummynet</a:t>
            </a:r>
            <a:endParaRPr lang="en-US" dirty="0"/>
          </a:p>
          <a:p>
            <a:r>
              <a:rPr lang="en-US" dirty="0"/>
              <a:t>  </a:t>
            </a:r>
            <a:r>
              <a:rPr lang="en-US" dirty="0" err="1"/>
              <a:t>netmap</a:t>
            </a:r>
            <a:endParaRPr lang="en-US" dirty="0"/>
          </a:p>
          <a:p>
            <a:r>
              <a:rPr lang="en-US" dirty="0"/>
              <a:t>  VALE</a:t>
            </a:r>
          </a:p>
          <a:p>
            <a:r>
              <a:rPr lang="en-US" dirty="0"/>
              <a:t>  VXLAN</a:t>
            </a:r>
          </a:p>
        </p:txBody>
      </p:sp>
    </p:spTree>
    <p:extLst>
      <p:ext uri="{BB962C8B-B14F-4D97-AF65-F5344CB8AC3E}">
        <p14:creationId xmlns:p14="http://schemas.microsoft.com/office/powerpoint/2010/main" val="67887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Virtualization</a:t>
            </a:r>
          </a:p>
        </p:txBody>
      </p:sp>
      <p:sp>
        <p:nvSpPr>
          <p:cNvPr id="3" name="Content Placeholder 2"/>
          <p:cNvSpPr>
            <a:spLocks noGrp="1"/>
          </p:cNvSpPr>
          <p:nvPr>
            <p:ph idx="1"/>
          </p:nvPr>
        </p:nvSpPr>
        <p:spPr/>
        <p:txBody>
          <a:bodyPr/>
          <a:lstStyle/>
          <a:p>
            <a:pPr>
              <a:spcBef>
                <a:spcPts val="0"/>
              </a:spcBef>
            </a:pPr>
            <a:r>
              <a:rPr lang="en-US" dirty="0"/>
              <a:t>Ready to use images</a:t>
            </a:r>
          </a:p>
          <a:p>
            <a:pPr lvl="1">
              <a:spcBef>
                <a:spcPts val="0"/>
              </a:spcBef>
            </a:pPr>
            <a:r>
              <a:rPr lang="en-US" dirty="0"/>
              <a:t>VMWare</a:t>
            </a:r>
          </a:p>
          <a:p>
            <a:pPr lvl="1">
              <a:spcBef>
                <a:spcPts val="0"/>
              </a:spcBef>
            </a:pPr>
            <a:r>
              <a:rPr lang="en-US" dirty="0"/>
              <a:t>Virtual Box</a:t>
            </a:r>
          </a:p>
          <a:p>
            <a:pPr lvl="1">
              <a:spcBef>
                <a:spcPts val="0"/>
              </a:spcBef>
            </a:pPr>
            <a:r>
              <a:rPr lang="en-US" dirty="0" err="1"/>
              <a:t>qemu</a:t>
            </a:r>
            <a:endParaRPr lang="en-US" dirty="0"/>
          </a:p>
          <a:p>
            <a:pPr>
              <a:spcBef>
                <a:spcPts val="0"/>
              </a:spcBef>
            </a:pPr>
            <a:r>
              <a:rPr lang="en-US" dirty="0" err="1"/>
              <a:t>bhyve</a:t>
            </a:r>
            <a:endParaRPr lang="en-US" dirty="0"/>
          </a:p>
          <a:p>
            <a:pPr lvl="1">
              <a:spcBef>
                <a:spcPts val="0"/>
              </a:spcBef>
            </a:pPr>
            <a:r>
              <a:rPr lang="en-US" dirty="0"/>
              <a:t>Native hypervisor</a:t>
            </a:r>
          </a:p>
          <a:p>
            <a:pPr lvl="1">
              <a:spcBef>
                <a:spcPts val="0"/>
              </a:spcBef>
            </a:pPr>
            <a:r>
              <a:rPr lang="en-US" dirty="0"/>
              <a:t>Runs Linux, Windows and FreeBSD images</a:t>
            </a:r>
          </a:p>
          <a:p>
            <a:pPr lvl="1">
              <a:spcBef>
                <a:spcPts val="0"/>
              </a:spcBef>
            </a:pPr>
            <a:r>
              <a:rPr lang="en-US" dirty="0"/>
              <a:t>Also used on Mac OS (</a:t>
            </a:r>
            <a:r>
              <a:rPr lang="en-US" dirty="0" err="1"/>
              <a:t>xhyve</a:t>
            </a:r>
            <a:r>
              <a:rPr lang="en-US" dirty="0"/>
              <a:t>)</a:t>
            </a:r>
          </a:p>
          <a:p>
            <a:pPr lvl="1">
              <a:spcBef>
                <a:spcPts val="0"/>
              </a:spcBef>
            </a:pPr>
            <a:r>
              <a:rPr lang="en-US" dirty="0"/>
              <a:t>BSD Licensed</a:t>
            </a:r>
          </a:p>
        </p:txBody>
      </p:sp>
    </p:spTree>
    <p:extLst>
      <p:ext uri="{BB962C8B-B14F-4D97-AF65-F5344CB8AC3E}">
        <p14:creationId xmlns:p14="http://schemas.microsoft.com/office/powerpoint/2010/main" val="27705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New Features</a:t>
            </a:r>
          </a:p>
        </p:txBody>
      </p:sp>
      <p:sp>
        <p:nvSpPr>
          <p:cNvPr id="3" name="Content Placeholder 2"/>
          <p:cNvSpPr>
            <a:spLocks noGrp="1"/>
          </p:cNvSpPr>
          <p:nvPr>
            <p:ph idx="1"/>
          </p:nvPr>
        </p:nvSpPr>
        <p:spPr/>
        <p:txBody>
          <a:bodyPr>
            <a:normAutofit fontScale="92500" lnSpcReduction="20000"/>
          </a:bodyPr>
          <a:lstStyle/>
          <a:p>
            <a:r>
              <a:rPr lang="en-US" dirty="0"/>
              <a:t>Scaling</a:t>
            </a:r>
          </a:p>
          <a:p>
            <a:pPr lvl="1"/>
            <a:r>
              <a:rPr lang="en-US" dirty="0"/>
              <a:t>More Cores</a:t>
            </a:r>
          </a:p>
          <a:p>
            <a:pPr lvl="1"/>
            <a:r>
              <a:rPr lang="en-US" dirty="0"/>
              <a:t>Queues</a:t>
            </a:r>
          </a:p>
          <a:p>
            <a:pPr lvl="1"/>
            <a:r>
              <a:rPr lang="en-US" dirty="0"/>
              <a:t>NUMA</a:t>
            </a:r>
          </a:p>
          <a:p>
            <a:r>
              <a:rPr lang="en-US" dirty="0"/>
              <a:t>ARM64</a:t>
            </a:r>
          </a:p>
          <a:p>
            <a:r>
              <a:rPr lang="en-US" dirty="0"/>
              <a:t>MPTCP</a:t>
            </a:r>
          </a:p>
          <a:p>
            <a:r>
              <a:rPr lang="en-US" dirty="0"/>
              <a:t>DCTCP</a:t>
            </a:r>
          </a:p>
          <a:p>
            <a:r>
              <a:rPr lang="en-US" dirty="0"/>
              <a:t>BBR (the latest in TCP congestion control)</a:t>
            </a:r>
          </a:p>
          <a:p>
            <a:r>
              <a:rPr lang="en-US" dirty="0" err="1"/>
              <a:t>SecureBoot</a:t>
            </a:r>
            <a:r>
              <a:rPr lang="en-US" dirty="0"/>
              <a:t>/UEFI</a:t>
            </a:r>
          </a:p>
          <a:p>
            <a:endParaRPr lang="en-US" dirty="0"/>
          </a:p>
        </p:txBody>
      </p:sp>
    </p:spTree>
    <p:extLst>
      <p:ext uri="{BB962C8B-B14F-4D97-AF65-F5344CB8AC3E}">
        <p14:creationId xmlns:p14="http://schemas.microsoft.com/office/powerpoint/2010/main" val="71546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a:t>
            </a:r>
          </a:p>
        </p:txBody>
      </p:sp>
      <p:sp>
        <p:nvSpPr>
          <p:cNvPr id="3" name="Content Placeholder 2"/>
          <p:cNvSpPr>
            <a:spLocks noGrp="1"/>
          </p:cNvSpPr>
          <p:nvPr>
            <p:ph idx="1"/>
          </p:nvPr>
        </p:nvSpPr>
        <p:spPr/>
        <p:txBody>
          <a:bodyPr/>
          <a:lstStyle/>
          <a:p>
            <a:pPr lvl="0"/>
            <a:r>
              <a:rPr lang="en-US" sz="3300" dirty="0">
                <a:latin typeface="+mj-lt"/>
                <a:ea typeface="+mj-ea"/>
                <a:cs typeface="+mj-cs"/>
              </a:rPr>
              <a:t>What is FreeBSD?</a:t>
            </a:r>
          </a:p>
          <a:p>
            <a:pPr lvl="0"/>
            <a:r>
              <a:rPr lang="en-US" sz="3300" dirty="0">
                <a:latin typeface="+mj-lt"/>
                <a:ea typeface="+mj-ea"/>
                <a:cs typeface="+mj-cs"/>
              </a:rPr>
              <a:t>A Brief History of BSD</a:t>
            </a:r>
          </a:p>
          <a:p>
            <a:pPr lvl="0"/>
            <a:r>
              <a:rPr lang="en-US" sz="3300" dirty="0">
                <a:latin typeface="+mj-lt"/>
                <a:ea typeface="+mj-ea"/>
                <a:cs typeface="+mj-cs"/>
              </a:rPr>
              <a:t>Features</a:t>
            </a:r>
          </a:p>
          <a:p>
            <a:pPr lvl="0"/>
            <a:r>
              <a:rPr lang="en-US" sz="3300" dirty="0">
                <a:latin typeface="+mj-lt"/>
                <a:ea typeface="+mj-ea"/>
                <a:cs typeface="+mj-cs"/>
              </a:rPr>
              <a:t>Futures</a:t>
            </a:r>
          </a:p>
        </p:txBody>
      </p:sp>
    </p:spTree>
    <p:extLst>
      <p:ext uri="{BB962C8B-B14F-4D97-AF65-F5344CB8AC3E}">
        <p14:creationId xmlns:p14="http://schemas.microsoft.com/office/powerpoint/2010/main" val="1339762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the Project Works</a:t>
            </a:r>
          </a:p>
        </p:txBody>
      </p:sp>
      <p:sp>
        <p:nvSpPr>
          <p:cNvPr id="3" name="Content Placeholder 2"/>
          <p:cNvSpPr>
            <a:spLocks noGrp="1"/>
          </p:cNvSpPr>
          <p:nvPr>
            <p:ph idx="1"/>
          </p:nvPr>
        </p:nvSpPr>
        <p:spPr/>
        <p:txBody>
          <a:bodyPr/>
          <a:lstStyle/>
          <a:p>
            <a:r>
              <a:rPr lang="en-US" dirty="0"/>
              <a:t>Democratically Elected Core Team   </a:t>
            </a:r>
          </a:p>
          <a:p>
            <a:r>
              <a:rPr lang="en-US" dirty="0"/>
              <a:t>Mentorship for Commit Bit</a:t>
            </a:r>
          </a:p>
          <a:p>
            <a:r>
              <a:rPr lang="en-US" dirty="0"/>
              <a:t>Hats</a:t>
            </a:r>
          </a:p>
          <a:p>
            <a:r>
              <a:rPr lang="en-US" dirty="0"/>
              <a:t>We have no dictator</a:t>
            </a:r>
          </a:p>
        </p:txBody>
      </p:sp>
    </p:spTree>
    <p:extLst>
      <p:ext uri="{BB962C8B-B14F-4D97-AF65-F5344CB8AC3E}">
        <p14:creationId xmlns:p14="http://schemas.microsoft.com/office/powerpoint/2010/main" val="1426090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Becoming a Committer</a:t>
            </a:r>
          </a:p>
        </p:txBody>
      </p:sp>
      <p:sp>
        <p:nvSpPr>
          <p:cNvPr id="3" name="Content Placeholder 2"/>
          <p:cNvSpPr>
            <a:spLocks noGrp="1"/>
          </p:cNvSpPr>
          <p:nvPr>
            <p:ph idx="1"/>
          </p:nvPr>
        </p:nvSpPr>
        <p:spPr/>
        <p:txBody>
          <a:bodyPr>
            <a:normAutofit fontScale="70000" lnSpcReduction="20000"/>
          </a:bodyPr>
          <a:lstStyle/>
          <a:p>
            <a:r>
              <a:rPr lang="en-US" dirty="0"/>
              <a:t>Join the mailing lists</a:t>
            </a:r>
          </a:p>
          <a:p>
            <a:r>
              <a:rPr lang="en-US" dirty="0"/>
              <a:t>Clone or Checkout the code</a:t>
            </a:r>
          </a:p>
          <a:p>
            <a:pPr lvl="1"/>
            <a:r>
              <a:rPr lang="en-US" dirty="0" err="1"/>
              <a:t>svn.freebsd.org</a:t>
            </a:r>
            <a:endParaRPr lang="en-US" dirty="0"/>
          </a:p>
          <a:p>
            <a:pPr lvl="1"/>
            <a:r>
              <a:rPr lang="en-US" dirty="0" err="1"/>
              <a:t>github</a:t>
            </a:r>
            <a:r>
              <a:rPr lang="en-US" dirty="0"/>
              <a:t>/</a:t>
            </a:r>
            <a:r>
              <a:rPr lang="en-US" dirty="0" err="1"/>
              <a:t>freebsd</a:t>
            </a:r>
            <a:endParaRPr lang="en-US" dirty="0"/>
          </a:p>
          <a:p>
            <a:r>
              <a:rPr lang="en-US" dirty="0"/>
              <a:t>Submit Patches</a:t>
            </a:r>
          </a:p>
          <a:p>
            <a:pPr lvl="1"/>
            <a:r>
              <a:rPr lang="en-US" dirty="0" err="1"/>
              <a:t>reviews.freebsd.org</a:t>
            </a:r>
            <a:endParaRPr lang="en-US" dirty="0"/>
          </a:p>
          <a:p>
            <a:r>
              <a:rPr lang="en-US" dirty="0"/>
              <a:t>Get a mentor</a:t>
            </a:r>
          </a:p>
          <a:p>
            <a:r>
              <a:rPr lang="en-US" dirty="0"/>
              <a:t>Get proposed to core@</a:t>
            </a:r>
          </a:p>
          <a:p>
            <a:r>
              <a:rPr lang="en-US" dirty="0"/>
              <a:t>Granted a commit bit (all commits </a:t>
            </a:r>
            <a:r>
              <a:rPr lang="en-US" dirty="0" err="1"/>
              <a:t>ReviewedBy</a:t>
            </a:r>
            <a:r>
              <a:rPr lang="en-US" dirty="0"/>
              <a:t>)</a:t>
            </a:r>
          </a:p>
          <a:p>
            <a:r>
              <a:rPr lang="en-US" dirty="0"/>
              <a:t>Be freed from mentorship</a:t>
            </a:r>
          </a:p>
          <a:p>
            <a:r>
              <a:rPr lang="en-US" dirty="0"/>
              <a:t>Find a mentee</a:t>
            </a:r>
          </a:p>
        </p:txBody>
      </p:sp>
    </p:spTree>
    <p:extLst>
      <p:ext uri="{BB962C8B-B14F-4D97-AF65-F5344CB8AC3E}">
        <p14:creationId xmlns:p14="http://schemas.microsoft.com/office/powerpoint/2010/main" val="976910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BSD License</a:t>
            </a:r>
          </a:p>
        </p:txBody>
      </p:sp>
      <p:sp>
        <p:nvSpPr>
          <p:cNvPr id="3" name="Content Placeholder 2"/>
          <p:cNvSpPr>
            <a:spLocks noGrp="1"/>
          </p:cNvSpPr>
          <p:nvPr>
            <p:ph idx="1"/>
          </p:nvPr>
        </p:nvSpPr>
        <p:spPr/>
        <p:txBody>
          <a:bodyPr>
            <a:noAutofit/>
          </a:bodyPr>
          <a:lstStyle/>
          <a:p>
            <a:pPr marL="0" indent="0">
              <a:spcBef>
                <a:spcPts val="0"/>
              </a:spcBef>
              <a:buNone/>
            </a:pPr>
            <a:r>
              <a:rPr lang="en-US" sz="900" dirty="0"/>
              <a:t>/*- </a:t>
            </a:r>
          </a:p>
          <a:p>
            <a:pPr marL="0" indent="0">
              <a:spcBef>
                <a:spcPts val="0"/>
              </a:spcBef>
              <a:buNone/>
            </a:pPr>
            <a:r>
              <a:rPr lang="en-US" sz="900" dirty="0"/>
              <a:t>  * Copyright (c) [year] [your name] </a:t>
            </a:r>
          </a:p>
          <a:p>
            <a:pPr marL="0" indent="0">
              <a:spcBef>
                <a:spcPts val="0"/>
              </a:spcBef>
              <a:buNone/>
            </a:pPr>
            <a:r>
              <a:rPr lang="en-US" sz="900" dirty="0"/>
              <a:t>  * All rights reserved. </a:t>
            </a:r>
          </a:p>
          <a:p>
            <a:pPr marL="0" indent="0">
              <a:spcBef>
                <a:spcPts val="0"/>
              </a:spcBef>
              <a:buNone/>
            </a:pPr>
            <a:r>
              <a:rPr lang="en-US" sz="900" dirty="0"/>
              <a:t>  * </a:t>
            </a:r>
          </a:p>
          <a:p>
            <a:pPr marL="0" indent="0">
              <a:spcBef>
                <a:spcPts val="0"/>
              </a:spcBef>
              <a:buNone/>
            </a:pPr>
            <a:r>
              <a:rPr lang="en-US" sz="900" dirty="0"/>
              <a:t>  * Redistribution and use in source and binary forms, with or without modification, are </a:t>
            </a:r>
          </a:p>
          <a:p>
            <a:pPr marL="0" indent="0">
              <a:spcBef>
                <a:spcPts val="0"/>
              </a:spcBef>
              <a:buNone/>
            </a:pPr>
            <a:r>
              <a:rPr lang="en-US" sz="900" dirty="0"/>
              <a:t>  * permitted provided that the following conditions are met: </a:t>
            </a:r>
          </a:p>
          <a:p>
            <a:pPr marL="0" indent="0">
              <a:spcBef>
                <a:spcPts val="0"/>
              </a:spcBef>
              <a:buNone/>
            </a:pPr>
            <a:r>
              <a:rPr lang="en-US" sz="900" dirty="0"/>
              <a:t>  * 1. Redistributions of source code must retain the above copyright </a:t>
            </a:r>
          </a:p>
          <a:p>
            <a:pPr marL="0" indent="0">
              <a:spcBef>
                <a:spcPts val="0"/>
              </a:spcBef>
              <a:buNone/>
            </a:pPr>
            <a:r>
              <a:rPr lang="en-US" sz="900" dirty="0"/>
              <a:t>  *    notice, this list of conditions and the following disclaimer.</a:t>
            </a:r>
          </a:p>
          <a:p>
            <a:pPr marL="0" indent="0">
              <a:spcBef>
                <a:spcPts val="0"/>
              </a:spcBef>
              <a:buNone/>
            </a:pPr>
            <a:r>
              <a:rPr lang="en-US" sz="900" dirty="0"/>
              <a:t>  * 2. Redistributions in binary form must reproduce the above copyright notice, this list of conditions and </a:t>
            </a:r>
          </a:p>
          <a:p>
            <a:pPr marL="0" indent="0">
              <a:spcBef>
                <a:spcPts val="0"/>
              </a:spcBef>
              <a:buNone/>
            </a:pPr>
            <a:r>
              <a:rPr lang="en-US" sz="900" dirty="0"/>
              <a:t>  * the following disclaimer in the documentation and/or other materials provided with the distribution. </a:t>
            </a:r>
          </a:p>
          <a:p>
            <a:pPr marL="0" indent="0">
              <a:spcBef>
                <a:spcPts val="0"/>
              </a:spcBef>
              <a:buNone/>
            </a:pPr>
            <a:r>
              <a:rPr lang="en-US" sz="900" dirty="0"/>
              <a:t>  * </a:t>
            </a:r>
          </a:p>
          <a:p>
            <a:pPr marL="0" indent="0">
              <a:spcBef>
                <a:spcPts val="0"/>
              </a:spcBef>
              <a:buNone/>
            </a:pPr>
            <a:r>
              <a:rPr lang="en-US" sz="900" dirty="0"/>
              <a:t>  * THIS SOFTWARE IS PROVIDED BY THE AUTHOR AND CONTRIBUTORS ``AS IS'' AND </a:t>
            </a:r>
          </a:p>
          <a:p>
            <a:pPr marL="0" indent="0">
              <a:spcBef>
                <a:spcPts val="0"/>
              </a:spcBef>
              <a:buNone/>
            </a:pPr>
            <a:r>
              <a:rPr lang="en-US" sz="900" dirty="0"/>
              <a:t>  * ANY EXPRESS OR IMPLIED WARRANTIES, INCLUDING, BUT NOT LIMITED TO, THE </a:t>
            </a:r>
          </a:p>
          <a:p>
            <a:pPr marL="0" indent="0">
              <a:spcBef>
                <a:spcPts val="0"/>
              </a:spcBef>
              <a:buNone/>
            </a:pPr>
            <a:r>
              <a:rPr lang="en-US" sz="900" dirty="0"/>
              <a:t>  * IMPLIED WARRANTIES OF MERCHANTABILITY AND FITNESS FOR A PARTICULAR PURPOSE </a:t>
            </a:r>
          </a:p>
          <a:p>
            <a:pPr marL="0" indent="0">
              <a:spcBef>
                <a:spcPts val="0"/>
              </a:spcBef>
              <a:buNone/>
            </a:pPr>
            <a:r>
              <a:rPr lang="en-US" sz="900" dirty="0"/>
              <a:t>  * ARE DISCLAIMED.  IN NO EVENT SHALL THE AUTHOR OR CONTRIBUTORS BE LIABLE </a:t>
            </a:r>
          </a:p>
          <a:p>
            <a:pPr marL="0" indent="0">
              <a:spcBef>
                <a:spcPts val="0"/>
              </a:spcBef>
              <a:buNone/>
            </a:pPr>
            <a:r>
              <a:rPr lang="en-US" sz="900" dirty="0"/>
              <a:t>  * FOR ANY DIRECT, INDIRECT, INCIDENTAL, SPECIAL, EXEMPLARY, OR CONSEQUENTIAL </a:t>
            </a:r>
          </a:p>
          <a:p>
            <a:pPr marL="0" indent="0">
              <a:spcBef>
                <a:spcPts val="0"/>
              </a:spcBef>
              <a:buNone/>
            </a:pPr>
            <a:r>
              <a:rPr lang="en-US" sz="900" dirty="0"/>
              <a:t>  * DAMAGES (INCLUDING, BUT NOT LIMITED TO, PROCUREMENT OF SUBSTITUTE GOODS </a:t>
            </a:r>
          </a:p>
          <a:p>
            <a:pPr marL="0" indent="0">
              <a:spcBef>
                <a:spcPts val="0"/>
              </a:spcBef>
              <a:buNone/>
            </a:pPr>
            <a:r>
              <a:rPr lang="en-US" sz="900" dirty="0"/>
              <a:t>  * OR SERVICES; LOSS OF USE, DATA, OR PROFITS; OR BUSINESS INTERRUPTION) </a:t>
            </a:r>
          </a:p>
          <a:p>
            <a:pPr marL="0" indent="0">
              <a:spcBef>
                <a:spcPts val="0"/>
              </a:spcBef>
              <a:buNone/>
            </a:pPr>
            <a:r>
              <a:rPr lang="en-US" sz="900" dirty="0"/>
              <a:t>  * HOWEVER CAUSED AND ON ANY THEORY OF LIABILITY, WHETHER IN CONTRACT, STRICT </a:t>
            </a:r>
          </a:p>
          <a:p>
            <a:pPr marL="0" indent="0">
              <a:spcBef>
                <a:spcPts val="0"/>
              </a:spcBef>
              <a:buNone/>
            </a:pPr>
            <a:r>
              <a:rPr lang="en-US" sz="900" dirty="0"/>
              <a:t>  * LIABILITY, OR TORT (INCLUDING NEGLIGENCE OR OTHERWISE) ARISING IN ANY WAY </a:t>
            </a:r>
          </a:p>
          <a:p>
            <a:pPr marL="0" indent="0">
              <a:spcBef>
                <a:spcPts val="0"/>
              </a:spcBef>
              <a:buNone/>
            </a:pPr>
            <a:r>
              <a:rPr lang="en-US" sz="900" dirty="0"/>
              <a:t>  * OUT OF THE USE OF THIS SOFTWARE, EVEN IF ADVISED OF THE POSSIBILITY OF </a:t>
            </a:r>
          </a:p>
          <a:p>
            <a:pPr marL="0" indent="0">
              <a:spcBef>
                <a:spcPts val="0"/>
              </a:spcBef>
              <a:buNone/>
            </a:pPr>
            <a:r>
              <a:rPr lang="en-US" sz="900" dirty="0"/>
              <a:t>  * SUCH DAMAGE. </a:t>
            </a:r>
          </a:p>
          <a:p>
            <a:pPr marL="0" indent="0">
              <a:spcBef>
                <a:spcPts val="0"/>
              </a:spcBef>
              <a:buNone/>
            </a:pPr>
            <a:r>
              <a:rPr lang="en-US" sz="900" dirty="0"/>
              <a:t>  * </a:t>
            </a:r>
          </a:p>
          <a:p>
            <a:pPr marL="0" indent="0">
              <a:spcBef>
                <a:spcPts val="0"/>
              </a:spcBef>
              <a:buNone/>
            </a:pPr>
            <a:r>
              <a:rPr lang="en-US" sz="900" dirty="0"/>
              <a:t>  */</a:t>
            </a:r>
          </a:p>
        </p:txBody>
      </p:sp>
    </p:spTree>
    <p:extLst>
      <p:ext uri="{BB962C8B-B14F-4D97-AF65-F5344CB8AC3E}">
        <p14:creationId xmlns:p14="http://schemas.microsoft.com/office/powerpoint/2010/main" val="239175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GPLv2</a:t>
            </a:r>
          </a:p>
        </p:txBody>
      </p:sp>
      <p:sp>
        <p:nvSpPr>
          <p:cNvPr id="3" name="Content Placeholder 2"/>
          <p:cNvSpPr>
            <a:spLocks noGrp="1"/>
          </p:cNvSpPr>
          <p:nvPr>
            <p:ph idx="1"/>
          </p:nvPr>
        </p:nvSpPr>
        <p:spPr/>
        <p:txBody>
          <a:bodyPr>
            <a:normAutofit fontScale="25000" lnSpcReduction="20000"/>
          </a:bodyPr>
          <a:lstStyle/>
          <a:p>
            <a:pPr marL="0" indent="0" algn="just">
              <a:buNone/>
            </a:pPr>
            <a:r>
              <a:rPr lang="en-US" dirty="0"/>
              <a:t> GNU GENERAL PUBLIC LICENSE                       Version 2, June 1991 Copyright (C) 1989, 1991 Free Software Foundation, Inc., 51 Franklin Street, Fifth Floor, Boston, MA 02110-1301 USA Everyone is permitted to copy and distribute verbatim copies of this license document, but changing it is not allowed.                            Preamble  The licenses for most software are designed to take away </a:t>
            </a:r>
            <a:r>
              <a:rPr lang="en-US" dirty="0" err="1"/>
              <a:t>yourfreedom</a:t>
            </a:r>
            <a:r>
              <a:rPr lang="en-US" dirty="0"/>
              <a:t> to share and change it.  By contrast, the GNU General </a:t>
            </a:r>
            <a:r>
              <a:rPr lang="en-US" dirty="0" err="1"/>
              <a:t>PublicLicense</a:t>
            </a:r>
            <a:r>
              <a:rPr lang="en-US" dirty="0"/>
              <a:t> is intended to guarantee your freedom to share and change </a:t>
            </a:r>
            <a:r>
              <a:rPr lang="en-US" dirty="0" err="1"/>
              <a:t>freesoftware</a:t>
            </a:r>
            <a:r>
              <a:rPr lang="en-US" dirty="0"/>
              <a:t>--to make sure the software is free for all its users.  </a:t>
            </a:r>
            <a:r>
              <a:rPr lang="en-US" dirty="0" err="1"/>
              <a:t>ThisGeneral</a:t>
            </a:r>
            <a:r>
              <a:rPr lang="en-US" dirty="0"/>
              <a:t> Public License applies to most of the Free </a:t>
            </a:r>
            <a:r>
              <a:rPr lang="en-US" dirty="0" err="1"/>
              <a:t>SoftwareFoundation's</a:t>
            </a:r>
            <a:r>
              <a:rPr lang="en-US" dirty="0"/>
              <a:t> software and to any other program whose authors commit </a:t>
            </a:r>
            <a:r>
              <a:rPr lang="en-US" dirty="0" err="1"/>
              <a:t>tousing</a:t>
            </a:r>
            <a:r>
              <a:rPr lang="en-US" dirty="0"/>
              <a:t> it.  (Some other Free Software Foundation software is covered </a:t>
            </a:r>
            <a:r>
              <a:rPr lang="en-US" dirty="0" err="1"/>
              <a:t>bythe</a:t>
            </a:r>
            <a:r>
              <a:rPr lang="en-US" dirty="0"/>
              <a:t> GNU Lesser General Public License instead.)  You can apply it </a:t>
            </a:r>
            <a:r>
              <a:rPr lang="en-US" dirty="0" err="1"/>
              <a:t>toyour</a:t>
            </a:r>
            <a:r>
              <a:rPr lang="en-US" dirty="0"/>
              <a:t> programs, too.  When we speak of free software, we are referring to freedom, </a:t>
            </a:r>
            <a:r>
              <a:rPr lang="en-US" dirty="0" err="1"/>
              <a:t>notprice</a:t>
            </a:r>
            <a:r>
              <a:rPr lang="en-US" dirty="0"/>
              <a:t>.  Our General Public Licenses are designed to make sure that </a:t>
            </a:r>
            <a:r>
              <a:rPr lang="en-US" dirty="0" err="1"/>
              <a:t>youhave</a:t>
            </a:r>
            <a:r>
              <a:rPr lang="en-US" dirty="0"/>
              <a:t> the freedom to distribute copies of free software (and charge </a:t>
            </a:r>
            <a:r>
              <a:rPr lang="en-US" dirty="0" err="1"/>
              <a:t>forthis</a:t>
            </a:r>
            <a:r>
              <a:rPr lang="en-US" dirty="0"/>
              <a:t> service if you wish), that you receive source code or can get </a:t>
            </a:r>
            <a:r>
              <a:rPr lang="en-US" dirty="0" err="1"/>
              <a:t>itif</a:t>
            </a:r>
            <a:r>
              <a:rPr lang="en-US" dirty="0"/>
              <a:t> you want it, that you can change the software or use pieces of </a:t>
            </a:r>
            <a:r>
              <a:rPr lang="en-US" dirty="0" err="1"/>
              <a:t>itin</a:t>
            </a:r>
            <a:r>
              <a:rPr lang="en-US" dirty="0"/>
              <a:t> new free programs; and that you know you can do these things.  To protect your rights, we need to make restrictions that </a:t>
            </a:r>
            <a:r>
              <a:rPr lang="en-US" dirty="0" err="1"/>
              <a:t>forbidanyone</a:t>
            </a:r>
            <a:r>
              <a:rPr lang="en-US" dirty="0"/>
              <a:t> to deny you these rights or to ask you to surrender the </a:t>
            </a:r>
            <a:r>
              <a:rPr lang="en-US" dirty="0" err="1"/>
              <a:t>rights.These</a:t>
            </a:r>
            <a:r>
              <a:rPr lang="en-US" dirty="0"/>
              <a:t> restrictions translate to certain responsibilities for you if </a:t>
            </a:r>
            <a:r>
              <a:rPr lang="en-US" dirty="0" err="1"/>
              <a:t>youdistribute</a:t>
            </a:r>
            <a:r>
              <a:rPr lang="en-US" dirty="0"/>
              <a:t> copies of the software, or if you modify it.  For example, if you distribute copies of such a program, </a:t>
            </a:r>
            <a:r>
              <a:rPr lang="en-US" dirty="0" err="1"/>
              <a:t>whethergratis</a:t>
            </a:r>
            <a:r>
              <a:rPr lang="en-US" dirty="0"/>
              <a:t> or for a fee, you must give the recipients all the rights </a:t>
            </a:r>
            <a:r>
              <a:rPr lang="en-US" dirty="0" err="1"/>
              <a:t>thatyou</a:t>
            </a:r>
            <a:r>
              <a:rPr lang="en-US" dirty="0"/>
              <a:t> have.  You must make sure that they, too, receive or can get </a:t>
            </a:r>
            <a:r>
              <a:rPr lang="en-US" dirty="0" err="1"/>
              <a:t>thesource</a:t>
            </a:r>
            <a:r>
              <a:rPr lang="en-US" dirty="0"/>
              <a:t> code.  And you must show them these terms so they know </a:t>
            </a:r>
            <a:r>
              <a:rPr lang="en-US" dirty="0" err="1"/>
              <a:t>theirrights</a:t>
            </a:r>
            <a:r>
              <a:rPr lang="en-US" dirty="0"/>
              <a:t>.  We protect your rights with two steps: (1) copyright the software, and(2) offer you this license which gives you legal permission to </a:t>
            </a:r>
            <a:r>
              <a:rPr lang="en-US" dirty="0" err="1"/>
              <a:t>copy,distribute</a:t>
            </a:r>
            <a:r>
              <a:rPr lang="en-US" dirty="0"/>
              <a:t> and/or modify the software.  Also, for each author's protection and ours, we want to make </a:t>
            </a:r>
            <a:r>
              <a:rPr lang="en-US" dirty="0" err="1"/>
              <a:t>certainthat</a:t>
            </a:r>
            <a:r>
              <a:rPr lang="en-US" dirty="0"/>
              <a:t> everyone understands that there is no warranty for this </a:t>
            </a:r>
            <a:r>
              <a:rPr lang="en-US" dirty="0" err="1"/>
              <a:t>freesoftware</a:t>
            </a:r>
            <a:r>
              <a:rPr lang="en-US" dirty="0"/>
              <a:t>.  If the software is modified by someone else and passed on, </a:t>
            </a:r>
            <a:r>
              <a:rPr lang="en-US" dirty="0" err="1"/>
              <a:t>wewant</a:t>
            </a:r>
            <a:r>
              <a:rPr lang="en-US" dirty="0"/>
              <a:t> its recipients to know that what they have is not the original, </a:t>
            </a:r>
            <a:r>
              <a:rPr lang="en-US" dirty="0" err="1"/>
              <a:t>sothat</a:t>
            </a:r>
            <a:r>
              <a:rPr lang="en-US" dirty="0"/>
              <a:t> any problems introduced by others will not reflect on the </a:t>
            </a:r>
            <a:r>
              <a:rPr lang="en-US" dirty="0" err="1"/>
              <a:t>originalauthors</a:t>
            </a:r>
            <a:r>
              <a:rPr lang="en-US" dirty="0"/>
              <a:t>' reputations.  Finally, any free program is threatened constantly by </a:t>
            </a:r>
            <a:r>
              <a:rPr lang="en-US" dirty="0" err="1"/>
              <a:t>softwarepatents</a:t>
            </a:r>
            <a:r>
              <a:rPr lang="en-US" dirty="0"/>
              <a:t>.  We wish to avoid the danger that redistributors of a </a:t>
            </a:r>
            <a:r>
              <a:rPr lang="en-US" dirty="0" err="1"/>
              <a:t>freeprogram</a:t>
            </a:r>
            <a:r>
              <a:rPr lang="en-US" dirty="0"/>
              <a:t> will individually obtain patent licenses, in effect making </a:t>
            </a:r>
            <a:r>
              <a:rPr lang="en-US" dirty="0" err="1"/>
              <a:t>theprogram</a:t>
            </a:r>
            <a:r>
              <a:rPr lang="en-US" dirty="0"/>
              <a:t> proprietary.  To prevent this, we have made it clear that </a:t>
            </a:r>
            <a:r>
              <a:rPr lang="en-US" dirty="0" err="1"/>
              <a:t>anypatent</a:t>
            </a:r>
            <a:r>
              <a:rPr lang="en-US" dirty="0"/>
              <a:t> must be licensed for everyone's free use or not licensed at all.  The precise terms and conditions for copying, distribution </a:t>
            </a:r>
            <a:r>
              <a:rPr lang="en-US" dirty="0" err="1"/>
              <a:t>andmodification</a:t>
            </a:r>
            <a:r>
              <a:rPr lang="en-US" dirty="0"/>
              <a:t> follow.                    GNU GENERAL PUBLIC LICENSE   TERMS AND CONDITIONS FOR COPYING, DISTRIBUTION AND MODIFICATION  0. This License applies to any program or other work which </a:t>
            </a:r>
            <a:r>
              <a:rPr lang="en-US" dirty="0" err="1"/>
              <a:t>containsa</a:t>
            </a:r>
            <a:r>
              <a:rPr lang="en-US" dirty="0"/>
              <a:t> notice placed by the copyright holder saying it may be </a:t>
            </a:r>
            <a:r>
              <a:rPr lang="en-US" dirty="0" err="1"/>
              <a:t>distributedunder</a:t>
            </a:r>
            <a:r>
              <a:rPr lang="en-US" dirty="0"/>
              <a:t> the terms of this General Public License.  The "Program", </a:t>
            </a:r>
            <a:r>
              <a:rPr lang="en-US" dirty="0" err="1"/>
              <a:t>below,refers</a:t>
            </a:r>
            <a:r>
              <a:rPr lang="en-US" dirty="0"/>
              <a:t> to any such program or work, and a "work based on the </a:t>
            </a:r>
            <a:r>
              <a:rPr lang="en-US" dirty="0" err="1"/>
              <a:t>Program"means</a:t>
            </a:r>
            <a:r>
              <a:rPr lang="en-US" dirty="0"/>
              <a:t> either the Program or any derivative work under copyright </a:t>
            </a:r>
            <a:r>
              <a:rPr lang="en-US" dirty="0" err="1"/>
              <a:t>law:that</a:t>
            </a:r>
            <a:r>
              <a:rPr lang="en-US" dirty="0"/>
              <a:t> is to say, a work containing the Program or a portion of </a:t>
            </a:r>
            <a:r>
              <a:rPr lang="en-US" dirty="0" err="1"/>
              <a:t>it,either</a:t>
            </a:r>
            <a:r>
              <a:rPr lang="en-US" dirty="0"/>
              <a:t> verbatim or with modifications and/or translated into </a:t>
            </a:r>
            <a:r>
              <a:rPr lang="en-US" dirty="0" err="1"/>
              <a:t>anotherlanguage</a:t>
            </a:r>
            <a:r>
              <a:rPr lang="en-US" dirty="0"/>
              <a:t>.  (Hereinafter, translation is included without limitation </a:t>
            </a:r>
            <a:r>
              <a:rPr lang="en-US" dirty="0" err="1"/>
              <a:t>inthe</a:t>
            </a:r>
            <a:r>
              <a:rPr lang="en-US" dirty="0"/>
              <a:t> term "modification".)  Each licensee is addressed as "</a:t>
            </a:r>
            <a:r>
              <a:rPr lang="en-US" dirty="0" err="1"/>
              <a:t>you".Activities</a:t>
            </a:r>
            <a:r>
              <a:rPr lang="en-US" dirty="0"/>
              <a:t> other than copying, distribution and modification are </a:t>
            </a:r>
            <a:r>
              <a:rPr lang="en-US" dirty="0" err="1"/>
              <a:t>notcovered</a:t>
            </a:r>
            <a:r>
              <a:rPr lang="en-US" dirty="0"/>
              <a:t> by this License; they are outside its scope.  The act </a:t>
            </a:r>
            <a:r>
              <a:rPr lang="en-US" dirty="0" err="1"/>
              <a:t>ofrunning</a:t>
            </a:r>
            <a:r>
              <a:rPr lang="en-US" dirty="0"/>
              <a:t> the Program is not restricted, and the output from the </a:t>
            </a:r>
            <a:r>
              <a:rPr lang="en-US" dirty="0" err="1"/>
              <a:t>Programis</a:t>
            </a:r>
            <a:r>
              <a:rPr lang="en-US" dirty="0"/>
              <a:t> covered only if its contents constitute a work based on </a:t>
            </a:r>
            <a:r>
              <a:rPr lang="en-US" dirty="0" err="1"/>
              <a:t>theProgram</a:t>
            </a:r>
            <a:r>
              <a:rPr lang="en-US" dirty="0"/>
              <a:t> (independent of having been made by running the Program).Whether that is true depends on what the Program does.  1. You may copy and distribute verbatim copies of the </a:t>
            </a:r>
            <a:r>
              <a:rPr lang="en-US" dirty="0" err="1"/>
              <a:t>Program'ssource</a:t>
            </a:r>
            <a:r>
              <a:rPr lang="en-US" dirty="0"/>
              <a:t> code as you receive it, in any medium, provided that </a:t>
            </a:r>
            <a:r>
              <a:rPr lang="en-US" dirty="0" err="1"/>
              <a:t>youconspicuously</a:t>
            </a:r>
            <a:r>
              <a:rPr lang="en-US" dirty="0"/>
              <a:t> and appropriately publish on each copy an </a:t>
            </a:r>
            <a:r>
              <a:rPr lang="en-US" dirty="0" err="1"/>
              <a:t>appropriatecopyright</a:t>
            </a:r>
            <a:r>
              <a:rPr lang="en-US" dirty="0"/>
              <a:t> notice and disclaimer of warranty; keep intact all </a:t>
            </a:r>
            <a:r>
              <a:rPr lang="en-US" dirty="0" err="1"/>
              <a:t>thenotices</a:t>
            </a:r>
            <a:r>
              <a:rPr lang="en-US" dirty="0"/>
              <a:t> that refer to this License and to the absence of any </a:t>
            </a:r>
            <a:r>
              <a:rPr lang="en-US" dirty="0" err="1"/>
              <a:t>warranty;and</a:t>
            </a:r>
            <a:r>
              <a:rPr lang="en-US" dirty="0"/>
              <a:t> give any other recipients of the Program a copy of this </a:t>
            </a:r>
            <a:r>
              <a:rPr lang="en-US" dirty="0" err="1"/>
              <a:t>Licensealong</a:t>
            </a:r>
            <a:r>
              <a:rPr lang="en-US" dirty="0"/>
              <a:t> with the </a:t>
            </a:r>
            <a:r>
              <a:rPr lang="en-US" dirty="0" err="1"/>
              <a:t>Program.You</a:t>
            </a:r>
            <a:r>
              <a:rPr lang="en-US" dirty="0"/>
              <a:t> may charge a fee for the physical act of transferring a copy, </a:t>
            </a:r>
            <a:r>
              <a:rPr lang="en-US" dirty="0" err="1"/>
              <a:t>andyou</a:t>
            </a:r>
            <a:r>
              <a:rPr lang="en-US" dirty="0"/>
              <a:t> may at your option offer warranty protection in exchange for a fee.  2. You may modify your copy or copies of the Program or any </a:t>
            </a:r>
            <a:r>
              <a:rPr lang="en-US" dirty="0" err="1"/>
              <a:t>portionof</a:t>
            </a:r>
            <a:r>
              <a:rPr lang="en-US" dirty="0"/>
              <a:t> it, thus forming a work based on the Program, and copy </a:t>
            </a:r>
            <a:r>
              <a:rPr lang="en-US" dirty="0" err="1"/>
              <a:t>anddistribute</a:t>
            </a:r>
            <a:r>
              <a:rPr lang="en-US" dirty="0"/>
              <a:t> such modifications or work under the terms of Section 1above, provided that you also meet all of these conditions:    a) You must cause the modified files to carry prominent notices    stating that you changed the files and the date of any change.    b) You must cause any work that you distribute or publish, that in    whole or in part contains or is derived from the Program or any    part thereof, to be licensed as a whole at no charge to all third    parties under the terms of this License.    c) If the modified program normally reads commands interactively    when run, you must cause it, when started running for such    interactive use in the most ordinary way, to print or display an    announcement including an appropriate copyright notice and a    notice that there is no warranty (or else, saying that you provide    a warranty) and that users may redistribute the program under    these conditions, and telling the user how to view a copy of this    License.  (Exception: if the Program itself is interactive but    does not normally print such an announcement, your work based on    the Program is not required to print an announcement.)These requirements apply to the modified work as a whole.  </a:t>
            </a:r>
            <a:r>
              <a:rPr lang="en-US" dirty="0" err="1"/>
              <a:t>Ifidentifiable</a:t>
            </a:r>
            <a:r>
              <a:rPr lang="en-US" dirty="0"/>
              <a:t> sections of that work are not derived from the </a:t>
            </a:r>
            <a:r>
              <a:rPr lang="en-US" dirty="0" err="1"/>
              <a:t>Program,and</a:t>
            </a:r>
            <a:r>
              <a:rPr lang="en-US" dirty="0"/>
              <a:t> can be reasonably considered independent and separate works </a:t>
            </a:r>
            <a:r>
              <a:rPr lang="en-US" dirty="0" err="1"/>
              <a:t>inthemselves</a:t>
            </a:r>
            <a:r>
              <a:rPr lang="en-US" dirty="0"/>
              <a:t>, then this License, and its terms, do not apply to </a:t>
            </a:r>
            <a:r>
              <a:rPr lang="en-US" dirty="0" err="1"/>
              <a:t>thosesections</a:t>
            </a:r>
            <a:r>
              <a:rPr lang="en-US" dirty="0"/>
              <a:t> when you distribute them as separate works.  But when </a:t>
            </a:r>
            <a:r>
              <a:rPr lang="en-US" dirty="0" err="1"/>
              <a:t>youdistribute</a:t>
            </a:r>
            <a:r>
              <a:rPr lang="en-US" dirty="0"/>
              <a:t> the same sections as part of a whole which is a work </a:t>
            </a:r>
            <a:r>
              <a:rPr lang="en-US" dirty="0" err="1"/>
              <a:t>basedon</a:t>
            </a:r>
            <a:r>
              <a:rPr lang="en-US" dirty="0"/>
              <a:t> the Program, the distribution of the whole must be on the terms </a:t>
            </a:r>
            <a:r>
              <a:rPr lang="en-US" dirty="0" err="1"/>
              <a:t>ofthis</a:t>
            </a:r>
            <a:r>
              <a:rPr lang="en-US" dirty="0"/>
              <a:t> License, whose permissions for other licensees extend to </a:t>
            </a:r>
            <a:r>
              <a:rPr lang="en-US" dirty="0" err="1"/>
              <a:t>theentire</a:t>
            </a:r>
            <a:r>
              <a:rPr lang="en-US" dirty="0"/>
              <a:t> whole, and thus to each and every part regardless of who wrote </a:t>
            </a:r>
            <a:r>
              <a:rPr lang="en-US" dirty="0" err="1"/>
              <a:t>it.Thus</a:t>
            </a:r>
            <a:r>
              <a:rPr lang="en-US" dirty="0"/>
              <a:t>, it is not the intent of this section to claim rights or </a:t>
            </a:r>
            <a:r>
              <a:rPr lang="en-US" dirty="0" err="1"/>
              <a:t>contestyour</a:t>
            </a:r>
            <a:r>
              <a:rPr lang="en-US" dirty="0"/>
              <a:t> rights to work written entirely by you; rather, the intent is </a:t>
            </a:r>
            <a:r>
              <a:rPr lang="en-US" dirty="0" err="1"/>
              <a:t>toexercise</a:t>
            </a:r>
            <a:r>
              <a:rPr lang="en-US" dirty="0"/>
              <a:t> the right to control the distribution of derivative </a:t>
            </a:r>
            <a:r>
              <a:rPr lang="en-US" dirty="0" err="1"/>
              <a:t>orcollective</a:t>
            </a:r>
            <a:r>
              <a:rPr lang="en-US" dirty="0"/>
              <a:t> works based on the </a:t>
            </a:r>
            <a:r>
              <a:rPr lang="en-US" dirty="0" err="1"/>
              <a:t>Program.In</a:t>
            </a:r>
            <a:r>
              <a:rPr lang="en-US" dirty="0"/>
              <a:t> addition, mere aggregation of another work not based on the </a:t>
            </a:r>
            <a:r>
              <a:rPr lang="en-US" dirty="0" err="1"/>
              <a:t>Programwith</a:t>
            </a:r>
            <a:r>
              <a:rPr lang="en-US" dirty="0"/>
              <a:t> the Program (or with a work based on the Program) on a volume </a:t>
            </a:r>
            <a:r>
              <a:rPr lang="en-US" dirty="0" err="1"/>
              <a:t>ofa</a:t>
            </a:r>
            <a:r>
              <a:rPr lang="en-US" dirty="0"/>
              <a:t> storage or distribution medium does not bring the other work </a:t>
            </a:r>
            <a:r>
              <a:rPr lang="en-US" dirty="0" err="1"/>
              <a:t>underthe</a:t>
            </a:r>
            <a:r>
              <a:rPr lang="en-US" dirty="0"/>
              <a:t> scope of this License.  3. You may copy and distribute the Program (or a work based on </a:t>
            </a:r>
            <a:r>
              <a:rPr lang="en-US" dirty="0" err="1"/>
              <a:t>it,under</a:t>
            </a:r>
            <a:r>
              <a:rPr lang="en-US" dirty="0"/>
              <a:t> Section 2) in object code or executable form under the terms </a:t>
            </a:r>
            <a:r>
              <a:rPr lang="en-US" dirty="0" err="1"/>
              <a:t>ofSections</a:t>
            </a:r>
            <a:r>
              <a:rPr lang="en-US" dirty="0"/>
              <a:t> 1 and 2 above provided that you also do one of the following:    a) Accompany it with the complete corresponding machine-readable    source code, which must be distributed under the terms of Sections    1 and 2 above on a medium customarily used for software interchange; or,    b) Accompany it with a written offer, valid for at least three    years, to give any third party, for a charge no more than your    cost of physically performing source distribution, a complete    machine-readable copy of the corresponding source code, to be    distributed under the terms of Sections 1 and 2 above on a medium    customarily used for software interchange; or,    c) Accompany it with the information you received as to the offer    to distribute corresponding source code.  (This alternative is    allowed only for noncommercial distribution and only if you    received the program in object code or executable form with such    an offer, in accord with Subsection b above.)The source code for a work means the preferred form of the work </a:t>
            </a:r>
            <a:r>
              <a:rPr lang="en-US" dirty="0" err="1"/>
              <a:t>formaking</a:t>
            </a:r>
            <a:r>
              <a:rPr lang="en-US" dirty="0"/>
              <a:t> modifications to it.  For an executable work, complete </a:t>
            </a:r>
            <a:r>
              <a:rPr lang="en-US" dirty="0" err="1"/>
              <a:t>sourcecode</a:t>
            </a:r>
            <a:r>
              <a:rPr lang="en-US" dirty="0"/>
              <a:t> means all the source code for all modules it contains, plus </a:t>
            </a:r>
            <a:r>
              <a:rPr lang="en-US" dirty="0" err="1"/>
              <a:t>anyassociated</a:t>
            </a:r>
            <a:r>
              <a:rPr lang="en-US" dirty="0"/>
              <a:t> interface definition files, plus the scripts used </a:t>
            </a:r>
            <a:r>
              <a:rPr lang="en-US" dirty="0" err="1"/>
              <a:t>tocontrol</a:t>
            </a:r>
            <a:r>
              <a:rPr lang="en-US" dirty="0"/>
              <a:t> compilation and installation of the executable.  However, as </a:t>
            </a:r>
            <a:r>
              <a:rPr lang="en-US" dirty="0" err="1"/>
              <a:t>aspecial</a:t>
            </a:r>
            <a:r>
              <a:rPr lang="en-US" dirty="0"/>
              <a:t> exception, the source code distributed need not </a:t>
            </a:r>
            <a:r>
              <a:rPr lang="en-US" dirty="0" err="1"/>
              <a:t>includeanything</a:t>
            </a:r>
            <a:r>
              <a:rPr lang="en-US" dirty="0"/>
              <a:t> that is normally distributed (in either source or </a:t>
            </a:r>
            <a:r>
              <a:rPr lang="en-US" dirty="0" err="1"/>
              <a:t>binaryform</a:t>
            </a:r>
            <a:r>
              <a:rPr lang="en-US" dirty="0"/>
              <a:t>) with the major components (compiler, kernel, and so on) of </a:t>
            </a:r>
            <a:r>
              <a:rPr lang="en-US" dirty="0" err="1"/>
              <a:t>theoperating</a:t>
            </a:r>
            <a:r>
              <a:rPr lang="en-US" dirty="0"/>
              <a:t> system on which the executable runs, unless that </a:t>
            </a:r>
            <a:r>
              <a:rPr lang="en-US" dirty="0" err="1"/>
              <a:t>componentitself</a:t>
            </a:r>
            <a:r>
              <a:rPr lang="en-US" dirty="0"/>
              <a:t> accompanies the </a:t>
            </a:r>
            <a:r>
              <a:rPr lang="en-US" dirty="0" err="1"/>
              <a:t>executable.If</a:t>
            </a:r>
            <a:r>
              <a:rPr lang="en-US" dirty="0"/>
              <a:t> distribution of executable or object code is made by </a:t>
            </a:r>
            <a:r>
              <a:rPr lang="en-US" dirty="0" err="1"/>
              <a:t>offeringaccess</a:t>
            </a:r>
            <a:r>
              <a:rPr lang="en-US" dirty="0"/>
              <a:t> to copy from a designated place, then offering </a:t>
            </a:r>
            <a:r>
              <a:rPr lang="en-US" dirty="0" err="1"/>
              <a:t>equivalentaccess</a:t>
            </a:r>
            <a:r>
              <a:rPr lang="en-US" dirty="0"/>
              <a:t> to copy the source code from the same place counts </a:t>
            </a:r>
            <a:r>
              <a:rPr lang="en-US" dirty="0" err="1"/>
              <a:t>asdistribution</a:t>
            </a:r>
            <a:r>
              <a:rPr lang="en-US" dirty="0"/>
              <a:t> of the source code, even though third parties are </a:t>
            </a:r>
            <a:r>
              <a:rPr lang="en-US" dirty="0" err="1"/>
              <a:t>notcompelled</a:t>
            </a:r>
            <a:r>
              <a:rPr lang="en-US" dirty="0"/>
              <a:t> to copy the source along with the object code.  4. You may not copy, modify, sublicense, or distribute the </a:t>
            </a:r>
            <a:r>
              <a:rPr lang="en-US" dirty="0" err="1"/>
              <a:t>Programexcept</a:t>
            </a:r>
            <a:r>
              <a:rPr lang="en-US" dirty="0"/>
              <a:t> as expressly provided under this License.  Any </a:t>
            </a:r>
            <a:r>
              <a:rPr lang="en-US" dirty="0" err="1"/>
              <a:t>attemptotherwise</a:t>
            </a:r>
            <a:r>
              <a:rPr lang="en-US" dirty="0"/>
              <a:t> to copy, modify, sublicense or distribute the Program </a:t>
            </a:r>
            <a:r>
              <a:rPr lang="en-US" dirty="0" err="1"/>
              <a:t>isvoid</a:t>
            </a:r>
            <a:r>
              <a:rPr lang="en-US" dirty="0"/>
              <a:t>, and will automatically terminate your rights under this </a:t>
            </a:r>
            <a:r>
              <a:rPr lang="en-US" dirty="0" err="1"/>
              <a:t>License.However</a:t>
            </a:r>
            <a:r>
              <a:rPr lang="en-US" dirty="0"/>
              <a:t>, parties who have received copies, or rights, from you </a:t>
            </a:r>
            <a:r>
              <a:rPr lang="en-US" dirty="0" err="1"/>
              <a:t>underthis</a:t>
            </a:r>
            <a:r>
              <a:rPr lang="en-US" dirty="0"/>
              <a:t> License will not have their licenses terminated so long as </a:t>
            </a:r>
            <a:r>
              <a:rPr lang="en-US" dirty="0" err="1"/>
              <a:t>suchparties</a:t>
            </a:r>
            <a:r>
              <a:rPr lang="en-US" dirty="0"/>
              <a:t> remain in full compliance.  5. You are not required to accept this License, since you have </a:t>
            </a:r>
            <a:r>
              <a:rPr lang="en-US" dirty="0" err="1"/>
              <a:t>notsigned</a:t>
            </a:r>
            <a:r>
              <a:rPr lang="en-US" dirty="0"/>
              <a:t> it.  However, nothing else grants you permission to modify </a:t>
            </a:r>
            <a:r>
              <a:rPr lang="en-US" dirty="0" err="1"/>
              <a:t>ordistribute</a:t>
            </a:r>
            <a:r>
              <a:rPr lang="en-US" dirty="0"/>
              <a:t> the Program or its derivative works.  These actions </a:t>
            </a:r>
            <a:r>
              <a:rPr lang="en-US" dirty="0" err="1"/>
              <a:t>areprohibited</a:t>
            </a:r>
            <a:r>
              <a:rPr lang="en-US" dirty="0"/>
              <a:t> by law if you do not accept this License.  Therefore, </a:t>
            </a:r>
            <a:r>
              <a:rPr lang="en-US" dirty="0" err="1"/>
              <a:t>bymodifying</a:t>
            </a:r>
            <a:r>
              <a:rPr lang="en-US" dirty="0"/>
              <a:t> or distributing the Program (or any work based on </a:t>
            </a:r>
            <a:r>
              <a:rPr lang="en-US" dirty="0" err="1"/>
              <a:t>theProgram</a:t>
            </a:r>
            <a:r>
              <a:rPr lang="en-US" dirty="0"/>
              <a:t>), you indicate your acceptance of this License to do so, </a:t>
            </a:r>
            <a:r>
              <a:rPr lang="en-US" dirty="0" err="1"/>
              <a:t>andall</a:t>
            </a:r>
            <a:r>
              <a:rPr lang="en-US" dirty="0"/>
              <a:t> its terms and conditions for copying, distributing or </a:t>
            </a:r>
            <a:r>
              <a:rPr lang="en-US" dirty="0" err="1"/>
              <a:t>modifyingthe</a:t>
            </a:r>
            <a:r>
              <a:rPr lang="en-US" dirty="0"/>
              <a:t> Program or works based on it.  6. Each time you redistribute the Program (or any work based on </a:t>
            </a:r>
            <a:r>
              <a:rPr lang="en-US" dirty="0" err="1"/>
              <a:t>theProgram</a:t>
            </a:r>
            <a:r>
              <a:rPr lang="en-US" dirty="0"/>
              <a:t>), the recipient automatically receives a license from </a:t>
            </a:r>
            <a:r>
              <a:rPr lang="en-US" dirty="0" err="1"/>
              <a:t>theoriginal</a:t>
            </a:r>
            <a:r>
              <a:rPr lang="en-US" dirty="0"/>
              <a:t> licensor to copy, distribute or modify the Program subject </a:t>
            </a:r>
            <a:r>
              <a:rPr lang="en-US" dirty="0" err="1"/>
              <a:t>tothese</a:t>
            </a:r>
            <a:r>
              <a:rPr lang="en-US" dirty="0"/>
              <a:t> terms and conditions.  You may not impose any </a:t>
            </a:r>
            <a:r>
              <a:rPr lang="en-US" dirty="0" err="1"/>
              <a:t>furtherrestrictions</a:t>
            </a:r>
            <a:r>
              <a:rPr lang="en-US" dirty="0"/>
              <a:t> on the recipients' exercise of the rights granted </a:t>
            </a:r>
            <a:r>
              <a:rPr lang="en-US" dirty="0" err="1"/>
              <a:t>herein.You</a:t>
            </a:r>
            <a:r>
              <a:rPr lang="en-US" dirty="0"/>
              <a:t> are not responsible for enforcing compliance by third parties </a:t>
            </a:r>
            <a:r>
              <a:rPr lang="en-US" dirty="0" err="1"/>
              <a:t>tothis</a:t>
            </a:r>
            <a:r>
              <a:rPr lang="en-US" dirty="0"/>
              <a:t> License.  7. If, as a consequence of a court judgment or allegation of </a:t>
            </a:r>
            <a:r>
              <a:rPr lang="en-US" dirty="0" err="1"/>
              <a:t>patentinfringement</a:t>
            </a:r>
            <a:r>
              <a:rPr lang="en-US" dirty="0"/>
              <a:t> or for any other reason (not limited to patent issues),conditions are imposed on you (whether by court order, agreement </a:t>
            </a:r>
            <a:r>
              <a:rPr lang="en-US" dirty="0" err="1"/>
              <a:t>orotherwise</a:t>
            </a:r>
            <a:r>
              <a:rPr lang="en-US" dirty="0"/>
              <a:t>) that contradict the conditions of this License, they do </a:t>
            </a:r>
            <a:r>
              <a:rPr lang="en-US" dirty="0" err="1"/>
              <a:t>notexcuse</a:t>
            </a:r>
            <a:r>
              <a:rPr lang="en-US" dirty="0"/>
              <a:t> you from the conditions of this License.  If you </a:t>
            </a:r>
            <a:r>
              <a:rPr lang="en-US" dirty="0" err="1"/>
              <a:t>cannotdistribute</a:t>
            </a:r>
            <a:r>
              <a:rPr lang="en-US" dirty="0"/>
              <a:t> so as to satisfy simultaneously your obligations under </a:t>
            </a:r>
            <a:r>
              <a:rPr lang="en-US" dirty="0" err="1"/>
              <a:t>thisLicense</a:t>
            </a:r>
            <a:r>
              <a:rPr lang="en-US" dirty="0"/>
              <a:t> and any other pertinent obligations, then as a consequence </a:t>
            </a:r>
            <a:r>
              <a:rPr lang="en-US" dirty="0" err="1"/>
              <a:t>youmay</a:t>
            </a:r>
            <a:r>
              <a:rPr lang="en-US" dirty="0"/>
              <a:t> not distribute the Program at all.  For example, if a </a:t>
            </a:r>
            <a:r>
              <a:rPr lang="en-US" dirty="0" err="1"/>
              <a:t>patentlicense</a:t>
            </a:r>
            <a:r>
              <a:rPr lang="en-US" dirty="0"/>
              <a:t> would not permit royalty-free redistribution of the Program </a:t>
            </a:r>
            <a:r>
              <a:rPr lang="en-US" dirty="0" err="1"/>
              <a:t>byall</a:t>
            </a:r>
            <a:r>
              <a:rPr lang="en-US" dirty="0"/>
              <a:t> those who receive copies directly or indirectly through you, </a:t>
            </a:r>
            <a:r>
              <a:rPr lang="en-US" dirty="0" err="1"/>
              <a:t>thenthe</a:t>
            </a:r>
            <a:r>
              <a:rPr lang="en-US" dirty="0"/>
              <a:t> only way you could satisfy both it and this License would be </a:t>
            </a:r>
            <a:r>
              <a:rPr lang="en-US" dirty="0" err="1"/>
              <a:t>torefrain</a:t>
            </a:r>
            <a:r>
              <a:rPr lang="en-US" dirty="0"/>
              <a:t> entirely from distribution of the </a:t>
            </a:r>
            <a:r>
              <a:rPr lang="en-US" dirty="0" err="1"/>
              <a:t>Program.If</a:t>
            </a:r>
            <a:r>
              <a:rPr lang="en-US" dirty="0"/>
              <a:t> any portion of this section is held invalid or unenforceable </a:t>
            </a:r>
            <a:r>
              <a:rPr lang="en-US" dirty="0" err="1"/>
              <a:t>underany</a:t>
            </a:r>
            <a:r>
              <a:rPr lang="en-US" dirty="0"/>
              <a:t> particular circumstance, the balance of the section is intended </a:t>
            </a:r>
            <a:r>
              <a:rPr lang="en-US" dirty="0" err="1"/>
              <a:t>toapply</a:t>
            </a:r>
            <a:r>
              <a:rPr lang="en-US" dirty="0"/>
              <a:t> and the section as a whole is intended to apply in </a:t>
            </a:r>
            <a:r>
              <a:rPr lang="en-US" dirty="0" err="1"/>
              <a:t>othercircumstances.It</a:t>
            </a:r>
            <a:r>
              <a:rPr lang="en-US" dirty="0"/>
              <a:t> is not the purpose of this section to induce you to infringe </a:t>
            </a:r>
            <a:r>
              <a:rPr lang="en-US" dirty="0" err="1"/>
              <a:t>anypatents</a:t>
            </a:r>
            <a:r>
              <a:rPr lang="en-US" dirty="0"/>
              <a:t> or other property right claims or to contest validity of </a:t>
            </a:r>
            <a:r>
              <a:rPr lang="en-US" dirty="0" err="1"/>
              <a:t>anysuch</a:t>
            </a:r>
            <a:r>
              <a:rPr lang="en-US" dirty="0"/>
              <a:t> claims; this section has the sole purpose of protecting </a:t>
            </a:r>
            <a:r>
              <a:rPr lang="en-US" dirty="0" err="1"/>
              <a:t>theintegrity</a:t>
            </a:r>
            <a:r>
              <a:rPr lang="en-US" dirty="0"/>
              <a:t> of the free software distribution system, which </a:t>
            </a:r>
            <a:r>
              <a:rPr lang="en-US" dirty="0" err="1"/>
              <a:t>isimplemented</a:t>
            </a:r>
            <a:r>
              <a:rPr lang="en-US" dirty="0"/>
              <a:t> by public license practices.  Many people have </a:t>
            </a:r>
            <a:r>
              <a:rPr lang="en-US" dirty="0" err="1"/>
              <a:t>madegenerous</a:t>
            </a:r>
            <a:r>
              <a:rPr lang="en-US" dirty="0"/>
              <a:t> contributions to the wide range of software </a:t>
            </a:r>
            <a:r>
              <a:rPr lang="en-US" dirty="0" err="1"/>
              <a:t>distributedthrough</a:t>
            </a:r>
            <a:r>
              <a:rPr lang="en-US" dirty="0"/>
              <a:t> that system in reliance on consistent application of </a:t>
            </a:r>
            <a:r>
              <a:rPr lang="en-US" dirty="0" err="1"/>
              <a:t>thatsystem</a:t>
            </a:r>
            <a:r>
              <a:rPr lang="en-US" dirty="0"/>
              <a:t>; it is up to the author/donor to decide if he or she is </a:t>
            </a:r>
            <a:r>
              <a:rPr lang="en-US" dirty="0" err="1"/>
              <a:t>willingto</a:t>
            </a:r>
            <a:r>
              <a:rPr lang="en-US" dirty="0"/>
              <a:t> distribute software through any other system and a licensee </a:t>
            </a:r>
            <a:r>
              <a:rPr lang="en-US" dirty="0" err="1"/>
              <a:t>cannotimpose</a:t>
            </a:r>
            <a:r>
              <a:rPr lang="en-US" dirty="0"/>
              <a:t> that </a:t>
            </a:r>
            <a:r>
              <a:rPr lang="en-US" dirty="0" err="1"/>
              <a:t>choice.This</a:t>
            </a:r>
            <a:r>
              <a:rPr lang="en-US" dirty="0"/>
              <a:t> section is intended to make thoroughly clear what is believed </a:t>
            </a:r>
            <a:r>
              <a:rPr lang="en-US" dirty="0" err="1"/>
              <a:t>tobe</a:t>
            </a:r>
            <a:r>
              <a:rPr lang="en-US" dirty="0"/>
              <a:t> a consequence of the rest of this License.  8. If the distribution and/or use of the Program is restricted </a:t>
            </a:r>
            <a:r>
              <a:rPr lang="en-US" dirty="0" err="1"/>
              <a:t>incertain</a:t>
            </a:r>
            <a:r>
              <a:rPr lang="en-US" dirty="0"/>
              <a:t> countries either by patents or by copyrighted interfaces, </a:t>
            </a:r>
            <a:r>
              <a:rPr lang="en-US" dirty="0" err="1"/>
              <a:t>theoriginal</a:t>
            </a:r>
            <a:r>
              <a:rPr lang="en-US" dirty="0"/>
              <a:t> copyright holder who places the Program under this </a:t>
            </a:r>
            <a:r>
              <a:rPr lang="en-US" dirty="0" err="1"/>
              <a:t>Licensemay</a:t>
            </a:r>
            <a:r>
              <a:rPr lang="en-US" dirty="0"/>
              <a:t> add an explicit geographical distribution limitation </a:t>
            </a:r>
            <a:r>
              <a:rPr lang="en-US" dirty="0" err="1"/>
              <a:t>excludingthose</a:t>
            </a:r>
            <a:r>
              <a:rPr lang="en-US" dirty="0"/>
              <a:t> countries, so that distribution is permitted only in or </a:t>
            </a:r>
            <a:r>
              <a:rPr lang="en-US" dirty="0" err="1"/>
              <a:t>amongcountries</a:t>
            </a:r>
            <a:r>
              <a:rPr lang="en-US" dirty="0"/>
              <a:t> not thus excluded.  In such case, this License </a:t>
            </a:r>
            <a:r>
              <a:rPr lang="en-US" dirty="0" err="1"/>
              <a:t>incorporatesthe</a:t>
            </a:r>
            <a:r>
              <a:rPr lang="en-US" dirty="0"/>
              <a:t> limitation as if written in the body of this License.  9. The Free Software Foundation may publish revised and/or new </a:t>
            </a:r>
            <a:r>
              <a:rPr lang="en-US" dirty="0" err="1"/>
              <a:t>versionsof</a:t>
            </a:r>
            <a:r>
              <a:rPr lang="en-US" dirty="0"/>
              <a:t> the General Public License from time to time.  Such new versions </a:t>
            </a:r>
            <a:r>
              <a:rPr lang="en-US" dirty="0" err="1"/>
              <a:t>willbe</a:t>
            </a:r>
            <a:r>
              <a:rPr lang="en-US" dirty="0"/>
              <a:t> similar in spirit to the present version, but may differ in detail </a:t>
            </a:r>
            <a:r>
              <a:rPr lang="en-US" dirty="0" err="1"/>
              <a:t>toaddress</a:t>
            </a:r>
            <a:r>
              <a:rPr lang="en-US" dirty="0"/>
              <a:t> new problems or </a:t>
            </a:r>
            <a:r>
              <a:rPr lang="en-US" dirty="0" err="1"/>
              <a:t>concerns.Each</a:t>
            </a:r>
            <a:r>
              <a:rPr lang="en-US" dirty="0"/>
              <a:t> version is given a distinguishing version number.  If the </a:t>
            </a:r>
            <a:r>
              <a:rPr lang="en-US" dirty="0" err="1"/>
              <a:t>Programspecifies</a:t>
            </a:r>
            <a:r>
              <a:rPr lang="en-US" dirty="0"/>
              <a:t> a version number of this License which applies to it and "</a:t>
            </a:r>
            <a:r>
              <a:rPr lang="en-US" dirty="0" err="1"/>
              <a:t>anylater</a:t>
            </a:r>
            <a:r>
              <a:rPr lang="en-US" dirty="0"/>
              <a:t> version", you have the option of following the terms and </a:t>
            </a:r>
            <a:r>
              <a:rPr lang="en-US" dirty="0" err="1"/>
              <a:t>conditionseither</a:t>
            </a:r>
            <a:r>
              <a:rPr lang="en-US" dirty="0"/>
              <a:t> of that version or of any later version published by the </a:t>
            </a:r>
            <a:r>
              <a:rPr lang="en-US" dirty="0" err="1"/>
              <a:t>FreeSoftware</a:t>
            </a:r>
            <a:r>
              <a:rPr lang="en-US" dirty="0"/>
              <a:t> Foundation.  If the Program does not specify a version number </a:t>
            </a:r>
            <a:r>
              <a:rPr lang="en-US" dirty="0" err="1"/>
              <a:t>ofthis</a:t>
            </a:r>
            <a:r>
              <a:rPr lang="en-US" dirty="0"/>
              <a:t> License, you may choose any version ever published by the Free </a:t>
            </a:r>
            <a:r>
              <a:rPr lang="en-US" dirty="0" err="1"/>
              <a:t>SoftwareFoundation</a:t>
            </a:r>
            <a:r>
              <a:rPr lang="en-US" dirty="0"/>
              <a:t>.  10. If you wish to incorporate parts of the Program into other </a:t>
            </a:r>
            <a:r>
              <a:rPr lang="en-US" dirty="0" err="1"/>
              <a:t>freeprograms</a:t>
            </a:r>
            <a:r>
              <a:rPr lang="en-US" dirty="0"/>
              <a:t> whose distribution conditions are different, write to the </a:t>
            </a:r>
            <a:r>
              <a:rPr lang="en-US" dirty="0" err="1"/>
              <a:t>authorto</a:t>
            </a:r>
            <a:r>
              <a:rPr lang="en-US" dirty="0"/>
              <a:t> ask for permission.  For software which is copyrighted by the </a:t>
            </a:r>
            <a:r>
              <a:rPr lang="en-US" dirty="0" err="1"/>
              <a:t>FreeSoftware</a:t>
            </a:r>
            <a:r>
              <a:rPr lang="en-US" dirty="0"/>
              <a:t> Foundation, write to the Free Software Foundation; we </a:t>
            </a:r>
            <a:r>
              <a:rPr lang="en-US" dirty="0" err="1"/>
              <a:t>sometimesmake</a:t>
            </a:r>
            <a:r>
              <a:rPr lang="en-US" dirty="0"/>
              <a:t> exceptions for this.  Our decision will be guided by the two </a:t>
            </a:r>
            <a:r>
              <a:rPr lang="en-US" dirty="0" err="1"/>
              <a:t>goalsof</a:t>
            </a:r>
            <a:r>
              <a:rPr lang="en-US" dirty="0"/>
              <a:t> preserving the free status of all derivatives of our free software </a:t>
            </a:r>
            <a:r>
              <a:rPr lang="en-US" dirty="0" err="1"/>
              <a:t>andof</a:t>
            </a:r>
            <a:r>
              <a:rPr lang="en-US" dirty="0"/>
              <a:t> promoting the sharing and reuse of software generally.                            NO WARRANTY  11. BECAUSE THE PROGRAM IS LICENSED FREE OF CHARGE, THERE IS NO WARRANTYFOR THE PROGRAM, TO THE EXTENT PERMITTED BY APPLICABLE LAW.  EXCEPT WHENOTHERWISE STATED IN WRITING THE COPYRIGHT HOLDERS AND/OR OTHER PARTIESPROVIDE THE PROGRAM "AS IS" WITHOUT WARRANTY OF ANY KIND, EITHER EXPRESSEDOR IMPLIED, INCLUDING, BUT NOT LIMITED TO, THE IMPLIED WARRANTIES OFMERCHANTABILITY AND FITNESS FOR A PARTICULAR PURPOSE.  THE ENTIRE RISK ASTO THE QUALITY AND PERFORMANCE OF THE PROGRAM IS WITH YOU.  SHOULD THEPROGRAM PROVE DEFECTIVE, YOU ASSUME THE COST OF ALL NECESSARY SERVICING,REPAIR OR CORRECTION.  12. IN NO EVENT UNLESS REQUIRED BY APPLICABLE LAW OR AGREED TO IN WRITINGWILL ANY COPYRIGHT HOLDER, OR ANY OTHER PARTY WHO MAY MODIFY AND/ORREDISTRIBUTE THE PROGRAM AS PERMITTED ABOVE, BE LIABLE TO YOU FOR DAMAGES,INCLUDING ANY GENERAL, SPECIAL, INCIDENTAL OR CONSEQUENTIAL DAMAGES ARISINGOUT OF THE USE OR INABILITY TO USE THE PROGRAM (INCLUDING BUT NOT LIMITEDTO LOSS OF DATA OR DATA BEING RENDERED INACCURATE OR LOSSES SUSTAINED BYYOU OR THIRD PARTIES OR A FAILURE OF THE PROGRAM TO OPERATE WITH ANY OTHERPROGRAMS), EVEN IF SUCH HOLDER OR OTHER PARTY HAS BEEN ADVISED OF THEPOSSIBILITY OF SUCH DAMAGES.                     END OF TERMS AND CONDITIONS            How to Apply These Terms to Your New Programs  If you develop a new program, and you want it to be of the </a:t>
            </a:r>
            <a:r>
              <a:rPr lang="en-US" dirty="0" err="1"/>
              <a:t>greatestpossible</a:t>
            </a:r>
            <a:r>
              <a:rPr lang="en-US" dirty="0"/>
              <a:t> use to the public, the best way to achieve this is to make </a:t>
            </a:r>
            <a:r>
              <a:rPr lang="en-US" dirty="0" err="1"/>
              <a:t>itfree</a:t>
            </a:r>
            <a:r>
              <a:rPr lang="en-US" dirty="0"/>
              <a:t> software which everyone can redistribute and change under these terms.  To do so, attach the following notices to the program.  It is </a:t>
            </a:r>
            <a:r>
              <a:rPr lang="en-US" dirty="0" err="1"/>
              <a:t>safestto</a:t>
            </a:r>
            <a:r>
              <a:rPr lang="en-US" dirty="0"/>
              <a:t> attach them to the start of each source file to most </a:t>
            </a:r>
            <a:r>
              <a:rPr lang="en-US" dirty="0" err="1"/>
              <a:t>effectivelyconvey</a:t>
            </a:r>
            <a:r>
              <a:rPr lang="en-US" dirty="0"/>
              <a:t> the exclusion of warranty; and each file should have at </a:t>
            </a:r>
            <a:r>
              <a:rPr lang="en-US" dirty="0" err="1"/>
              <a:t>leastthe</a:t>
            </a:r>
            <a:r>
              <a:rPr lang="en-US" dirty="0"/>
              <a:t> "copyright" line and a pointer to where the full notice is found.    &lt;one line to give the program's name and a brief idea of what it does.&gt;    Copyright (C) &lt;year&gt;  &lt;name of author&gt;    This program is free software; you can redistribute it and/or modify    it under the terms of the GNU General Public License as published by    the Free Software Foundation; either version 2 of the License, or    (at your option) any later version.    This program is distributed in the hope that it will be useful,    but WITHOUT ANY WARRANTY; without even the implied warranty of    MERCHANTABILITY or FITNESS FOR A PARTICULAR PURPOSE.  See the    GNU General Public License for more details.    You should have received a copy of the GNU General Public License along    with this program; if not, write to the Free Software Foundation, Inc.,    51 Franklin Street, Fifth Floor, Boston, MA 02110-1301 </a:t>
            </a:r>
            <a:r>
              <a:rPr lang="en-US" dirty="0" err="1"/>
              <a:t>USA.Also</a:t>
            </a:r>
            <a:r>
              <a:rPr lang="en-US" dirty="0"/>
              <a:t> add information on how to contact you by electronic and paper </a:t>
            </a:r>
            <a:r>
              <a:rPr lang="en-US" dirty="0" err="1"/>
              <a:t>mail.If</a:t>
            </a:r>
            <a:r>
              <a:rPr lang="en-US" dirty="0"/>
              <a:t> the program is interactive, make it output a short notice like </a:t>
            </a:r>
            <a:r>
              <a:rPr lang="en-US" dirty="0" err="1"/>
              <a:t>thiswhen</a:t>
            </a:r>
            <a:r>
              <a:rPr lang="en-US" dirty="0"/>
              <a:t> it starts in an interactive mode:    </a:t>
            </a:r>
            <a:r>
              <a:rPr lang="en-US" dirty="0" err="1"/>
              <a:t>Gnomovision</a:t>
            </a:r>
            <a:r>
              <a:rPr lang="en-US" dirty="0"/>
              <a:t> version 69, Copyright (C) year name of author    </a:t>
            </a:r>
            <a:r>
              <a:rPr lang="en-US" dirty="0" err="1"/>
              <a:t>Gnomovision</a:t>
            </a:r>
            <a:r>
              <a:rPr lang="en-US" dirty="0"/>
              <a:t> comes with ABSOLUTELY NO WARRANTY; for details type `show w'.    This is free software, and you are welcome to redistribute it    under certain conditions; type `show c' for </a:t>
            </a:r>
            <a:r>
              <a:rPr lang="en-US" dirty="0" err="1"/>
              <a:t>details.The</a:t>
            </a:r>
            <a:r>
              <a:rPr lang="en-US" dirty="0"/>
              <a:t> hypothetical commands `show w' and `show c' should show the </a:t>
            </a:r>
            <a:r>
              <a:rPr lang="en-US" dirty="0" err="1"/>
              <a:t>appropriateparts</a:t>
            </a:r>
            <a:r>
              <a:rPr lang="en-US" dirty="0"/>
              <a:t> of the General Public License.  Of course, the commands you use maybe called something other than `show w' and `show c'; they could even </a:t>
            </a:r>
            <a:r>
              <a:rPr lang="en-US" dirty="0" err="1"/>
              <a:t>bemouse</a:t>
            </a:r>
            <a:r>
              <a:rPr lang="en-US" dirty="0"/>
              <a:t>-clicks or menu items--whatever suits your </a:t>
            </a:r>
            <a:r>
              <a:rPr lang="en-US" dirty="0" err="1"/>
              <a:t>program.You</a:t>
            </a:r>
            <a:r>
              <a:rPr lang="en-US" dirty="0"/>
              <a:t> should also get your employer (if you work as a programmer) or </a:t>
            </a:r>
            <a:r>
              <a:rPr lang="en-US" dirty="0" err="1"/>
              <a:t>yourschool</a:t>
            </a:r>
            <a:r>
              <a:rPr lang="en-US" dirty="0"/>
              <a:t>, if any, to sign a "copyright disclaimer" for the program, </a:t>
            </a:r>
            <a:r>
              <a:rPr lang="en-US" dirty="0" err="1"/>
              <a:t>ifnecessary</a:t>
            </a:r>
            <a:r>
              <a:rPr lang="en-US" dirty="0"/>
              <a:t>.  Here is a sample; alter the names:  </a:t>
            </a:r>
            <a:r>
              <a:rPr lang="en-US" dirty="0" err="1"/>
              <a:t>Yoyodyne</a:t>
            </a:r>
            <a:r>
              <a:rPr lang="en-US" dirty="0"/>
              <a:t>, Inc., hereby disclaims all copyright interest in the program  `</a:t>
            </a:r>
            <a:r>
              <a:rPr lang="en-US" dirty="0" err="1"/>
              <a:t>Gnomovision</a:t>
            </a:r>
            <a:r>
              <a:rPr lang="en-US" dirty="0"/>
              <a:t>' (which makes passes at compilers) written by James Hacker.  &lt;signature of Ty Coon&gt;, 1 April 1989  Ty Coon, President of </a:t>
            </a:r>
            <a:r>
              <a:rPr lang="en-US" dirty="0" err="1"/>
              <a:t>ViceThis</a:t>
            </a:r>
            <a:r>
              <a:rPr lang="en-US" dirty="0"/>
              <a:t> General Public License does not permit incorporating your program </a:t>
            </a:r>
            <a:r>
              <a:rPr lang="en-US" dirty="0" err="1"/>
              <a:t>intoproprietary</a:t>
            </a:r>
            <a:r>
              <a:rPr lang="en-US" dirty="0"/>
              <a:t> programs.  If your program is a subroutine library, you </a:t>
            </a:r>
            <a:r>
              <a:rPr lang="en-US" dirty="0" err="1"/>
              <a:t>mayconsider</a:t>
            </a:r>
            <a:r>
              <a:rPr lang="en-US" dirty="0"/>
              <a:t> it more useful to permit linking proprietary applications with </a:t>
            </a:r>
            <a:r>
              <a:rPr lang="en-US" dirty="0" err="1"/>
              <a:t>thelibrary</a:t>
            </a:r>
            <a:r>
              <a:rPr lang="en-US" dirty="0"/>
              <a:t>.  If this is what you want to do, use the GNU Lesser </a:t>
            </a:r>
            <a:r>
              <a:rPr lang="en-US" dirty="0" err="1"/>
              <a:t>GeneralPublic</a:t>
            </a:r>
            <a:r>
              <a:rPr lang="en-US" dirty="0"/>
              <a:t> License instead of this License.</a:t>
            </a:r>
          </a:p>
        </p:txBody>
      </p:sp>
    </p:spTree>
    <p:extLst>
      <p:ext uri="{BB962C8B-B14F-4D97-AF65-F5344CB8AC3E}">
        <p14:creationId xmlns:p14="http://schemas.microsoft.com/office/powerpoint/2010/main" val="1879077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BSD License vs. GPLv2</a:t>
            </a:r>
          </a:p>
        </p:txBody>
      </p:sp>
      <p:sp>
        <p:nvSpPr>
          <p:cNvPr id="4" name="Content Placeholder 3"/>
          <p:cNvSpPr>
            <a:spLocks noGrp="1"/>
          </p:cNvSpPr>
          <p:nvPr>
            <p:ph sz="half" idx="1"/>
          </p:nvPr>
        </p:nvSpPr>
        <p:spPr>
          <a:xfrm>
            <a:off x="457200" y="1200150"/>
            <a:ext cx="4038600" cy="3394472"/>
          </a:xfrm>
        </p:spPr>
        <p:txBody>
          <a:bodyPr/>
          <a:lstStyle/>
          <a:p>
            <a:r>
              <a:rPr lang="is-IS" dirty="0"/>
              <a:t>226 words</a:t>
            </a:r>
          </a:p>
          <a:p>
            <a:r>
              <a:rPr lang="is-IS" dirty="0"/>
              <a:t>Open</a:t>
            </a:r>
          </a:p>
          <a:p>
            <a:r>
              <a:rPr lang="is-IS" dirty="0"/>
              <a:t>Unrestrictive</a:t>
            </a:r>
          </a:p>
          <a:p>
            <a:r>
              <a:rPr lang="is-IS" dirty="0"/>
              <a:t>Not viral</a:t>
            </a:r>
          </a:p>
        </p:txBody>
      </p:sp>
      <p:sp>
        <p:nvSpPr>
          <p:cNvPr id="5" name="Content Placeholder 4"/>
          <p:cNvSpPr txBox="1">
            <a:spLocks/>
          </p:cNvSpPr>
          <p:nvPr/>
        </p:nvSpPr>
        <p:spPr>
          <a:xfrm>
            <a:off x="4648200" y="1200150"/>
            <a:ext cx="4038600" cy="339447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s-IS" dirty="0">
                <a:solidFill>
                  <a:schemeClr val="bg1"/>
                </a:solidFill>
              </a:rPr>
              <a:t>2968 words</a:t>
            </a:r>
          </a:p>
          <a:p>
            <a:r>
              <a:rPr lang="en-US" dirty="0">
                <a:solidFill>
                  <a:schemeClr val="bg1"/>
                </a:solidFill>
              </a:rPr>
              <a:t>Restricts what you can do with your own code</a:t>
            </a:r>
          </a:p>
          <a:p>
            <a:r>
              <a:rPr lang="en-US" dirty="0">
                <a:solidFill>
                  <a:schemeClr val="bg1"/>
                </a:solidFill>
              </a:rPr>
              <a:t>Viral</a:t>
            </a:r>
          </a:p>
        </p:txBody>
      </p:sp>
    </p:spTree>
    <p:extLst>
      <p:ext uri="{BB962C8B-B14F-4D97-AF65-F5344CB8AC3E}">
        <p14:creationId xmlns:p14="http://schemas.microsoft.com/office/powerpoint/2010/main" val="1712968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 more about FreeBSD</a:t>
            </a:r>
          </a:p>
        </p:txBody>
      </p:sp>
      <p:sp>
        <p:nvSpPr>
          <p:cNvPr id="3" name="Content Placeholder 2"/>
          <p:cNvSpPr>
            <a:spLocks noGrp="1"/>
          </p:cNvSpPr>
          <p:nvPr>
            <p:ph idx="1"/>
          </p:nvPr>
        </p:nvSpPr>
        <p:spPr/>
        <p:txBody>
          <a:bodyPr/>
          <a:lstStyle/>
          <a:p>
            <a:r>
              <a:rPr lang="en-US" dirty="0"/>
              <a:t>Website: </a:t>
            </a:r>
            <a:r>
              <a:rPr lang="en-US" dirty="0" err="1"/>
              <a:t>www.freebsd.org</a:t>
            </a:r>
            <a:endParaRPr lang="en-US" dirty="0"/>
          </a:p>
          <a:p>
            <a:r>
              <a:rPr lang="en-US" dirty="0"/>
              <a:t>FreeBSD Foundation: </a:t>
            </a:r>
            <a:r>
              <a:rPr lang="en-US" dirty="0" err="1"/>
              <a:t>www.freebsdfoundation.org</a:t>
            </a:r>
            <a:r>
              <a:rPr lang="en-US" dirty="0"/>
              <a:t>   </a:t>
            </a:r>
          </a:p>
          <a:p>
            <a:r>
              <a:rPr lang="en-US" dirty="0"/>
              <a:t>Mailing Lists</a:t>
            </a:r>
          </a:p>
          <a:p>
            <a:r>
              <a:rPr lang="en-US" dirty="0"/>
              <a:t>Forums</a:t>
            </a:r>
          </a:p>
          <a:p>
            <a:r>
              <a:rPr lang="en-US" dirty="0"/>
              <a:t>FreeBSD Handbook</a:t>
            </a:r>
          </a:p>
          <a:p>
            <a:r>
              <a:rPr lang="en-US" dirty="0"/>
              <a:t>IRC</a:t>
            </a:r>
          </a:p>
          <a:p>
            <a:endParaRPr lang="en-US" dirty="0"/>
          </a:p>
        </p:txBody>
      </p:sp>
    </p:spTree>
    <p:extLst>
      <p:ext uri="{BB962C8B-B14F-4D97-AF65-F5344CB8AC3E}">
        <p14:creationId xmlns:p14="http://schemas.microsoft.com/office/powerpoint/2010/main" val="1480339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42404"/>
            <a:ext cx="4712677" cy="3552218"/>
          </a:xfrm>
        </p:spPr>
        <p:txBody>
          <a:bodyPr/>
          <a:lstStyle/>
          <a:p>
            <a:r>
              <a:rPr lang="en-US" altLang="zh-CN" dirty="0"/>
              <a:t>BSD &amp; Cloud @ Beijing / BSD</a:t>
            </a:r>
            <a:r>
              <a:rPr lang="zh-CN" altLang="en-US" dirty="0"/>
              <a:t>和云 聚会 </a:t>
            </a:r>
            <a:r>
              <a:rPr lang="en-US" altLang="zh-CN" dirty="0"/>
              <a:t>@ </a:t>
            </a:r>
            <a:r>
              <a:rPr lang="zh-CN" altLang="en-US" dirty="0"/>
              <a:t>北京</a:t>
            </a:r>
            <a:endParaRPr lang="en-US" altLang="zh-CN" dirty="0"/>
          </a:p>
          <a:p>
            <a:endParaRPr lang="zh-CN" altLang="en-US" dirty="0"/>
          </a:p>
          <a:p>
            <a:r>
              <a:rPr lang="en-US" altLang="zh-CN" dirty="0"/>
              <a:t>2016</a:t>
            </a:r>
            <a:r>
              <a:rPr lang="zh-CN" altLang="en-US" dirty="0"/>
              <a:t>年</a:t>
            </a:r>
            <a:r>
              <a:rPr lang="en-US" altLang="zh-CN" dirty="0"/>
              <a:t>12</a:t>
            </a:r>
            <a:r>
              <a:rPr lang="zh-CN" altLang="en-US" dirty="0"/>
              <a:t>月</a:t>
            </a:r>
            <a:r>
              <a:rPr lang="en-US" altLang="zh-CN" dirty="0"/>
              <a:t>5</a:t>
            </a:r>
            <a:r>
              <a:rPr lang="zh-CN" altLang="en-US" dirty="0"/>
              <a:t>日 </a:t>
            </a:r>
            <a:r>
              <a:rPr lang="en-US" altLang="zh-CN" dirty="0"/>
              <a:t>18:30 </a:t>
            </a:r>
          </a:p>
          <a:p>
            <a:r>
              <a:rPr lang="zh-CN" altLang="en-US" dirty="0"/>
              <a:t>北京市海淀区丹棱街</a:t>
            </a:r>
            <a:r>
              <a:rPr lang="en-US" altLang="zh-CN" dirty="0"/>
              <a:t>5</a:t>
            </a:r>
            <a:r>
              <a:rPr lang="zh-CN" altLang="en-US" dirty="0"/>
              <a:t>号微软大厦</a:t>
            </a:r>
            <a:r>
              <a:rPr lang="en-US" altLang="zh-CN" dirty="0"/>
              <a:t>2</a:t>
            </a:r>
            <a:r>
              <a:rPr lang="zh-CN" altLang="en-US" dirty="0"/>
              <a:t>号楼</a:t>
            </a:r>
            <a:r>
              <a:rPr lang="en-US" altLang="zh-CN" dirty="0"/>
              <a:t>2</a:t>
            </a:r>
            <a:r>
              <a:rPr lang="zh-CN" altLang="en-US" dirty="0"/>
              <a:t>层颐</a:t>
            </a:r>
            <a:r>
              <a:rPr lang="en-US" altLang="zh-CN" dirty="0"/>
              <a:t>­</a:t>
            </a:r>
            <a:r>
              <a:rPr lang="zh-CN" altLang="en-US" dirty="0"/>
              <a:t>和园会议室</a:t>
            </a:r>
          </a:p>
          <a:p>
            <a:endParaRPr lang="zh-CN" altLang="en-US" dirty="0"/>
          </a:p>
        </p:txBody>
      </p:sp>
      <p:sp>
        <p:nvSpPr>
          <p:cNvPr id="3" name="标题 2"/>
          <p:cNvSpPr>
            <a:spLocks noGrp="1"/>
          </p:cNvSpPr>
          <p:nvPr>
            <p:ph type="title"/>
          </p:nvPr>
        </p:nvSpPr>
        <p:spPr/>
        <p:txBody>
          <a:bodyPr>
            <a:normAutofit fontScale="90000"/>
          </a:bodyPr>
          <a:lstStyle/>
          <a:p>
            <a:r>
              <a:rPr lang="en-US" altLang="zh-CN" dirty="0"/>
              <a:t>BSD Meetup</a:t>
            </a:r>
            <a:endParaRPr lang="zh-CN" altLang="en-US" dirty="0"/>
          </a:p>
        </p:txBody>
      </p:sp>
      <p:pic>
        <p:nvPicPr>
          <p:cNvPr id="1026" name="Picture 2" descr="http://oss.huodongxing.com/logo/201610/9358511968200/promo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1354" y="1197586"/>
            <a:ext cx="2928937" cy="292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31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Who am I?</a:t>
            </a:r>
          </a:p>
        </p:txBody>
      </p:sp>
      <p:sp>
        <p:nvSpPr>
          <p:cNvPr id="3" name="Content Placeholder 2"/>
          <p:cNvSpPr>
            <a:spLocks noGrp="1"/>
          </p:cNvSpPr>
          <p:nvPr>
            <p:ph idx="1"/>
          </p:nvPr>
        </p:nvSpPr>
        <p:spPr/>
        <p:txBody>
          <a:bodyPr>
            <a:normAutofit/>
          </a:bodyPr>
          <a:lstStyle/>
          <a:p>
            <a:r>
              <a:rPr lang="en-US" sz="2100" dirty="0">
                <a:ea typeface="+mn-ea"/>
              </a:rPr>
              <a:t>Network Protocol and Security Practitioner</a:t>
            </a:r>
          </a:p>
          <a:p>
            <a:r>
              <a:rPr lang="en-US" sz="2100" dirty="0">
                <a:ea typeface="+mn-ea"/>
              </a:rPr>
              <a:t>Twenty year veteran of BSDs and Operating Systems</a:t>
            </a:r>
          </a:p>
          <a:p>
            <a:r>
              <a:rPr lang="en-US" sz="2100" dirty="0">
                <a:ea typeface="+mn-ea"/>
              </a:rPr>
              <a:t>Co-author of </a:t>
            </a:r>
            <a:r>
              <a:rPr lang="en-US" sz="2100" u="sng" dirty="0">
                <a:ea typeface="+mn-ea"/>
              </a:rPr>
              <a:t>The Design and Implementation of the FreeBSD Operating System</a:t>
            </a:r>
          </a:p>
          <a:p>
            <a:r>
              <a:rPr lang="en-US" sz="2100" dirty="0">
                <a:ea typeface="+mn-ea"/>
              </a:rPr>
              <a:t>Member of FreeBSD’s Elected Core Team</a:t>
            </a:r>
          </a:p>
          <a:p>
            <a:r>
              <a:rPr lang="en-US" sz="2100" dirty="0">
                <a:ea typeface="+mn-ea"/>
              </a:rPr>
              <a:t>Director of the FreeBSD Foundation</a:t>
            </a:r>
          </a:p>
          <a:p>
            <a:r>
              <a:rPr lang="en-US" sz="2100" dirty="0">
                <a:ea typeface="+mn-ea"/>
              </a:rPr>
              <a:t>ACM Queue’s </a:t>
            </a:r>
            <a:r>
              <a:rPr lang="en-US" sz="2100" dirty="0" err="1">
                <a:ea typeface="+mn-ea"/>
              </a:rPr>
              <a:t>Kode</a:t>
            </a:r>
            <a:r>
              <a:rPr lang="en-US" sz="2100" dirty="0">
                <a:ea typeface="+mn-ea"/>
              </a:rPr>
              <a:t> Vicious</a:t>
            </a:r>
          </a:p>
        </p:txBody>
      </p:sp>
    </p:spTree>
    <p:extLst>
      <p:ext uri="{BB962C8B-B14F-4D97-AF65-F5344CB8AC3E}">
        <p14:creationId xmlns:p14="http://schemas.microsoft.com/office/powerpoint/2010/main" val="101893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300" dirty="0">
                <a:solidFill>
                  <a:srgbClr val="FFF887"/>
                </a:solidFill>
                <a:latin typeface="+mj-lt"/>
                <a:ea typeface="+mj-ea"/>
                <a:cs typeface="+mj-cs"/>
              </a:rPr>
              <a:t>What is FreeBSD?</a:t>
            </a:r>
            <a:endParaRPr lang="en-US" dirty="0">
              <a:solidFill>
                <a:srgbClr val="FFF887"/>
              </a:solidFill>
            </a:endParaRPr>
          </a:p>
        </p:txBody>
      </p:sp>
      <p:sp>
        <p:nvSpPr>
          <p:cNvPr id="3" name="Content Placeholder 2"/>
          <p:cNvSpPr>
            <a:spLocks noGrp="1"/>
          </p:cNvSpPr>
          <p:nvPr>
            <p:ph idx="1"/>
          </p:nvPr>
        </p:nvSpPr>
        <p:spPr/>
        <p:txBody>
          <a:bodyPr/>
          <a:lstStyle/>
          <a:p>
            <a:pPr lvl="0"/>
            <a:r>
              <a:rPr lang="en-US" sz="3300" dirty="0">
                <a:latin typeface="+mj-lt"/>
                <a:ea typeface="+mj-ea"/>
                <a:cs typeface="+mj-cs"/>
              </a:rPr>
              <a:t>Complete Operating System</a:t>
            </a:r>
          </a:p>
          <a:p>
            <a:pPr lvl="0"/>
            <a:r>
              <a:rPr lang="en-US" sz="3300" dirty="0">
                <a:latin typeface="+mj-lt"/>
                <a:ea typeface="+mj-ea"/>
                <a:cs typeface="+mj-cs"/>
              </a:rPr>
              <a:t>Tools and Source</a:t>
            </a:r>
          </a:p>
          <a:p>
            <a:pPr lvl="0"/>
            <a:r>
              <a:rPr lang="en-US" sz="3300" dirty="0">
                <a:latin typeface="+mj-lt"/>
                <a:ea typeface="+mj-ea"/>
                <a:cs typeface="+mj-cs"/>
              </a:rPr>
              <a:t>More than 24,000 3</a:t>
            </a:r>
            <a:r>
              <a:rPr lang="en-US" sz="3300" baseline="30000" dirty="0">
                <a:latin typeface="+mj-lt"/>
                <a:ea typeface="+mj-ea"/>
                <a:cs typeface="+mj-cs"/>
              </a:rPr>
              <a:t>rd</a:t>
            </a:r>
            <a:r>
              <a:rPr lang="en-US" sz="3300" dirty="0">
                <a:latin typeface="+mj-lt"/>
                <a:ea typeface="+mj-ea"/>
                <a:cs typeface="+mj-cs"/>
              </a:rPr>
              <a:t> Party Open Source Packages   </a:t>
            </a:r>
          </a:p>
          <a:p>
            <a:pPr lvl="0"/>
            <a:r>
              <a:rPr lang="en-US" sz="3300" dirty="0">
                <a:latin typeface="+mj-lt"/>
                <a:ea typeface="+mj-ea"/>
                <a:cs typeface="+mj-cs"/>
              </a:rPr>
              <a:t>Complete Documentation</a:t>
            </a:r>
          </a:p>
          <a:p>
            <a:pPr lvl="0"/>
            <a:r>
              <a:rPr lang="en-US" sz="3300" dirty="0">
                <a:latin typeface="+mj-lt"/>
                <a:ea typeface="+mj-ea"/>
                <a:cs typeface="+mj-cs"/>
              </a:rPr>
              <a:t>An Open Source Community</a:t>
            </a:r>
          </a:p>
        </p:txBody>
      </p:sp>
    </p:spTree>
    <p:extLst>
      <p:ext uri="{BB962C8B-B14F-4D97-AF65-F5344CB8AC3E}">
        <p14:creationId xmlns:p14="http://schemas.microsoft.com/office/powerpoint/2010/main" val="124468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Who uses FreeBSD?</a:t>
            </a:r>
          </a:p>
        </p:txBody>
      </p:sp>
      <p:sp>
        <p:nvSpPr>
          <p:cNvPr id="4" name="Content Placeholder 3"/>
          <p:cNvSpPr>
            <a:spLocks noGrp="1"/>
          </p:cNvSpPr>
          <p:nvPr>
            <p:ph sz="half" idx="1"/>
          </p:nvPr>
        </p:nvSpPr>
        <p:spPr>
          <a:xfrm>
            <a:off x="457200" y="1200150"/>
            <a:ext cx="4038600" cy="3394472"/>
          </a:xfrm>
        </p:spPr>
        <p:txBody>
          <a:bodyPr>
            <a:normAutofit fontScale="85000" lnSpcReduction="20000"/>
          </a:bodyPr>
          <a:lstStyle/>
          <a:p>
            <a:r>
              <a:rPr lang="en-US" dirty="0"/>
              <a:t>NetApp</a:t>
            </a:r>
          </a:p>
          <a:p>
            <a:r>
              <a:rPr lang="en-US" dirty="0"/>
              <a:t>Dell/EMC/</a:t>
            </a:r>
            <a:r>
              <a:rPr lang="en-US" dirty="0" err="1"/>
              <a:t>Isilon</a:t>
            </a:r>
            <a:endParaRPr lang="en-US" dirty="0"/>
          </a:p>
          <a:p>
            <a:r>
              <a:rPr lang="en-US" dirty="0"/>
              <a:t>Dell/KACE</a:t>
            </a:r>
          </a:p>
          <a:p>
            <a:r>
              <a:rPr lang="en-US" dirty="0" err="1"/>
              <a:t>Panasas</a:t>
            </a:r>
            <a:endParaRPr lang="en-US" dirty="0"/>
          </a:p>
          <a:p>
            <a:r>
              <a:rPr lang="en-US" dirty="0"/>
              <a:t>Apple</a:t>
            </a:r>
          </a:p>
          <a:p>
            <a:r>
              <a:rPr lang="en-US" dirty="0"/>
              <a:t>Limelight Networks</a:t>
            </a:r>
          </a:p>
          <a:p>
            <a:r>
              <a:rPr lang="en-US" dirty="0"/>
              <a:t>Swisscom</a:t>
            </a:r>
          </a:p>
          <a:p>
            <a:r>
              <a:rPr lang="en-US" dirty="0" err="1"/>
              <a:t>Sentex</a:t>
            </a:r>
            <a:endParaRPr lang="en-US" dirty="0"/>
          </a:p>
          <a:p>
            <a:r>
              <a:rPr lang="en-US" dirty="0"/>
              <a:t>Microsoft</a:t>
            </a:r>
          </a:p>
        </p:txBody>
      </p:sp>
      <p:sp>
        <p:nvSpPr>
          <p:cNvPr id="5" name="Content Placeholder 4"/>
          <p:cNvSpPr txBox="1">
            <a:spLocks/>
          </p:cNvSpPr>
          <p:nvPr/>
        </p:nvSpPr>
        <p:spPr>
          <a:xfrm>
            <a:off x="4648200" y="1200150"/>
            <a:ext cx="4038600" cy="3394472"/>
          </a:xfrm>
          <a:prstGeom prst="rect">
            <a:avLst/>
          </a:prstGeom>
        </p:spPr>
        <p:txBody>
          <a:bodyP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1"/>
                </a:solidFill>
              </a:rPr>
              <a:t>WhatsApp</a:t>
            </a:r>
          </a:p>
          <a:p>
            <a:r>
              <a:rPr lang="en-US" dirty="0">
                <a:solidFill>
                  <a:schemeClr val="bg1"/>
                </a:solidFill>
              </a:rPr>
              <a:t>Juniper Networks</a:t>
            </a:r>
          </a:p>
          <a:p>
            <a:r>
              <a:rPr lang="en-US" dirty="0">
                <a:solidFill>
                  <a:schemeClr val="bg1"/>
                </a:solidFill>
              </a:rPr>
              <a:t>Verisign</a:t>
            </a:r>
          </a:p>
          <a:p>
            <a:r>
              <a:rPr lang="en-US" dirty="0">
                <a:solidFill>
                  <a:schemeClr val="bg1"/>
                </a:solidFill>
              </a:rPr>
              <a:t>Perseus Telecom</a:t>
            </a:r>
          </a:p>
          <a:p>
            <a:r>
              <a:rPr lang="en-US" dirty="0">
                <a:solidFill>
                  <a:schemeClr val="bg1"/>
                </a:solidFill>
              </a:rPr>
              <a:t>Sony</a:t>
            </a:r>
          </a:p>
          <a:p>
            <a:r>
              <a:rPr lang="en-US" dirty="0" err="1">
                <a:solidFill>
                  <a:schemeClr val="bg1"/>
                </a:solidFill>
              </a:rPr>
              <a:t>XipLink</a:t>
            </a:r>
            <a:r>
              <a:rPr lang="en-US" dirty="0">
                <a:solidFill>
                  <a:schemeClr val="bg1"/>
                </a:solidFill>
              </a:rPr>
              <a:t>  </a:t>
            </a:r>
          </a:p>
          <a:p>
            <a:r>
              <a:rPr lang="en-US" dirty="0">
                <a:solidFill>
                  <a:schemeClr val="bg1"/>
                </a:solidFill>
              </a:rPr>
              <a:t>McAfee</a:t>
            </a:r>
          </a:p>
          <a:p>
            <a:r>
              <a:rPr lang="en-US" dirty="0">
                <a:solidFill>
                  <a:schemeClr val="bg1"/>
                </a:solidFill>
              </a:rPr>
              <a:t>NYI</a:t>
            </a:r>
          </a:p>
          <a:p>
            <a:r>
              <a:rPr lang="en-US" dirty="0">
                <a:solidFill>
                  <a:schemeClr val="bg1"/>
                </a:solidFill>
              </a:rPr>
              <a:t>Yahoo</a:t>
            </a:r>
          </a:p>
        </p:txBody>
      </p:sp>
    </p:spTree>
    <p:extLst>
      <p:ext uri="{BB962C8B-B14F-4D97-AF65-F5344CB8AC3E}">
        <p14:creationId xmlns:p14="http://schemas.microsoft.com/office/powerpoint/2010/main" val="301300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Why use FreeBSD?</a:t>
            </a:r>
          </a:p>
        </p:txBody>
      </p:sp>
      <p:sp>
        <p:nvSpPr>
          <p:cNvPr id="6" name="Content Placeholder 5"/>
          <p:cNvSpPr>
            <a:spLocks noGrp="1"/>
          </p:cNvSpPr>
          <p:nvPr>
            <p:ph idx="1"/>
          </p:nvPr>
        </p:nvSpPr>
        <p:spPr/>
        <p:txBody>
          <a:bodyPr/>
          <a:lstStyle/>
          <a:p>
            <a:r>
              <a:rPr lang="en-US" dirty="0"/>
              <a:t>Innovation</a:t>
            </a:r>
          </a:p>
          <a:p>
            <a:r>
              <a:rPr lang="en-US" dirty="0"/>
              <a:t>Great Tools</a:t>
            </a:r>
          </a:p>
          <a:p>
            <a:r>
              <a:rPr lang="en-US" dirty="0"/>
              <a:t>Mature release model</a:t>
            </a:r>
          </a:p>
          <a:p>
            <a:r>
              <a:rPr lang="en-US" dirty="0"/>
              <a:t>Excellent Documentation in many Languages</a:t>
            </a:r>
          </a:p>
          <a:p>
            <a:pPr lvl="1"/>
            <a:r>
              <a:rPr lang="en-US" dirty="0"/>
              <a:t>https://</a:t>
            </a:r>
            <a:r>
              <a:rPr lang="en-US" dirty="0" err="1"/>
              <a:t>www.freebsd.org</a:t>
            </a:r>
            <a:r>
              <a:rPr lang="en-US" dirty="0"/>
              <a:t>/doc/</a:t>
            </a:r>
            <a:r>
              <a:rPr lang="en-US" dirty="0" err="1"/>
              <a:t>zh_CN</a:t>
            </a:r>
            <a:r>
              <a:rPr lang="en-US" dirty="0"/>
              <a:t>/books/handbook/</a:t>
            </a:r>
          </a:p>
          <a:p>
            <a:r>
              <a:rPr lang="en-US" dirty="0"/>
              <a:t>Business Friendly License</a:t>
            </a:r>
          </a:p>
          <a:p>
            <a:r>
              <a:rPr lang="en-US" dirty="0"/>
              <a:t>Open Community</a:t>
            </a:r>
          </a:p>
        </p:txBody>
      </p:sp>
    </p:spTree>
    <p:extLst>
      <p:ext uri="{BB962C8B-B14F-4D97-AF65-F5344CB8AC3E}">
        <p14:creationId xmlns:p14="http://schemas.microsoft.com/office/powerpoint/2010/main" val="1376674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8236" y="1042988"/>
            <a:ext cx="5447528" cy="3551237"/>
          </a:xfrm>
        </p:spPr>
      </p:pic>
      <p:sp>
        <p:nvSpPr>
          <p:cNvPr id="3" name="Title 2"/>
          <p:cNvSpPr>
            <a:spLocks noGrp="1"/>
          </p:cNvSpPr>
          <p:nvPr>
            <p:ph type="title"/>
          </p:nvPr>
        </p:nvSpPr>
        <p:spPr/>
        <p:txBody>
          <a:bodyPr>
            <a:normAutofit fontScale="90000"/>
          </a:bodyPr>
          <a:lstStyle/>
          <a:p>
            <a:r>
              <a:rPr lang="en-US" dirty="0"/>
              <a:t>FreeBSD </a:t>
            </a:r>
            <a:r>
              <a:rPr lang="zh-CN" altLang="en-US" b="1" dirty="0"/>
              <a:t>使用手册</a:t>
            </a:r>
            <a:endParaRPr lang="en-US" dirty="0"/>
          </a:p>
        </p:txBody>
      </p:sp>
    </p:spTree>
    <p:extLst>
      <p:ext uri="{BB962C8B-B14F-4D97-AF65-F5344CB8AC3E}">
        <p14:creationId xmlns:p14="http://schemas.microsoft.com/office/powerpoint/2010/main" val="34308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BSD History: 30+ years in 3 minutes</a:t>
            </a:r>
          </a:p>
        </p:txBody>
      </p:sp>
      <p:sp>
        <p:nvSpPr>
          <p:cNvPr id="4" name="Content Placeholder 2"/>
          <p:cNvSpPr>
            <a:spLocks noGrp="1"/>
          </p:cNvSpPr>
          <p:nvPr>
            <p:ph sz="half" idx="1"/>
          </p:nvPr>
        </p:nvSpPr>
        <p:spPr>
          <a:xfrm>
            <a:off x="457200" y="1200150"/>
            <a:ext cx="4038600" cy="3394472"/>
          </a:xfrm>
        </p:spPr>
        <p:txBody>
          <a:bodyPr>
            <a:normAutofit lnSpcReduction="10000"/>
          </a:bodyPr>
          <a:lstStyle/>
          <a:p>
            <a:r>
              <a:rPr lang="en-US" dirty="0"/>
              <a:t>Chaos reigned   </a:t>
            </a:r>
          </a:p>
          <a:p>
            <a:r>
              <a:rPr lang="en-US" dirty="0"/>
              <a:t>MULTICS</a:t>
            </a:r>
          </a:p>
          <a:p>
            <a:r>
              <a:rPr lang="en-US" dirty="0"/>
              <a:t>UNIX(</a:t>
            </a:r>
            <a:r>
              <a:rPr lang="en-US" dirty="0" err="1"/>
              <a:t>BellLabs</a:t>
            </a:r>
            <a:r>
              <a:rPr lang="en-US" dirty="0"/>
              <a:t>)</a:t>
            </a:r>
          </a:p>
          <a:p>
            <a:r>
              <a:rPr lang="en-US" dirty="0"/>
              <a:t>Berkeley Tools Tapes</a:t>
            </a:r>
          </a:p>
          <a:p>
            <a:r>
              <a:rPr lang="en-US" dirty="0"/>
              <a:t>ex/vi</a:t>
            </a:r>
          </a:p>
          <a:p>
            <a:r>
              <a:rPr lang="en-US" dirty="0"/>
              <a:t>Pascal Compiler</a:t>
            </a:r>
          </a:p>
          <a:p>
            <a:r>
              <a:rPr lang="en-US" dirty="0"/>
              <a:t>Tools for UNIX</a:t>
            </a:r>
          </a:p>
        </p:txBody>
      </p:sp>
      <p:sp>
        <p:nvSpPr>
          <p:cNvPr id="5" name="Content Placeholder 3"/>
          <p:cNvSpPr txBox="1">
            <a:spLocks/>
          </p:cNvSpPr>
          <p:nvPr/>
        </p:nvSpPr>
        <p:spPr>
          <a:xfrm>
            <a:off x="4648200" y="1200150"/>
            <a:ext cx="4038600" cy="3394472"/>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1"/>
                </a:solidFill>
              </a:rPr>
              <a:t>CSRG, DARPA and the Internet</a:t>
            </a:r>
          </a:p>
          <a:p>
            <a:r>
              <a:rPr lang="en-US" dirty="0">
                <a:solidFill>
                  <a:schemeClr val="bg1"/>
                </a:solidFill>
              </a:rPr>
              <a:t>Removal of last bits of AT&amp;T Code  </a:t>
            </a:r>
          </a:p>
          <a:p>
            <a:r>
              <a:rPr lang="en-US" dirty="0">
                <a:solidFill>
                  <a:schemeClr val="bg1"/>
                </a:solidFill>
              </a:rPr>
              <a:t>Rewrite of all non open source code</a:t>
            </a:r>
          </a:p>
          <a:p>
            <a:r>
              <a:rPr lang="en-US" dirty="0">
                <a:solidFill>
                  <a:schemeClr val="bg1"/>
                </a:solidFill>
              </a:rPr>
              <a:t>AT&amp;T Lawsuit</a:t>
            </a:r>
          </a:p>
          <a:p>
            <a:r>
              <a:rPr lang="en-US" dirty="0">
                <a:solidFill>
                  <a:schemeClr val="bg1"/>
                </a:solidFill>
              </a:rPr>
              <a:t>BSD is Free</a:t>
            </a:r>
          </a:p>
        </p:txBody>
      </p:sp>
    </p:spTree>
    <p:extLst>
      <p:ext uri="{BB962C8B-B14F-4D97-AF65-F5344CB8AC3E}">
        <p14:creationId xmlns:p14="http://schemas.microsoft.com/office/powerpoint/2010/main" val="1713875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Flavors and Branch Dates</a:t>
            </a:r>
          </a:p>
        </p:txBody>
      </p:sp>
      <p:sp>
        <p:nvSpPr>
          <p:cNvPr id="3" name="Content Placeholder 2"/>
          <p:cNvSpPr>
            <a:spLocks noGrp="1"/>
          </p:cNvSpPr>
          <p:nvPr>
            <p:ph idx="1"/>
          </p:nvPr>
        </p:nvSpPr>
        <p:spPr/>
        <p:txBody>
          <a:bodyPr/>
          <a:lstStyle/>
          <a:p>
            <a:r>
              <a:rPr lang="en-US" dirty="0" err="1"/>
              <a:t>NetBSD</a:t>
            </a:r>
            <a:r>
              <a:rPr lang="en-US" dirty="0"/>
              <a:t> Broad platforms support (1993) </a:t>
            </a:r>
          </a:p>
          <a:p>
            <a:r>
              <a:rPr lang="en-US" dirty="0"/>
              <a:t>FreeBSD Rock Solid Performance (1993)</a:t>
            </a:r>
          </a:p>
          <a:p>
            <a:r>
              <a:rPr lang="en-US" dirty="0" err="1"/>
              <a:t>OpenBSD</a:t>
            </a:r>
            <a:r>
              <a:rPr lang="en-US" dirty="0"/>
              <a:t> Security (1996) </a:t>
            </a:r>
          </a:p>
          <a:p>
            <a:r>
              <a:rPr lang="en-US" dirty="0"/>
              <a:t>PC-BSD Desktop (2006) (now </a:t>
            </a:r>
            <a:r>
              <a:rPr lang="en-US" dirty="0" err="1"/>
              <a:t>TrueOS</a:t>
            </a:r>
            <a:r>
              <a:rPr lang="en-US" dirty="0"/>
              <a:t>)</a:t>
            </a:r>
          </a:p>
          <a:p>
            <a:endParaRPr lang="en-US" dirty="0"/>
          </a:p>
        </p:txBody>
      </p:sp>
    </p:spTree>
    <p:extLst>
      <p:ext uri="{BB962C8B-B14F-4D97-AF65-F5344CB8AC3E}">
        <p14:creationId xmlns:p14="http://schemas.microsoft.com/office/powerpoint/2010/main" val="174055439"/>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SC PPT Template" id="{447665CF-7E93-1F45-9984-12A6CBB18958}" vid="{6004290C-EE94-504A-98F9-8613A56E27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OSC PPT Template</Template>
  <TotalTime>69</TotalTime>
  <Words>3970</Words>
  <Application>Microsoft Office PowerPoint</Application>
  <PresentationFormat>全屏显示(16:9)</PresentationFormat>
  <Paragraphs>215</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宋体</vt:lpstr>
      <vt:lpstr>微软雅黑</vt:lpstr>
      <vt:lpstr>Arial</vt:lpstr>
      <vt:lpstr>Calibri</vt:lpstr>
      <vt:lpstr>Office 主题</vt:lpstr>
      <vt:lpstr>FreeBSD is not a Linux Distro</vt:lpstr>
      <vt:lpstr>Overview</vt:lpstr>
      <vt:lpstr>Who am I?</vt:lpstr>
      <vt:lpstr>What is FreeBSD?</vt:lpstr>
      <vt:lpstr>Who uses FreeBSD?</vt:lpstr>
      <vt:lpstr>Why use FreeBSD?</vt:lpstr>
      <vt:lpstr>FreeBSD 使用手册</vt:lpstr>
      <vt:lpstr>BSD History: 30+ years in 3 minutes</vt:lpstr>
      <vt:lpstr>Flavors and Branch Dates</vt:lpstr>
      <vt:lpstr>The FreeBSD Philosophy</vt:lpstr>
      <vt:lpstr>Produce a Whole System</vt:lpstr>
      <vt:lpstr>Key Features and Innovations</vt:lpstr>
      <vt:lpstr>Filesystems</vt:lpstr>
      <vt:lpstr>Security Features</vt:lpstr>
      <vt:lpstr>Innovative Compiler Technology</vt:lpstr>
      <vt:lpstr>DTrace</vt:lpstr>
      <vt:lpstr>Networking</vt:lpstr>
      <vt:lpstr>Virtualization</vt:lpstr>
      <vt:lpstr>More New Features</vt:lpstr>
      <vt:lpstr>How the Project Works</vt:lpstr>
      <vt:lpstr>Becoming a Committer</vt:lpstr>
      <vt:lpstr>The BSD License</vt:lpstr>
      <vt:lpstr>GPLv2</vt:lpstr>
      <vt:lpstr>BSD License vs. GPLv2</vt:lpstr>
      <vt:lpstr>Learn more about FreeBSD</vt:lpstr>
      <vt:lpstr>BSD Meetup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Neville-Neil</dc:creator>
  <cp:lastModifiedBy>侯向晨</cp:lastModifiedBy>
  <cp:revision>11</cp:revision>
  <dcterms:created xsi:type="dcterms:W3CDTF">2016-11-21T22:39:02Z</dcterms:created>
  <dcterms:modified xsi:type="dcterms:W3CDTF">2016-12-04T05:11:37Z</dcterms:modified>
</cp:coreProperties>
</file>