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7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EXCEL%20employee%20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employee performance.xlsx]Sheet4!PivotTable1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GB"/>
              <a:t>EMPLOYEE PERFORMANCE </a:t>
            </a:r>
            <a:endParaRPr lang="en-US"/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7.0</c:v>
                </c:pt>
                <c:pt idx="1">
                  <c:v>10.0</c:v>
                </c:pt>
                <c:pt idx="2">
                  <c:v>4.0</c:v>
                </c:pt>
                <c:pt idx="3">
                  <c:v>5.0</c:v>
                </c:pt>
                <c:pt idx="4">
                  <c:v>5.0</c:v>
                </c:pt>
                <c:pt idx="5">
                  <c:v>8.0</c:v>
                </c:pt>
                <c:pt idx="6">
                  <c:v>8.0</c:v>
                </c:pt>
                <c:pt idx="7">
                  <c:v>8.0</c:v>
                </c:pt>
                <c:pt idx="8">
                  <c:v>5.0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46.0</c:v>
                </c:pt>
                <c:pt idx="1">
                  <c:v>42.0</c:v>
                </c:pt>
                <c:pt idx="2">
                  <c:v>47.0</c:v>
                </c:pt>
                <c:pt idx="3">
                  <c:v>47.0</c:v>
                </c:pt>
                <c:pt idx="4">
                  <c:v>46.0</c:v>
                </c:pt>
                <c:pt idx="5">
                  <c:v>37.0</c:v>
                </c:pt>
                <c:pt idx="6">
                  <c:v>39.0</c:v>
                </c:pt>
                <c:pt idx="7">
                  <c:v>43.0</c:v>
                </c:pt>
                <c:pt idx="8">
                  <c:v>46.0</c:v>
                </c:pt>
                <c:pt idx="9">
                  <c:v>48.0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7.0</c:v>
                </c:pt>
                <c:pt idx="1">
                  <c:v>4.0</c:v>
                </c:pt>
                <c:pt idx="2">
                  <c:v>4.0</c:v>
                </c:pt>
                <c:pt idx="3">
                  <c:v>5.0</c:v>
                </c:pt>
                <c:pt idx="4">
                  <c:v>2.0</c:v>
                </c:pt>
                <c:pt idx="5">
                  <c:v>4.0</c:v>
                </c:pt>
                <c:pt idx="6">
                  <c:v>7.0</c:v>
                </c:pt>
                <c:pt idx="7">
                  <c:v>5.0</c:v>
                </c:pt>
                <c:pt idx="8">
                  <c:v>2.0</c:v>
                </c:pt>
                <c:pt idx="9">
                  <c:v>3.0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2.0</c:v>
                </c:pt>
                <c:pt idx="1">
                  <c:v>4.0</c:v>
                </c:pt>
                <c:pt idx="2">
                  <c:v>2.0</c:v>
                </c:pt>
                <c:pt idx="3">
                  <c:v>3.0</c:v>
                </c:pt>
                <c:pt idx="4">
                  <c:v>3.0</c:v>
                </c:pt>
                <c:pt idx="5">
                  <c:v>5.0</c:v>
                </c:pt>
                <c:pt idx="6">
                  <c:v>5.0</c:v>
                </c:pt>
                <c:pt idx="7">
                  <c:v>1.0</c:v>
                </c:pt>
                <c:pt idx="8">
                  <c:v>3.0</c:v>
                </c:pt>
                <c:pt idx="9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12344064"/>
        <c:axId val="112366336"/>
      </c:barChart>
      <c:catAx>
        <c:axId val="1123440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12366336"/>
        <c:crosses val="autoZero"/>
        <c:auto val="1"/>
        <c:lblAlgn val="ctr"/>
        <c:lblOffset val="100"/>
        <c:noMultiLvlLbl val="0"/>
      </c:catAx>
      <c:valAx>
        <c:axId val="112366336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spPr>
          <a:ln w="9525">
            <a:noFill/>
          </a:ln>
        </c:spPr>
        <c:crossAx val="112344064"/>
        <c:crosses val="autoZero"/>
        <c:crossBetween val="between"/>
      </c:valAx>
    </c:plotArea>
    <c:legend>
      <c:legendPos val="b"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42890" y="2948304"/>
            <a:ext cx="10027361" cy="19329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STUDENT NAME</a:t>
            </a:r>
            <a:r>
              <a:rPr b="1" dirty="0" sz="2400" lang="en-GB"/>
              <a:t>     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 </a:t>
            </a:r>
            <a:r>
              <a:rPr dirty="0" sz="2400" lang="en-US"/>
              <a:t>:</a:t>
            </a:r>
            <a:r>
              <a:rPr dirty="0" sz="2400" lang="en-GB"/>
              <a:t> </a:t>
            </a:r>
            <a:r>
              <a:rPr altLang="en-IN" dirty="0" sz="2400" lang="en-US" err="1"/>
              <a:t>H</a:t>
            </a:r>
            <a:r>
              <a:rPr altLang="en-IN" dirty="0" sz="2400" lang="en-US" err="1"/>
              <a:t>e</a:t>
            </a:r>
            <a:r>
              <a:rPr altLang="en-IN" dirty="0" sz="2400" lang="en-US" err="1"/>
              <a:t>l</a:t>
            </a:r>
            <a:r>
              <a:rPr altLang="en-IN" dirty="0" sz="2400" lang="en-US" err="1"/>
              <a:t>e</a:t>
            </a:r>
            <a:r>
              <a:rPr altLang="en-IN" dirty="0" sz="2400" lang="en-US" err="1"/>
              <a:t>n</a:t>
            </a:r>
            <a:r>
              <a:rPr altLang="en-IN" dirty="0" sz="2400" lang="en-US" err="1"/>
              <a:t> </a:t>
            </a:r>
            <a:r>
              <a:rPr altLang="en-IN" dirty="0" sz="2400" lang="en-US" err="1"/>
              <a:t>C</a:t>
            </a:r>
            <a:r>
              <a:rPr altLang="en-IN" dirty="0" sz="2400" lang="en-US" err="1"/>
              <a:t>a</a:t>
            </a:r>
            <a:r>
              <a:rPr altLang="en-IN" dirty="0" sz="2400" lang="en-US" err="1"/>
              <a:t>t</a:t>
            </a:r>
            <a:r>
              <a:rPr altLang="en-IN" dirty="0" sz="2400" lang="en-US" err="1"/>
              <a:t>h</a:t>
            </a:r>
            <a:r>
              <a:rPr altLang="en-IN" dirty="0" sz="2400" lang="en-US" err="1"/>
              <a:t>r</a:t>
            </a:r>
            <a:r>
              <a:rPr altLang="en-IN" dirty="0" sz="2400" lang="en-US" err="1"/>
              <a:t>i</a:t>
            </a:r>
            <a:r>
              <a:rPr altLang="en-IN" dirty="0" sz="2400" lang="en-US" err="1"/>
              <a:t>n</a:t>
            </a:r>
            <a:endParaRPr dirty="0" sz="2400" lang="en-US"/>
          </a:p>
          <a:p>
            <a:r>
              <a:rPr b="1" dirty="0" sz="2400" lang="en-US"/>
              <a:t>REGISTER NO</a:t>
            </a:r>
            <a:r>
              <a:rPr b="1" dirty="0" sz="2400" lang="en-GB"/>
              <a:t>            </a:t>
            </a:r>
            <a:r>
              <a:rPr dirty="0" sz="2400" lang="en-US"/>
              <a:t>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4</a:t>
            </a:r>
            <a:r>
              <a:rPr altLang="en-GB" dirty="0" sz="2400" lang="en-US"/>
              <a:t>8</a:t>
            </a:r>
            <a:r>
              <a:rPr altLang="en-IN" dirty="0" sz="2400" lang="en-US"/>
              <a:t>1</a:t>
            </a:r>
            <a:r>
              <a:rPr altLang="en-IN" dirty="0" sz="2400" lang="en-US"/>
              <a:t>4</a:t>
            </a:r>
            <a:endParaRPr altLang="en-US" lang="zh-CN"/>
          </a:p>
          <a:p>
            <a:r>
              <a:rPr b="1" dirty="0" sz="2400" lang="en-US"/>
              <a:t>DEPARTMENT</a:t>
            </a:r>
            <a:r>
              <a:rPr b="1" dirty="0" sz="2400" lang="en-GB"/>
              <a:t>        </a:t>
            </a:r>
            <a:r>
              <a:rPr altLang="en-GB" b="1" dirty="0" sz="2400" lang="en-US"/>
              <a:t> </a:t>
            </a:r>
            <a:r>
              <a:rPr b="1" dirty="0" sz="2400" lang="en-GB"/>
              <a:t>  </a:t>
            </a:r>
            <a:r>
              <a:rPr dirty="0" sz="2400" lang="en-US"/>
              <a:t>:</a:t>
            </a:r>
            <a:r>
              <a:rPr dirty="0" sz="2400" lang="en-GB"/>
              <a:t> </a:t>
            </a:r>
            <a:r>
              <a:rPr dirty="0" sz="2400" lang="en-GB" err="1"/>
              <a:t>B.com</a:t>
            </a:r>
            <a:r>
              <a:rPr dirty="0" sz="2400" lang="en-GB"/>
              <a:t> </a:t>
            </a:r>
            <a:r>
              <a:rPr altLang="en-GB" dirty="0" sz="2400" lang="en-US" err="1"/>
              <a:t>(</a:t>
            </a:r>
            <a:r>
              <a:rPr altLang="en-GB" dirty="0" sz="2400" lang="en-US" err="1"/>
              <a:t>A</a:t>
            </a:r>
            <a:r>
              <a:rPr altLang="en-GB" dirty="0" sz="2400" lang="en-US" err="1"/>
              <a:t>C</a:t>
            </a:r>
            <a:r>
              <a:rPr altLang="en-GB" dirty="0" sz="2400" lang="en-US" err="1"/>
              <a:t>C</a:t>
            </a:r>
            <a:r>
              <a:rPr altLang="en-GB" dirty="0" sz="2400" lang="en-US" err="1"/>
              <a:t>O</a:t>
            </a:r>
            <a:r>
              <a:rPr altLang="en-GB" dirty="0" sz="2400" lang="en-US" err="1"/>
              <a:t>U</a:t>
            </a:r>
            <a:r>
              <a:rPr altLang="en-GB" dirty="0" sz="2400" lang="en-US" err="1"/>
              <a:t>N</a:t>
            </a:r>
            <a:r>
              <a:rPr altLang="en-GB" dirty="0" sz="2400" lang="en-US" err="1"/>
              <a:t>T</a:t>
            </a:r>
            <a:r>
              <a:rPr altLang="en-GB" dirty="0" sz="2400" lang="en-US" err="1"/>
              <a:t>I</a:t>
            </a:r>
            <a:r>
              <a:rPr altLang="en-GB" dirty="0" sz="2400" lang="en-US" err="1"/>
              <a:t>N</a:t>
            </a:r>
            <a:r>
              <a:rPr altLang="en-GB" dirty="0" sz="2400" lang="en-US" err="1"/>
              <a:t>G</a:t>
            </a:r>
            <a:r>
              <a:rPr altLang="en-GB" dirty="0" sz="2400" lang="en-US" err="1"/>
              <a:t> </a:t>
            </a:r>
            <a:r>
              <a:rPr altLang="en-GB" dirty="0" sz="2400" lang="en-US" err="1"/>
              <a:t> </a:t>
            </a:r>
            <a:r>
              <a:rPr altLang="en-GB" dirty="0" sz="2400" lang="en-US" err="1"/>
              <a:t>A</a:t>
            </a:r>
            <a:r>
              <a:rPr altLang="en-GB" dirty="0" sz="2400" lang="en-US" err="1"/>
              <a:t>N</a:t>
            </a:r>
            <a:r>
              <a:rPr altLang="en-GB" dirty="0" sz="2400" lang="en-US" err="1"/>
              <a:t>D</a:t>
            </a:r>
            <a:r>
              <a:rPr altLang="en-GB" dirty="0" sz="2400" lang="en-US" err="1"/>
              <a:t> </a:t>
            </a:r>
            <a:r>
              <a:rPr altLang="en-GB" dirty="0" sz="2400" lang="en-US" err="1"/>
              <a:t> </a:t>
            </a:r>
            <a:r>
              <a:rPr altLang="en-GB" dirty="0" sz="2400" lang="en-US" err="1"/>
              <a:t>F</a:t>
            </a:r>
            <a:r>
              <a:rPr altLang="en-GB" dirty="0" sz="2400" lang="en-US" err="1"/>
              <a:t>I</a:t>
            </a:r>
            <a:r>
              <a:rPr altLang="en-GB" dirty="0" sz="2400" lang="en-US" err="1"/>
              <a:t>NANCE </a:t>
            </a:r>
            <a:endParaRPr altLang="en-US" lang="zh-CN"/>
          </a:p>
          <a:p>
            <a:r>
              <a:rPr b="1" dirty="0" sz="2400" lang="en-US"/>
              <a:t>COLLEGE</a:t>
            </a:r>
            <a:r>
              <a:rPr b="1" dirty="0" sz="2400" lang="en-GB"/>
              <a:t>                 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 </a:t>
            </a:r>
            <a:r>
              <a:rPr b="1" dirty="0" sz="2400" lang="en-GB"/>
              <a:t> </a:t>
            </a:r>
            <a:r>
              <a:rPr dirty="0" sz="2400" lang="en-GB">
                <a:latin typeface="+mj-lt"/>
              </a:rPr>
              <a:t>: </a:t>
            </a:r>
            <a:r>
              <a:rPr altLang="en-GB" dirty="0" sz="2400" lang="en-US" err="1">
                <a:latin typeface="+mj-lt"/>
              </a:rPr>
              <a:t>A</a:t>
            </a:r>
            <a:r>
              <a:rPr altLang="en-GB" dirty="0" sz="2400" lang="en-US" err="1">
                <a:latin typeface="+mj-lt"/>
              </a:rPr>
              <a:t>N</a:t>
            </a:r>
            <a:r>
              <a:rPr altLang="en-GB" dirty="0" sz="2400" lang="en-US" err="1">
                <a:latin typeface="+mj-lt"/>
              </a:rPr>
              <a:t>N</a:t>
            </a:r>
            <a:r>
              <a:rPr altLang="en-GB" dirty="0" sz="2400" lang="en-US" err="1">
                <a:latin typeface="+mj-lt"/>
              </a:rPr>
              <a:t>A</a:t>
            </a:r>
            <a:r>
              <a:rPr altLang="en-GB" dirty="0" sz="2400" lang="en-US" err="1">
                <a:latin typeface="+mj-lt"/>
              </a:rPr>
              <a:t>I</a:t>
            </a:r>
            <a:r>
              <a:rPr altLang="en-GB" dirty="0" sz="2400" lang="en-US" err="1">
                <a:latin typeface="+mj-lt"/>
              </a:rPr>
              <a:t> </a:t>
            </a:r>
            <a:r>
              <a:rPr altLang="en-GB" dirty="0" sz="2400" lang="en-US" err="1">
                <a:latin typeface="+mj-lt"/>
              </a:rPr>
              <a:t>V</a:t>
            </a:r>
            <a:r>
              <a:rPr altLang="en-GB" dirty="0" sz="2400" lang="en-US" err="1">
                <a:latin typeface="+mj-lt"/>
              </a:rPr>
              <a:t>E</a:t>
            </a:r>
            <a:r>
              <a:rPr altLang="en-GB" dirty="0" sz="2400" lang="en-US" err="1">
                <a:latin typeface="+mj-lt"/>
              </a:rPr>
              <a:t>I</a:t>
            </a:r>
            <a:r>
              <a:rPr altLang="en-GB" dirty="0" sz="2400" lang="en-US" err="1">
                <a:latin typeface="+mj-lt"/>
              </a:rPr>
              <a:t>L</a:t>
            </a:r>
            <a:r>
              <a:rPr altLang="en-GB" dirty="0" sz="2400" lang="en-US" err="1">
                <a:latin typeface="+mj-lt"/>
              </a:rPr>
              <a:t>A</a:t>
            </a:r>
            <a:r>
              <a:rPr altLang="en-GB" dirty="0" sz="2400" lang="en-US" err="1">
                <a:latin typeface="+mj-lt"/>
              </a:rPr>
              <a:t>N</a:t>
            </a:r>
            <a:r>
              <a:rPr altLang="en-GB" dirty="0" sz="2400" lang="en-US" err="1">
                <a:latin typeface="+mj-lt"/>
              </a:rPr>
              <a:t>K</a:t>
            </a:r>
            <a:r>
              <a:rPr altLang="en-GB" dirty="0" sz="2400" lang="en-US" err="1">
                <a:latin typeface="+mj-lt"/>
              </a:rPr>
              <a:t>A</a:t>
            </a:r>
            <a:r>
              <a:rPr altLang="en-GB" dirty="0" sz="2400" lang="en-US" err="1">
                <a:latin typeface="+mj-lt"/>
              </a:rPr>
              <a:t>N</a:t>
            </a:r>
            <a:r>
              <a:rPr altLang="en-GB" dirty="0" sz="2400" lang="en-US" err="1">
                <a:latin typeface="+mj-lt"/>
              </a:rPr>
              <a:t>N</a:t>
            </a:r>
            <a:r>
              <a:rPr altLang="en-GB" dirty="0" sz="2400" lang="en-US" err="1">
                <a:latin typeface="+mj-lt"/>
              </a:rPr>
              <a:t>I</a:t>
            </a:r>
            <a:r>
              <a:rPr altLang="en-GB" dirty="0" sz="2400" lang="en-US" err="1">
                <a:latin typeface="+mj-lt"/>
              </a:rPr>
              <a:t>'</a:t>
            </a:r>
            <a:r>
              <a:rPr altLang="en-GB" dirty="0" sz="2400" lang="en-US" err="1">
                <a:latin typeface="+mj-lt"/>
              </a:rPr>
              <a:t>S</a:t>
            </a:r>
            <a:r>
              <a:rPr altLang="en-GB" dirty="0" sz="2400" lang="en-US" err="1">
                <a:latin typeface="+mj-lt"/>
              </a:rPr>
              <a:t> </a:t>
            </a:r>
            <a:r>
              <a:rPr altLang="en-GB" dirty="0" sz="2400" lang="en-US" err="1">
                <a:latin typeface="+mj-lt"/>
              </a:rPr>
              <a:t>C</a:t>
            </a:r>
            <a:r>
              <a:rPr altLang="en-GB" dirty="0" sz="2400" lang="en-US" err="1">
                <a:latin typeface="+mj-lt"/>
              </a:rPr>
              <a:t>O</a:t>
            </a:r>
            <a:r>
              <a:rPr altLang="en-GB" dirty="0" sz="2400" lang="en-US" err="1">
                <a:latin typeface="+mj-lt"/>
              </a:rPr>
              <a:t>L</a:t>
            </a:r>
            <a:r>
              <a:rPr altLang="en-GB" dirty="0" sz="2400" lang="en-US" err="1">
                <a:latin typeface="+mj-lt"/>
              </a:rPr>
              <a:t>L</a:t>
            </a:r>
            <a:r>
              <a:rPr altLang="en-GB" dirty="0" sz="2400" lang="en-US" err="1">
                <a:latin typeface="+mj-lt"/>
              </a:rPr>
              <a:t>E</a:t>
            </a:r>
            <a:r>
              <a:rPr altLang="en-GB" dirty="0" sz="2400" lang="en-US" err="1">
                <a:latin typeface="+mj-lt"/>
              </a:rPr>
              <a:t>G</a:t>
            </a:r>
            <a:r>
              <a:rPr altLang="en-GB" dirty="0" sz="2400" lang="en-US" err="1">
                <a:latin typeface="+mj-lt"/>
              </a:rPr>
              <a:t>E</a:t>
            </a:r>
            <a:r>
              <a:rPr altLang="en-GB" dirty="0" sz="2400" lang="en-US" err="1">
                <a:latin typeface="+mj-lt"/>
              </a:rPr>
              <a:t> </a:t>
            </a:r>
            <a:r>
              <a:rPr altLang="en-GB" dirty="0" sz="2400" lang="en-US" err="1">
                <a:latin typeface="+mj-lt"/>
              </a:rPr>
              <a:t>F</a:t>
            </a:r>
            <a:r>
              <a:rPr altLang="en-GB" dirty="0" sz="2400" lang="en-US" err="1">
                <a:latin typeface="+mj-lt"/>
              </a:rPr>
              <a:t>O</a:t>
            </a:r>
            <a:r>
              <a:rPr altLang="en-GB" dirty="0" sz="2400" lang="en-US" err="1">
                <a:latin typeface="+mj-lt"/>
              </a:rPr>
              <a:t>R</a:t>
            </a:r>
            <a:r>
              <a:rPr altLang="en-GB" dirty="0" sz="2400" lang="en-US" err="1">
                <a:latin typeface="+mj-lt"/>
              </a:rPr>
              <a:t> </a:t>
            </a:r>
            <a:r>
              <a:rPr altLang="en-GB" dirty="0" sz="2400" lang="en-US" err="1">
                <a:latin typeface="+mj-lt"/>
              </a:rPr>
              <a:t>W</a:t>
            </a:r>
            <a:r>
              <a:rPr altLang="en-GB" dirty="0" sz="2400" lang="en-US" err="1">
                <a:latin typeface="+mj-lt"/>
              </a:rPr>
              <a:t>O</a:t>
            </a:r>
            <a:r>
              <a:rPr altLang="en-GB" dirty="0" sz="2400" lang="en-US" err="1">
                <a:latin typeface="+mj-lt"/>
              </a:rPr>
              <a:t>M</a:t>
            </a:r>
            <a:r>
              <a:rPr altLang="en-GB" dirty="0" sz="2400" lang="en-US" err="1">
                <a:latin typeface="+mj-lt"/>
              </a:rPr>
              <a:t>EN </a:t>
            </a:r>
            <a:endParaRPr dirty="0" sz="2400" lang="en-US">
              <a:latin typeface="+mj-lt"/>
            </a:endParaRP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object 8"/>
          <p:cNvSpPr txBox="1"/>
          <p:nvPr/>
        </p:nvSpPr>
        <p:spPr>
          <a:xfrm>
            <a:off x="739775" y="291147"/>
            <a:ext cx="3303904" cy="1486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Title 9"/>
          <p:cNvSpPr>
            <a:spLocks noGrp="1"/>
          </p:cNvSpPr>
          <p:nvPr>
            <p:ph type="title"/>
          </p:nvPr>
        </p:nvSpPr>
        <p:spPr>
          <a:xfrm rot="10800000" flipV="1">
            <a:off x="739774" y="3092371"/>
            <a:ext cx="11087413" cy="736600"/>
          </a:xfrm>
        </p:spPr>
        <p:txBody>
          <a:bodyPr/>
          <a:p>
            <a:br>
              <a:rPr dirty="0" sz="2400" lang="en-GB"/>
            </a:br>
            <a:endParaRPr dirty="0" sz="2400" lang="en-IN"/>
          </a:p>
        </p:txBody>
      </p:sp>
      <p:sp>
        <p:nvSpPr>
          <p:cNvPr id="1048688" name="TextBox 2"/>
          <p:cNvSpPr txBox="1"/>
          <p:nvPr/>
        </p:nvSpPr>
        <p:spPr>
          <a:xfrm>
            <a:off x="1128712" y="1049337"/>
            <a:ext cx="8315325" cy="3785652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Regression Analysis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Decision Trees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Clustering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Predictive </a:t>
            </a:r>
            <a:r>
              <a:rPr dirty="0" sz="2400" lang="en-GB" err="1"/>
              <a:t>Modeling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Propensity Scoring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Survival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Network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Machine Learning Algorithms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Simulation </a:t>
            </a:r>
            <a:r>
              <a:rPr dirty="0" sz="2400" lang="en-GB" err="1"/>
              <a:t>Modeling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Bayesian Networks</a:t>
            </a:r>
            <a:endParaRPr dirty="0" sz="24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2"/>
          <p:cNvGraphicFramePr>
            <a:graphicFrameLocks/>
          </p:cNvGraphicFramePr>
          <p:nvPr/>
        </p:nvGraphicFramePr>
        <p:xfrm>
          <a:off x="1789510" y="1172290"/>
          <a:ext cx="7605712" cy="4591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ext Placeholder 2"/>
          <p:cNvSpPr>
            <a:spLocks noGrp="1"/>
          </p:cNvSpPr>
          <p:nvPr>
            <p:ph type="body" idx="1"/>
          </p:nvPr>
        </p:nvSpPr>
        <p:spPr>
          <a:xfrm>
            <a:off x="1375171" y="1582340"/>
            <a:ext cx="10207227" cy="3693319"/>
          </a:xfrm>
        </p:spPr>
        <p:txBody>
          <a:bodyPr/>
          <a:p>
            <a:r>
              <a:rPr dirty="0" sz="4000" lang="en-US">
                <a:latin typeface="Bahnschrift Light Condensed" panose="02000000000000000000" pitchFamily="2" charset="0"/>
                <a:ea typeface="Bahnschrift Light Condensed" panose="02000000000000000000" pitchFamily="2" charset="0"/>
              </a:rPr>
              <a:t>Employee performance analysis is a critical component of talent management, enabling organizations to make data driven decisions ,drive business outputs and enhance employee experience. By  leveraging advanced analytics modelling techniques.</a:t>
            </a:r>
            <a:endParaRPr dirty="0" sz="4000" lang="en-IN">
              <a:latin typeface="Bahnschrift Light Condensed" panose="02000000000000000000" pitchFamily="2" charset="0"/>
              <a:ea typeface="Bahnschrift Light Condensed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69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6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8412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6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53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133599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Accurately evaluate employee performance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 err="1"/>
              <a:t>Idntify</a:t>
            </a:r>
            <a:r>
              <a:rPr dirty="0" sz="2000" lang="en-US"/>
              <a:t> strengths, weaknesses, opportunities and threats(SWOT analysis)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Develop targeted interventions and training programs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Inform talent management decisions (</a:t>
            </a:r>
            <a:r>
              <a:rPr dirty="0" sz="2000" lang="en-US" err="1"/>
              <a:t>promotions,successions</a:t>
            </a:r>
            <a:r>
              <a:rPr dirty="0" sz="2000" lang="en-GB"/>
              <a:t>)</a:t>
            </a:r>
            <a:endParaRPr dirty="0" sz="2000" lang="en-US"/>
          </a:p>
        </p:txBody>
      </p:sp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3373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1081088" y="2207211"/>
            <a:ext cx="7924800" cy="5247640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employee performance data to identify key drivers of performance and areas for improvement</a:t>
            </a:r>
          </a:p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data- driven insights to inform talent management </a:t>
            </a:r>
            <a:r>
              <a:rPr dirty="0" sz="24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decisions,training</a:t>
            </a: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programs and leadership development initiatives</a:t>
            </a:r>
          </a:p>
          <a:p>
            <a:pPr algn="l"/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identifying key predictors of performance , area of improvement and opportunities for growth and  development		</a:t>
            </a:r>
          </a:p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65" name="Text Placeholder 8"/>
          <p:cNvSpPr>
            <a:spLocks noGrp="1"/>
          </p:cNvSpPr>
          <p:nvPr>
            <p:ph type="body" idx="1"/>
          </p:nvPr>
        </p:nvSpPr>
        <p:spPr>
          <a:xfrm>
            <a:off x="1232297" y="1695449"/>
            <a:ext cx="10350102" cy="4572000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Line managers</a:t>
            </a:r>
          </a:p>
          <a:p>
            <a:endParaRPr dirty="0" sz="20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HR business partners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Senior leadership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Employee development teams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Compensation and benefits teams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Talent acquisition teams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Employees 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Organizational development teams </a:t>
            </a:r>
            <a:endParaRPr dirty="0" sz="2000" lang="en-IN"/>
          </a:p>
        </p:txBody>
      </p:sp>
      <p:sp>
        <p:nvSpPr>
          <p:cNvPr id="1048666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72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71" name="Text Placeholder 9"/>
          <p:cNvSpPr>
            <a:spLocks noGrp="1"/>
          </p:cNvSpPr>
          <p:nvPr>
            <p:ph type="body" idx="1"/>
          </p:nvPr>
        </p:nvSpPr>
        <p:spPr>
          <a:xfrm>
            <a:off x="3589734" y="1589728"/>
            <a:ext cx="10439400" cy="2862322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/>
              <a:t>Solution</a:t>
            </a:r>
            <a:r>
              <a:rPr dirty="0" sz="2400" lang="en-US"/>
              <a:t> : Empower AI – employee performance insights.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/>
              <a:t>Value proportion</a:t>
            </a:r>
            <a:r>
              <a:rPr dirty="0" sz="2400" lang="en-US"/>
              <a:t>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Identify top performers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Pinpoint skill gaps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Enhance employee engagement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Inform data – driven decisions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Boost productivity</a:t>
            </a:r>
          </a:p>
          <a:p>
            <a:endParaRPr dirty="0" lang="en-IN"/>
          </a:p>
        </p:txBody>
      </p:sp>
      <p:sp>
        <p:nvSpPr>
          <p:cNvPr id="104867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1791176" y="492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755332" y="2044005"/>
            <a:ext cx="9765982" cy="2769989"/>
          </a:xfrm>
        </p:spPr>
        <p:txBody>
          <a:bodyPr/>
          <a:p>
            <a:r>
              <a:rPr b="1" dirty="0" lang="en-US"/>
              <a:t>Description</a:t>
            </a:r>
            <a:r>
              <a:rPr dirty="0" lang="en-US"/>
              <a:t> : This data set contains information on employee performance ,demographics ,and  development activities</a:t>
            </a:r>
          </a:p>
          <a:p>
            <a:endParaRPr b="1" dirty="0" lang="en-US"/>
          </a:p>
          <a:p>
            <a:r>
              <a:rPr b="1" dirty="0" lang="en-US"/>
              <a:t>Fields: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ID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Job role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Department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rating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055" y="3426039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6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84990"/>
            <a:ext cx="10972800" cy="3323987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AI driven predictive analytics for accurate forecasting and insights</a:t>
            </a:r>
          </a:p>
          <a:p>
            <a:endParaRPr dirty="0" sz="24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Automated performance scoring for unbiased evaluations</a:t>
            </a:r>
          </a:p>
          <a:p>
            <a:endParaRPr dirty="0" sz="24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Personalized development plans for targeted growth and improvement </a:t>
            </a:r>
          </a:p>
          <a:p>
            <a:endParaRPr dirty="0" sz="24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Real-time feedback and coaching for continuous development</a:t>
            </a:r>
          </a:p>
          <a:p>
            <a:endParaRPr dirty="0" sz="24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Intuitive and interactive dashboards for easy visualization and tracking </a:t>
            </a:r>
            <a:endParaRPr dirty="0" sz="2400" lang="en-IN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4618435" y="2707994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Priyadharshini K</cp:lastModifiedBy>
  <dcterms:created xsi:type="dcterms:W3CDTF">2024-03-27T19:07:22Z</dcterms:created>
  <dcterms:modified xsi:type="dcterms:W3CDTF">2024-09-17T04:39:50Z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dbb942c53dfb44879638c52a3e427459</vt:lpwstr>
  </property>
</Properties>
</file>