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AB387-23CE-4374-9A74-D61EA37F28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2F020E-E30A-480F-9D69-DB5424B55118}">
      <dgm:prSet/>
      <dgm:spPr/>
      <dgm:t>
        <a:bodyPr/>
        <a:lstStyle/>
        <a:p>
          <a:r>
            <a:rPr lang="hr-HR"/>
            <a:t>Ideja:</a:t>
          </a:r>
          <a:endParaRPr lang="en-US"/>
        </a:p>
      </dgm:t>
    </dgm:pt>
    <dgm:pt modelId="{4A7D3ADC-7B54-4F99-9BFD-64438833E9AC}" type="parTrans" cxnId="{505DE023-29F8-4BE6-8460-C435E411D38A}">
      <dgm:prSet/>
      <dgm:spPr/>
      <dgm:t>
        <a:bodyPr/>
        <a:lstStyle/>
        <a:p>
          <a:endParaRPr lang="en-US"/>
        </a:p>
      </dgm:t>
    </dgm:pt>
    <dgm:pt modelId="{DB658020-A03C-4376-BF92-939A171821A0}" type="sibTrans" cxnId="{505DE023-29F8-4BE6-8460-C435E411D38A}">
      <dgm:prSet/>
      <dgm:spPr/>
      <dgm:t>
        <a:bodyPr/>
        <a:lstStyle/>
        <a:p>
          <a:endParaRPr lang="en-US"/>
        </a:p>
      </dgm:t>
    </dgm:pt>
    <dgm:pt modelId="{95064FBB-A726-4FFB-B3A8-5970A3A8C071}">
      <dgm:prSet/>
      <dgm:spPr/>
      <dgm:t>
        <a:bodyPr/>
        <a:lstStyle/>
        <a:p>
          <a:r>
            <a:rPr lang="hr-HR" dirty="0">
              <a:solidFill>
                <a:schemeClr val="tx1">
                  <a:lumMod val="65000"/>
                  <a:lumOff val="35000"/>
                </a:schemeClr>
              </a:solidFill>
            </a:rPr>
            <a:t>zbog užurbanog tempa života, ljudi koriste boravak na svježem zraku kao bijeg od svakodnevice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D3A74A3-B1B8-4B65-B28C-A6FF59464256}" type="parTrans" cxnId="{EE0072FC-21A0-4BF4-B51F-3292BAFD0AAE}">
      <dgm:prSet/>
      <dgm:spPr/>
      <dgm:t>
        <a:bodyPr/>
        <a:lstStyle/>
        <a:p>
          <a:endParaRPr lang="en-US"/>
        </a:p>
      </dgm:t>
    </dgm:pt>
    <dgm:pt modelId="{A0D64FFE-B063-47A1-A932-9F2FD369AC62}" type="sibTrans" cxnId="{EE0072FC-21A0-4BF4-B51F-3292BAFD0AAE}">
      <dgm:prSet/>
      <dgm:spPr/>
      <dgm:t>
        <a:bodyPr/>
        <a:lstStyle/>
        <a:p>
          <a:endParaRPr lang="en-US"/>
        </a:p>
      </dgm:t>
    </dgm:pt>
    <dgm:pt modelId="{AA985167-1454-45FD-9A1B-970D9CFF0E78}">
      <dgm:prSet/>
      <dgm:spPr/>
      <dgm:t>
        <a:bodyPr/>
        <a:lstStyle/>
        <a:p>
          <a:r>
            <a:rPr lang="hr-HR" dirty="0">
              <a:solidFill>
                <a:schemeClr val="tx1">
                  <a:lumMod val="65000"/>
                  <a:lumOff val="35000"/>
                </a:schemeClr>
              </a:solidFill>
            </a:rPr>
            <a:t>jedna od mogućnosti za to je planinarenje 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E8FC11B-CED5-4625-8400-8E9ECD4528C7}" type="parTrans" cxnId="{B01FC839-256F-4951-97D2-1BD9EDB794B3}">
      <dgm:prSet/>
      <dgm:spPr/>
      <dgm:t>
        <a:bodyPr/>
        <a:lstStyle/>
        <a:p>
          <a:endParaRPr lang="en-US"/>
        </a:p>
      </dgm:t>
    </dgm:pt>
    <dgm:pt modelId="{3E724765-C41A-486E-A8CF-13091C03A8B0}" type="sibTrans" cxnId="{B01FC839-256F-4951-97D2-1BD9EDB794B3}">
      <dgm:prSet/>
      <dgm:spPr/>
      <dgm:t>
        <a:bodyPr/>
        <a:lstStyle/>
        <a:p>
          <a:endParaRPr lang="en-US"/>
        </a:p>
      </dgm:t>
    </dgm:pt>
    <dgm:pt modelId="{B69AC4D0-28B9-485D-BC46-2E48D8F75612}">
      <dgm:prSet/>
      <dgm:spPr/>
      <dgm:t>
        <a:bodyPr/>
        <a:lstStyle/>
        <a:p>
          <a:r>
            <a:rPr lang="hr-HR"/>
            <a:t>Cilj:</a:t>
          </a:r>
          <a:endParaRPr lang="en-US"/>
        </a:p>
      </dgm:t>
    </dgm:pt>
    <dgm:pt modelId="{F02F6EB3-A97D-495C-8E91-2564240349EB}" type="parTrans" cxnId="{1AEFA07E-1897-49AC-B20A-37FF3A52FA37}">
      <dgm:prSet/>
      <dgm:spPr/>
      <dgm:t>
        <a:bodyPr/>
        <a:lstStyle/>
        <a:p>
          <a:endParaRPr lang="en-US"/>
        </a:p>
      </dgm:t>
    </dgm:pt>
    <dgm:pt modelId="{998BD671-74DA-4646-848B-C14B49768005}" type="sibTrans" cxnId="{1AEFA07E-1897-49AC-B20A-37FF3A52FA37}">
      <dgm:prSet/>
      <dgm:spPr/>
      <dgm:t>
        <a:bodyPr/>
        <a:lstStyle/>
        <a:p>
          <a:endParaRPr lang="en-US"/>
        </a:p>
      </dgm:t>
    </dgm:pt>
    <dgm:pt modelId="{996322A9-7405-47C4-891B-5E84DB7628E3}">
      <dgm:prSet/>
      <dgm:spPr/>
      <dgm:t>
        <a:bodyPr/>
        <a:lstStyle/>
        <a:p>
          <a:r>
            <a:rPr lang="hr-HR" dirty="0">
              <a:solidFill>
                <a:schemeClr val="tx1">
                  <a:lumMod val="65000"/>
                  <a:lumOff val="35000"/>
                </a:schemeClr>
              </a:solidFill>
            </a:rPr>
            <a:t>izgradnja aplikacije Planinarski Dnevnik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F3ACC06-8FBF-4606-B821-0A57D1275AEC}" type="parTrans" cxnId="{9B1E64DD-64F8-4C33-98F0-C34AB8173270}">
      <dgm:prSet/>
      <dgm:spPr/>
      <dgm:t>
        <a:bodyPr/>
        <a:lstStyle/>
        <a:p>
          <a:endParaRPr lang="en-US"/>
        </a:p>
      </dgm:t>
    </dgm:pt>
    <dgm:pt modelId="{14141DA8-87E8-4231-A3BF-8C5B85177D1B}" type="sibTrans" cxnId="{9B1E64DD-64F8-4C33-98F0-C34AB8173270}">
      <dgm:prSet/>
      <dgm:spPr/>
      <dgm:t>
        <a:bodyPr/>
        <a:lstStyle/>
        <a:p>
          <a:endParaRPr lang="en-US"/>
        </a:p>
      </dgm:t>
    </dgm:pt>
    <dgm:pt modelId="{EAA9F9BD-DEAA-43CF-B08E-E752EACA57DE}">
      <dgm:prSet/>
      <dgm:spPr/>
      <dgm:t>
        <a:bodyPr/>
        <a:lstStyle/>
        <a:p>
          <a:r>
            <a:rPr lang="hr-HR"/>
            <a:t>Svrha:</a:t>
          </a:r>
          <a:endParaRPr lang="en-US"/>
        </a:p>
      </dgm:t>
    </dgm:pt>
    <dgm:pt modelId="{82F39765-0267-4F6C-8D68-9D6A19B09C21}" type="parTrans" cxnId="{B1351254-60EC-4ECD-93E6-3626AEC2424F}">
      <dgm:prSet/>
      <dgm:spPr/>
      <dgm:t>
        <a:bodyPr/>
        <a:lstStyle/>
        <a:p>
          <a:endParaRPr lang="en-US"/>
        </a:p>
      </dgm:t>
    </dgm:pt>
    <dgm:pt modelId="{D5EFAB08-76BB-497B-8365-5FAA115ABA3A}" type="sibTrans" cxnId="{B1351254-60EC-4ECD-93E6-3626AEC2424F}">
      <dgm:prSet/>
      <dgm:spPr/>
      <dgm:t>
        <a:bodyPr/>
        <a:lstStyle/>
        <a:p>
          <a:endParaRPr lang="en-US"/>
        </a:p>
      </dgm:t>
    </dgm:pt>
    <dgm:pt modelId="{4E89025F-A437-4A13-ADA6-15F2AB15DB99}">
      <dgm:prSet/>
      <dgm:spPr/>
      <dgm:t>
        <a:bodyPr/>
        <a:lstStyle/>
        <a:p>
          <a:r>
            <a:rPr lang="hr-HR" dirty="0">
              <a:solidFill>
                <a:schemeClr val="tx1">
                  <a:lumMod val="65000"/>
                  <a:lumOff val="35000"/>
                </a:schemeClr>
              </a:solidFill>
            </a:rPr>
            <a:t>povezati planinare brzo i efikasno s ispravnim informacijama o stazama i infrastrukturi planinarskih domova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BDEDBC7-95AE-4FF0-9CAD-261A45867A3D}" type="parTrans" cxnId="{921E1AB4-C03F-4FE9-AFF1-C84412AD48C2}">
      <dgm:prSet/>
      <dgm:spPr/>
      <dgm:t>
        <a:bodyPr/>
        <a:lstStyle/>
        <a:p>
          <a:endParaRPr lang="en-US"/>
        </a:p>
      </dgm:t>
    </dgm:pt>
    <dgm:pt modelId="{86B80642-7B12-4A9C-9612-E2FA78F25ADF}" type="sibTrans" cxnId="{921E1AB4-C03F-4FE9-AFF1-C84412AD48C2}">
      <dgm:prSet/>
      <dgm:spPr/>
      <dgm:t>
        <a:bodyPr/>
        <a:lstStyle/>
        <a:p>
          <a:endParaRPr lang="en-US"/>
        </a:p>
      </dgm:t>
    </dgm:pt>
    <dgm:pt modelId="{4F7DCE5C-93A3-437B-937F-2A23D0F2DB70}" type="pres">
      <dgm:prSet presAssocID="{EACAB387-23CE-4374-9A74-D61EA37F280A}" presName="Name0" presStyleCnt="0">
        <dgm:presLayoutVars>
          <dgm:dir/>
          <dgm:animLvl val="lvl"/>
          <dgm:resizeHandles val="exact"/>
        </dgm:presLayoutVars>
      </dgm:prSet>
      <dgm:spPr/>
    </dgm:pt>
    <dgm:pt modelId="{7356DD4E-4E3F-4A17-9A0C-5DC28ECBD131}" type="pres">
      <dgm:prSet presAssocID="{E52F020E-E30A-480F-9D69-DB5424B55118}" presName="composite" presStyleCnt="0"/>
      <dgm:spPr/>
    </dgm:pt>
    <dgm:pt modelId="{AC898C43-C53A-48CA-AEB6-5BE5A28B5345}" type="pres">
      <dgm:prSet presAssocID="{E52F020E-E30A-480F-9D69-DB5424B5511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04BBF2B-FEEA-419F-9437-6780B5A84FB8}" type="pres">
      <dgm:prSet presAssocID="{E52F020E-E30A-480F-9D69-DB5424B55118}" presName="desTx" presStyleLbl="alignAccFollowNode1" presStyleIdx="0" presStyleCnt="3">
        <dgm:presLayoutVars>
          <dgm:bulletEnabled val="1"/>
        </dgm:presLayoutVars>
      </dgm:prSet>
      <dgm:spPr/>
    </dgm:pt>
    <dgm:pt modelId="{777310B6-0142-4C14-99CB-4D625287E5D4}" type="pres">
      <dgm:prSet presAssocID="{DB658020-A03C-4376-BF92-939A171821A0}" presName="space" presStyleCnt="0"/>
      <dgm:spPr/>
    </dgm:pt>
    <dgm:pt modelId="{552F9C0A-9BAC-4E27-8A61-CDAE9CA73A7E}" type="pres">
      <dgm:prSet presAssocID="{B69AC4D0-28B9-485D-BC46-2E48D8F75612}" presName="composite" presStyleCnt="0"/>
      <dgm:spPr/>
    </dgm:pt>
    <dgm:pt modelId="{02F1AFCF-8CFD-4CBB-AEF5-200DD5B5824F}" type="pres">
      <dgm:prSet presAssocID="{B69AC4D0-28B9-485D-BC46-2E48D8F7561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475C67-558F-4416-82AC-539BFB270539}" type="pres">
      <dgm:prSet presAssocID="{B69AC4D0-28B9-485D-BC46-2E48D8F75612}" presName="desTx" presStyleLbl="alignAccFollowNode1" presStyleIdx="1" presStyleCnt="3" custLinFactNeighborX="0">
        <dgm:presLayoutVars>
          <dgm:bulletEnabled val="1"/>
        </dgm:presLayoutVars>
      </dgm:prSet>
      <dgm:spPr/>
    </dgm:pt>
    <dgm:pt modelId="{61CFE84C-2799-4AF9-BF8F-3925A8042223}" type="pres">
      <dgm:prSet presAssocID="{998BD671-74DA-4646-848B-C14B49768005}" presName="space" presStyleCnt="0"/>
      <dgm:spPr/>
    </dgm:pt>
    <dgm:pt modelId="{8A671DF6-B6BF-4ABD-A5DE-EC1F02032FE1}" type="pres">
      <dgm:prSet presAssocID="{EAA9F9BD-DEAA-43CF-B08E-E752EACA57DE}" presName="composite" presStyleCnt="0"/>
      <dgm:spPr/>
    </dgm:pt>
    <dgm:pt modelId="{5BA55801-1A19-4A47-B4D5-68756B0F80F5}" type="pres">
      <dgm:prSet presAssocID="{EAA9F9BD-DEAA-43CF-B08E-E752EACA57D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E75EEB-4114-48EB-B13B-AFFC339D6BF6}" type="pres">
      <dgm:prSet presAssocID="{EAA9F9BD-DEAA-43CF-B08E-E752EACA57D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5DE023-29F8-4BE6-8460-C435E411D38A}" srcId="{EACAB387-23CE-4374-9A74-D61EA37F280A}" destId="{E52F020E-E30A-480F-9D69-DB5424B55118}" srcOrd="0" destOrd="0" parTransId="{4A7D3ADC-7B54-4F99-9BFD-64438833E9AC}" sibTransId="{DB658020-A03C-4376-BF92-939A171821A0}"/>
    <dgm:cxn modelId="{B01FC839-256F-4951-97D2-1BD9EDB794B3}" srcId="{E52F020E-E30A-480F-9D69-DB5424B55118}" destId="{AA985167-1454-45FD-9A1B-970D9CFF0E78}" srcOrd="1" destOrd="0" parTransId="{9E8FC11B-CED5-4625-8400-8E9ECD4528C7}" sibTransId="{3E724765-C41A-486E-A8CF-13091C03A8B0}"/>
    <dgm:cxn modelId="{BF025A62-C7FF-45AB-AA24-2C74E7141DC1}" type="presOf" srcId="{E52F020E-E30A-480F-9D69-DB5424B55118}" destId="{AC898C43-C53A-48CA-AEB6-5BE5A28B5345}" srcOrd="0" destOrd="0" presId="urn:microsoft.com/office/officeart/2005/8/layout/hList1"/>
    <dgm:cxn modelId="{3E7D0748-EC05-4D0F-8712-75A205408885}" type="presOf" srcId="{4E89025F-A437-4A13-ADA6-15F2AB15DB99}" destId="{E6E75EEB-4114-48EB-B13B-AFFC339D6BF6}" srcOrd="0" destOrd="0" presId="urn:microsoft.com/office/officeart/2005/8/layout/hList1"/>
    <dgm:cxn modelId="{DA7F504B-95A0-49F5-BA85-B577BFA8B825}" type="presOf" srcId="{95064FBB-A726-4FFB-B3A8-5970A3A8C071}" destId="{F04BBF2B-FEEA-419F-9437-6780B5A84FB8}" srcOrd="0" destOrd="0" presId="urn:microsoft.com/office/officeart/2005/8/layout/hList1"/>
    <dgm:cxn modelId="{36705F70-025E-4378-B58E-0D4EF2789D19}" type="presOf" srcId="{EAA9F9BD-DEAA-43CF-B08E-E752EACA57DE}" destId="{5BA55801-1A19-4A47-B4D5-68756B0F80F5}" srcOrd="0" destOrd="0" presId="urn:microsoft.com/office/officeart/2005/8/layout/hList1"/>
    <dgm:cxn modelId="{5E12A473-9B01-4C9C-BE1B-AF11C1CFCF60}" type="presOf" srcId="{EACAB387-23CE-4374-9A74-D61EA37F280A}" destId="{4F7DCE5C-93A3-437B-937F-2A23D0F2DB70}" srcOrd="0" destOrd="0" presId="urn:microsoft.com/office/officeart/2005/8/layout/hList1"/>
    <dgm:cxn modelId="{B1351254-60EC-4ECD-93E6-3626AEC2424F}" srcId="{EACAB387-23CE-4374-9A74-D61EA37F280A}" destId="{EAA9F9BD-DEAA-43CF-B08E-E752EACA57DE}" srcOrd="2" destOrd="0" parTransId="{82F39765-0267-4F6C-8D68-9D6A19B09C21}" sibTransId="{D5EFAB08-76BB-497B-8365-5FAA115ABA3A}"/>
    <dgm:cxn modelId="{1AEFA07E-1897-49AC-B20A-37FF3A52FA37}" srcId="{EACAB387-23CE-4374-9A74-D61EA37F280A}" destId="{B69AC4D0-28B9-485D-BC46-2E48D8F75612}" srcOrd="1" destOrd="0" parTransId="{F02F6EB3-A97D-495C-8E91-2564240349EB}" sibTransId="{998BD671-74DA-4646-848B-C14B49768005}"/>
    <dgm:cxn modelId="{A385D19C-9CA1-4BC4-9BE6-467A243CD315}" type="presOf" srcId="{B69AC4D0-28B9-485D-BC46-2E48D8F75612}" destId="{02F1AFCF-8CFD-4CBB-AEF5-200DD5B5824F}" srcOrd="0" destOrd="0" presId="urn:microsoft.com/office/officeart/2005/8/layout/hList1"/>
    <dgm:cxn modelId="{921E1AB4-C03F-4FE9-AFF1-C84412AD48C2}" srcId="{EAA9F9BD-DEAA-43CF-B08E-E752EACA57DE}" destId="{4E89025F-A437-4A13-ADA6-15F2AB15DB99}" srcOrd="0" destOrd="0" parTransId="{ABDEDBC7-95AE-4FF0-9CAD-261A45867A3D}" sibTransId="{86B80642-7B12-4A9C-9612-E2FA78F25ADF}"/>
    <dgm:cxn modelId="{5FB4A6BF-06E0-4D65-8CE9-4E393D12132E}" type="presOf" srcId="{996322A9-7405-47C4-891B-5E84DB7628E3}" destId="{A6475C67-558F-4416-82AC-539BFB270539}" srcOrd="0" destOrd="0" presId="urn:microsoft.com/office/officeart/2005/8/layout/hList1"/>
    <dgm:cxn modelId="{9B1E64DD-64F8-4C33-98F0-C34AB8173270}" srcId="{B69AC4D0-28B9-485D-BC46-2E48D8F75612}" destId="{996322A9-7405-47C4-891B-5E84DB7628E3}" srcOrd="0" destOrd="0" parTransId="{FF3ACC06-8FBF-4606-B821-0A57D1275AEC}" sibTransId="{14141DA8-87E8-4231-A3BF-8C5B85177D1B}"/>
    <dgm:cxn modelId="{A311AEF6-EFDD-4FBB-995C-D90CFD696B48}" type="presOf" srcId="{AA985167-1454-45FD-9A1B-970D9CFF0E78}" destId="{F04BBF2B-FEEA-419F-9437-6780B5A84FB8}" srcOrd="0" destOrd="1" presId="urn:microsoft.com/office/officeart/2005/8/layout/hList1"/>
    <dgm:cxn modelId="{EE0072FC-21A0-4BF4-B51F-3292BAFD0AAE}" srcId="{E52F020E-E30A-480F-9D69-DB5424B55118}" destId="{95064FBB-A726-4FFB-B3A8-5970A3A8C071}" srcOrd="0" destOrd="0" parTransId="{7D3A74A3-B1B8-4B65-B28C-A6FF59464256}" sibTransId="{A0D64FFE-B063-47A1-A932-9F2FD369AC62}"/>
    <dgm:cxn modelId="{6CD68D75-506F-4946-AC04-D74318217EE2}" type="presParOf" srcId="{4F7DCE5C-93A3-437B-937F-2A23D0F2DB70}" destId="{7356DD4E-4E3F-4A17-9A0C-5DC28ECBD131}" srcOrd="0" destOrd="0" presId="urn:microsoft.com/office/officeart/2005/8/layout/hList1"/>
    <dgm:cxn modelId="{1D4B69E5-F3C9-42E2-B2B3-7136DC99BBEE}" type="presParOf" srcId="{7356DD4E-4E3F-4A17-9A0C-5DC28ECBD131}" destId="{AC898C43-C53A-48CA-AEB6-5BE5A28B5345}" srcOrd="0" destOrd="0" presId="urn:microsoft.com/office/officeart/2005/8/layout/hList1"/>
    <dgm:cxn modelId="{AE05E3DF-85A6-43B5-918A-FF2E1F2D0A70}" type="presParOf" srcId="{7356DD4E-4E3F-4A17-9A0C-5DC28ECBD131}" destId="{F04BBF2B-FEEA-419F-9437-6780B5A84FB8}" srcOrd="1" destOrd="0" presId="urn:microsoft.com/office/officeart/2005/8/layout/hList1"/>
    <dgm:cxn modelId="{A47D2A9D-F20B-48CF-BDA6-1424DB2A4ACD}" type="presParOf" srcId="{4F7DCE5C-93A3-437B-937F-2A23D0F2DB70}" destId="{777310B6-0142-4C14-99CB-4D625287E5D4}" srcOrd="1" destOrd="0" presId="urn:microsoft.com/office/officeart/2005/8/layout/hList1"/>
    <dgm:cxn modelId="{9BDA9B28-7666-4F8E-BE83-299D4D845A56}" type="presParOf" srcId="{4F7DCE5C-93A3-437B-937F-2A23D0F2DB70}" destId="{552F9C0A-9BAC-4E27-8A61-CDAE9CA73A7E}" srcOrd="2" destOrd="0" presId="urn:microsoft.com/office/officeart/2005/8/layout/hList1"/>
    <dgm:cxn modelId="{FD637417-1E8A-459B-9F20-2B21D79B3D1E}" type="presParOf" srcId="{552F9C0A-9BAC-4E27-8A61-CDAE9CA73A7E}" destId="{02F1AFCF-8CFD-4CBB-AEF5-200DD5B5824F}" srcOrd="0" destOrd="0" presId="urn:microsoft.com/office/officeart/2005/8/layout/hList1"/>
    <dgm:cxn modelId="{D5641778-3954-4810-B5A2-07BBC5883244}" type="presParOf" srcId="{552F9C0A-9BAC-4E27-8A61-CDAE9CA73A7E}" destId="{A6475C67-558F-4416-82AC-539BFB270539}" srcOrd="1" destOrd="0" presId="urn:microsoft.com/office/officeart/2005/8/layout/hList1"/>
    <dgm:cxn modelId="{53F684E8-BB72-4D36-879A-8F5878032AC4}" type="presParOf" srcId="{4F7DCE5C-93A3-437B-937F-2A23D0F2DB70}" destId="{61CFE84C-2799-4AF9-BF8F-3925A8042223}" srcOrd="3" destOrd="0" presId="urn:microsoft.com/office/officeart/2005/8/layout/hList1"/>
    <dgm:cxn modelId="{34286C79-4488-44F5-B237-C01F7AA8A134}" type="presParOf" srcId="{4F7DCE5C-93A3-437B-937F-2A23D0F2DB70}" destId="{8A671DF6-B6BF-4ABD-A5DE-EC1F02032FE1}" srcOrd="4" destOrd="0" presId="urn:microsoft.com/office/officeart/2005/8/layout/hList1"/>
    <dgm:cxn modelId="{018F0F1F-36BB-4BC4-A0B9-19EB5533364A}" type="presParOf" srcId="{8A671DF6-B6BF-4ABD-A5DE-EC1F02032FE1}" destId="{5BA55801-1A19-4A47-B4D5-68756B0F80F5}" srcOrd="0" destOrd="0" presId="urn:microsoft.com/office/officeart/2005/8/layout/hList1"/>
    <dgm:cxn modelId="{D357F45B-05FA-4E94-BE40-541DFC0CA9BC}" type="presParOf" srcId="{8A671DF6-B6BF-4ABD-A5DE-EC1F02032FE1}" destId="{E6E75EEB-4114-48EB-B13B-AFFC339D6B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98C43-C53A-48CA-AEB6-5BE5A28B5345}">
      <dsp:nvSpPr>
        <dsp:cNvPr id="0" name=""/>
        <dsp:cNvSpPr/>
      </dsp:nvSpPr>
      <dsp:spPr>
        <a:xfrm>
          <a:off x="3143" y="196807"/>
          <a:ext cx="306466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Ideja:</a:t>
          </a:r>
          <a:endParaRPr lang="en-US" sz="2300" kern="1200"/>
        </a:p>
      </dsp:txBody>
      <dsp:txXfrm>
        <a:off x="3143" y="196807"/>
        <a:ext cx="3064668" cy="662400"/>
      </dsp:txXfrm>
    </dsp:sp>
    <dsp:sp modelId="{F04BBF2B-FEEA-419F-9437-6780B5A84FB8}">
      <dsp:nvSpPr>
        <dsp:cNvPr id="0" name=""/>
        <dsp:cNvSpPr/>
      </dsp:nvSpPr>
      <dsp:spPr>
        <a:xfrm>
          <a:off x="3143" y="859207"/>
          <a:ext cx="3064668" cy="29673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300" kern="1200" dirty="0">
              <a:solidFill>
                <a:schemeClr val="tx1">
                  <a:lumMod val="65000"/>
                  <a:lumOff val="35000"/>
                </a:schemeClr>
              </a:solidFill>
            </a:rPr>
            <a:t>zbog užurbanog tempa života, ljudi koriste boravak na svježem zraku kao bijeg od svakodnevice</a:t>
          </a:r>
          <a:endParaRPr lang="en-US" sz="23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300" kern="1200" dirty="0">
              <a:solidFill>
                <a:schemeClr val="tx1">
                  <a:lumMod val="65000"/>
                  <a:lumOff val="35000"/>
                </a:schemeClr>
              </a:solidFill>
            </a:rPr>
            <a:t>jedna od mogućnosti za to je planinarenje </a:t>
          </a:r>
          <a:endParaRPr lang="en-US" sz="23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143" y="859207"/>
        <a:ext cx="3064668" cy="2967344"/>
      </dsp:txXfrm>
    </dsp:sp>
    <dsp:sp modelId="{02F1AFCF-8CFD-4CBB-AEF5-200DD5B5824F}">
      <dsp:nvSpPr>
        <dsp:cNvPr id="0" name=""/>
        <dsp:cNvSpPr/>
      </dsp:nvSpPr>
      <dsp:spPr>
        <a:xfrm>
          <a:off x="3496865" y="196807"/>
          <a:ext cx="306466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Cilj:</a:t>
          </a:r>
          <a:endParaRPr lang="en-US" sz="2300" kern="1200"/>
        </a:p>
      </dsp:txBody>
      <dsp:txXfrm>
        <a:off x="3496865" y="196807"/>
        <a:ext cx="3064668" cy="662400"/>
      </dsp:txXfrm>
    </dsp:sp>
    <dsp:sp modelId="{A6475C67-558F-4416-82AC-539BFB270539}">
      <dsp:nvSpPr>
        <dsp:cNvPr id="0" name=""/>
        <dsp:cNvSpPr/>
      </dsp:nvSpPr>
      <dsp:spPr>
        <a:xfrm>
          <a:off x="3496865" y="859207"/>
          <a:ext cx="3064668" cy="29673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300" kern="1200" dirty="0">
              <a:solidFill>
                <a:schemeClr val="tx1">
                  <a:lumMod val="65000"/>
                  <a:lumOff val="35000"/>
                </a:schemeClr>
              </a:solidFill>
            </a:rPr>
            <a:t>izgradnja aplikacije Planinarski Dnevnik</a:t>
          </a:r>
          <a:endParaRPr lang="en-US" sz="23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496865" y="859207"/>
        <a:ext cx="3064668" cy="2967344"/>
      </dsp:txXfrm>
    </dsp:sp>
    <dsp:sp modelId="{5BA55801-1A19-4A47-B4D5-68756B0F80F5}">
      <dsp:nvSpPr>
        <dsp:cNvPr id="0" name=""/>
        <dsp:cNvSpPr/>
      </dsp:nvSpPr>
      <dsp:spPr>
        <a:xfrm>
          <a:off x="6990588" y="196807"/>
          <a:ext cx="306466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Svrha:</a:t>
          </a:r>
          <a:endParaRPr lang="en-US" sz="2300" kern="1200"/>
        </a:p>
      </dsp:txBody>
      <dsp:txXfrm>
        <a:off x="6990588" y="196807"/>
        <a:ext cx="3064668" cy="662400"/>
      </dsp:txXfrm>
    </dsp:sp>
    <dsp:sp modelId="{E6E75EEB-4114-48EB-B13B-AFFC339D6BF6}">
      <dsp:nvSpPr>
        <dsp:cNvPr id="0" name=""/>
        <dsp:cNvSpPr/>
      </dsp:nvSpPr>
      <dsp:spPr>
        <a:xfrm>
          <a:off x="6990588" y="859207"/>
          <a:ext cx="3064668" cy="29673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300" kern="1200" dirty="0">
              <a:solidFill>
                <a:schemeClr val="tx1">
                  <a:lumMod val="65000"/>
                  <a:lumOff val="35000"/>
                </a:schemeClr>
              </a:solidFill>
            </a:rPr>
            <a:t>povezati planinare brzo i efikasno s ispravnim informacijama o stazama i infrastrukturi planinarskih domova</a:t>
          </a:r>
          <a:endParaRPr lang="en-US" sz="23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990588" y="859207"/>
        <a:ext cx="3064668" cy="296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575B-6443-4A09-B325-AB751F7355B3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C84B1-F9D8-4E43-A499-1B6C8B4C4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958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551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1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191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5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1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7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83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34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48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4C27BA-FC0E-4873-A22D-2F7A783FEDC4}" type="datetimeFigureOut">
              <a:rPr lang="hr-HR" smtClean="0"/>
              <a:t>17.1.2021.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886488-4380-411F-9FB5-ED9428E0E89E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7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xstudio.org/" TargetMode="External"/><Relationship Id="rId13" Type="http://schemas.openxmlformats.org/officeDocument/2006/relationships/hyperlink" Target="https://hibernate.org/" TargetMode="External"/><Relationship Id="rId18" Type="http://schemas.openxmlformats.org/officeDocument/2006/relationships/hyperlink" Target="https://semantic-ui.com/" TargetMode="External"/><Relationship Id="rId3" Type="http://schemas.openxmlformats.org/officeDocument/2006/relationships/hyperlink" Target="https://www.whatsapp.com/" TargetMode="External"/><Relationship Id="rId7" Type="http://schemas.openxmlformats.org/officeDocument/2006/relationships/hyperlink" Target="https://www.latex-project.org/" TargetMode="External"/><Relationship Id="rId12" Type="http://schemas.openxmlformats.org/officeDocument/2006/relationships/hyperlink" Target="https://spring.io/guides/gs/accessing-data-jpa/" TargetMode="External"/><Relationship Id="rId17" Type="http://schemas.openxmlformats.org/officeDocument/2006/relationships/hyperlink" Target="https://material-ui.com/" TargetMode="External"/><Relationship Id="rId2" Type="http://schemas.openxmlformats.org/officeDocument/2006/relationships/hyperlink" Target="https://www.microsoft.com/en/microsoft-teams/group-chat-software" TargetMode="External"/><Relationship Id="rId16" Type="http://schemas.openxmlformats.org/officeDocument/2006/relationships/hyperlink" Target="https://www.typescriptlang.org/" TargetMode="External"/><Relationship Id="rId20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idea/" TargetMode="External"/><Relationship Id="rId11" Type="http://schemas.openxmlformats.org/officeDocument/2006/relationships/hyperlink" Target="https://www.java.com/en/" TargetMode="External"/><Relationship Id="rId5" Type="http://schemas.openxmlformats.org/officeDocument/2006/relationships/hyperlink" Target="https://git-scm.com/" TargetMode="External"/><Relationship Id="rId15" Type="http://schemas.openxmlformats.org/officeDocument/2006/relationships/hyperlink" Target="https://html.com/" TargetMode="External"/><Relationship Id="rId10" Type="http://schemas.openxmlformats.org/officeDocument/2006/relationships/hyperlink" Target="https://spring.io/projects/spring-boot" TargetMode="External"/><Relationship Id="rId19" Type="http://schemas.openxmlformats.org/officeDocument/2006/relationships/hyperlink" Target="https://www.h2database.com/html/main.html" TargetMode="External"/><Relationship Id="rId4" Type="http://schemas.openxmlformats.org/officeDocument/2006/relationships/hyperlink" Target="https://gitlab.com/" TargetMode="External"/><Relationship Id="rId9" Type="http://schemas.openxmlformats.org/officeDocument/2006/relationships/hyperlink" Target="https://astah.net/products/astah-uml/" TargetMode="External"/><Relationship Id="rId14" Type="http://schemas.openxmlformats.org/officeDocument/2006/relationships/hyperlink" Target="https://reactj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967790"/>
            <a:ext cx="9144000" cy="1479032"/>
          </a:xfrm>
        </p:spPr>
        <p:txBody>
          <a:bodyPr>
            <a:normAutofit fontScale="90000"/>
          </a:bodyPr>
          <a:lstStyle/>
          <a:p>
            <a:r>
              <a:rPr lang="hr-HR" dirty="0"/>
              <a:t>Planinarski Dnevnik</a:t>
            </a:r>
            <a:br>
              <a:rPr lang="hr-HR" dirty="0"/>
            </a:br>
            <a:r>
              <a:rPr lang="hr-HR" dirty="0"/>
              <a:t>RuntimeTerror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1651318"/>
            <a:ext cx="9144000" cy="726122"/>
          </a:xfrm>
        </p:spPr>
        <p:txBody>
          <a:bodyPr>
            <a:normAutofit fontScale="85000" lnSpcReduction="20000"/>
          </a:bodyPr>
          <a:lstStyle/>
          <a:p>
            <a:r>
              <a:rPr lang="hr-HR" dirty="0"/>
              <a:t>PROGRAMSKO INŽENJERSTVO</a:t>
            </a:r>
          </a:p>
          <a:p>
            <a:r>
              <a:rPr lang="hr-HR" dirty="0"/>
              <a:t>ak. god. 2020./2021.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874" y="5582653"/>
            <a:ext cx="907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i="1" dirty="0"/>
              <a:t>Sveučilište u Zagrebu</a:t>
            </a:r>
          </a:p>
          <a:p>
            <a:pPr algn="ctr"/>
            <a:r>
              <a:rPr lang="hr-HR" i="1" dirty="0"/>
              <a:t>Fakultet elektrotehnike i računarstva</a:t>
            </a:r>
          </a:p>
        </p:txBody>
      </p:sp>
    </p:spTree>
    <p:extLst>
      <p:ext uri="{BB962C8B-B14F-4D97-AF65-F5344CB8AC3E}">
        <p14:creationId xmlns:p14="http://schemas.microsoft.com/office/powerpoint/2010/main" val="362581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>
                <a:solidFill>
                  <a:schemeClr val="accent2"/>
                </a:solidFill>
              </a:rPr>
              <a:t>Iskustva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na početku kod većine članova je bio problem nepoznavanja odabranih alata i programskih jezika za izradu aplikacije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problem riješen međusobnim pomaganjem, vlastitim trudom i učenjem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izvrsna prilika za stjecanje novih znanja i vještina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upoznavanje s timskim radom (nije uvijek savršen i jednostavan)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redoviti sastanci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potvrda koliko su otvorena komunikacija i vremensko planiranje bitni</a:t>
            </a:r>
          </a:p>
        </p:txBody>
      </p:sp>
    </p:spTree>
    <p:extLst>
      <p:ext uri="{BB962C8B-B14F-4D97-AF65-F5344CB8AC3E}">
        <p14:creationId xmlns:p14="http://schemas.microsoft.com/office/powerpoint/2010/main" val="210259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r-HR" dirty="0">
                <a:solidFill>
                  <a:schemeClr val="accent2"/>
                </a:solidFill>
              </a:rPr>
              <a:t>Članovi</a:t>
            </a:r>
            <a:r>
              <a:rPr lang="hr-HR">
                <a:solidFill>
                  <a:schemeClr val="accent2"/>
                </a:solidFill>
              </a:rPr>
              <a:t> </a:t>
            </a:r>
            <a:r>
              <a:rPr lang="hr-HR" dirty="0">
                <a:solidFill>
                  <a:schemeClr val="accent2"/>
                </a:solidFill>
              </a:rPr>
              <a:t>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Ivan Martinović, voditelj  (ivan.martinovic@fer.hr)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David Konjevod  (david.konjevod@fer.hr)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Helena Ladić  (helena.ladic@fer.hr)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Josipa Kaselj  (josipa.kaselj@fer.hr)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Luka Ravenšćak  (luka.ravenscak@fer.hr)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Marko Rajnović  (marko.rajnovic@fer.hr)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Neda Kušurin  (neda.kusurin@fer.hr)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683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hr-HR" dirty="0"/>
              <a:t>Opis zadatka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hr-HR" dirty="0"/>
              <a:t>Pregled zahtjeva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hr-HR" dirty="0"/>
              <a:t>Korišteni alati i tehnologije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hr-HR" dirty="0"/>
              <a:t>Arhitektura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hr-HR" dirty="0"/>
              <a:t>Organizacija rada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hr-HR" dirty="0"/>
              <a:t>Iskustva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9009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791D4-F392-462B-AC5F-AB01700F5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35490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Slični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proizvodi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na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tržištu:</a:t>
            </a:r>
            <a:r>
              <a:rPr lang="en-US" sz="3600" dirty="0" err="1">
                <a:solidFill>
                  <a:srgbClr val="FFFFFF"/>
                </a:solidFill>
              </a:rPr>
              <a:t>štu</a:t>
            </a:r>
            <a:r>
              <a:rPr lang="en-US" sz="3600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715A902-2C0C-462C-8CF9-4D92ED657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1306FA2-E0DB-46E4-A57B-34B3787582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845734"/>
            <a:ext cx="3602736" cy="3602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845734"/>
            <a:ext cx="3602736" cy="3602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7920" y="5478645"/>
            <a:ext cx="3602736" cy="3602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hr-HR" sz="1300" dirty="0">
                <a:solidFill>
                  <a:srgbClr val="FFFFFF"/>
                </a:solidFill>
              </a:rPr>
              <a:t>eHPS i infoHPS u Hrvatskoj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6320" y="5478645"/>
            <a:ext cx="3602736" cy="3602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hr-HR" sz="1300">
                <a:solidFill>
                  <a:srgbClr val="FFFFFF"/>
                </a:solidFill>
              </a:rPr>
              <a:t>Mountain project u SAD-u</a:t>
            </a:r>
          </a:p>
        </p:txBody>
      </p:sp>
    </p:spTree>
    <p:extLst>
      <p:ext uri="{BB962C8B-B14F-4D97-AF65-F5344CB8AC3E}">
        <p14:creationId xmlns:p14="http://schemas.microsoft.com/office/powerpoint/2010/main" val="66962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hr-HR" dirty="0"/>
              <a:t>Neregistrirani/neprijavljeni korisnik može: </a:t>
            </a:r>
          </a:p>
          <a:p>
            <a:pPr lvl="2"/>
            <a:r>
              <a:rPr lang="hr-HR" dirty="0"/>
              <a:t>pregledati popis pl. staza i pl. domova</a:t>
            </a:r>
          </a:p>
          <a:p>
            <a:pPr lvl="2"/>
            <a:r>
              <a:rPr lang="hr-HR" dirty="0"/>
              <a:t>pretraživati pl. staze i pl. domove</a:t>
            </a:r>
          </a:p>
          <a:p>
            <a:pPr marL="514350" indent="-514350">
              <a:buAutoNum type="arabicPeriod"/>
            </a:pPr>
            <a:r>
              <a:rPr lang="hr-HR" dirty="0"/>
              <a:t>Planinar može: </a:t>
            </a:r>
          </a:p>
          <a:p>
            <a:pPr lvl="2"/>
            <a:r>
              <a:rPr lang="hr-HR" dirty="0"/>
              <a:t>prijaviti/odjaviti</a:t>
            </a:r>
          </a:p>
          <a:p>
            <a:pPr lvl="2"/>
            <a:r>
              <a:rPr lang="hr-HR" dirty="0"/>
              <a:t>upravljati vlastitim profilom</a:t>
            </a:r>
          </a:p>
          <a:p>
            <a:pPr lvl="2"/>
            <a:r>
              <a:rPr lang="hr-HR" dirty="0"/>
              <a:t>pretraživati druge korisnike</a:t>
            </a:r>
          </a:p>
          <a:p>
            <a:pPr lvl="2"/>
            <a:r>
              <a:rPr lang="hr-HR" dirty="0"/>
              <a:t>stvoriti događaj</a:t>
            </a:r>
          </a:p>
          <a:p>
            <a:pPr lvl="2"/>
            <a:r>
              <a:rPr lang="hr-HR" dirty="0"/>
              <a:t>zaraditi nagradu za određenu aktivnost</a:t>
            </a:r>
          </a:p>
          <a:p>
            <a:pPr lvl="2"/>
            <a:r>
              <a:rPr lang="hr-HR" dirty="0"/>
              <a:t>kontaktirati admina</a:t>
            </a:r>
          </a:p>
          <a:p>
            <a:pPr marL="514350" indent="-514350">
              <a:buAutoNum type="arabicPeriod"/>
            </a:pPr>
            <a:r>
              <a:rPr lang="hr-HR" dirty="0"/>
              <a:t>Administrator može:</a:t>
            </a:r>
          </a:p>
          <a:p>
            <a:pPr lvl="2"/>
            <a:r>
              <a:rPr lang="hr-HR" dirty="0"/>
              <a:t>obrisati korisnike</a:t>
            </a:r>
          </a:p>
          <a:p>
            <a:pPr lvl="2"/>
            <a:r>
              <a:rPr lang="hr-HR" dirty="0"/>
              <a:t>upravljati pl. domovima</a:t>
            </a:r>
          </a:p>
          <a:p>
            <a:pPr lvl="2"/>
            <a:r>
              <a:rPr lang="hr-HR" dirty="0"/>
              <a:t>pregledati poruke korisnika	</a:t>
            </a:r>
          </a:p>
          <a:p>
            <a:pPr marL="0" indent="0">
              <a:buNone/>
            </a:pPr>
            <a:endParaRPr lang="hr-HR" dirty="0"/>
          </a:p>
          <a:p>
            <a:pPr marL="514350" indent="-514350">
              <a:buAutoNum type="arabicPeriod"/>
            </a:pPr>
            <a:endParaRPr lang="hr-H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16487"/>
            <a:ext cx="10515600" cy="60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F</a:t>
            </a:r>
            <a:r>
              <a:rPr lang="hr-HR" sz="3200" dirty="0"/>
              <a:t>unkcionalni zahtjevi:</a:t>
            </a:r>
          </a:p>
        </p:txBody>
      </p:sp>
    </p:spTree>
    <p:extLst>
      <p:ext uri="{BB962C8B-B14F-4D97-AF65-F5344CB8AC3E}">
        <p14:creationId xmlns:p14="http://schemas.microsoft.com/office/powerpoint/2010/main" val="180967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391"/>
            <a:ext cx="10515600" cy="918243"/>
          </a:xfrm>
        </p:spPr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98134"/>
            <a:ext cx="10058400" cy="4023360"/>
          </a:xfrm>
        </p:spPr>
        <p:txBody>
          <a:bodyPr/>
          <a:lstStyle/>
          <a:p>
            <a:pPr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hr-HR" dirty="0"/>
              <a:t>omogućiti korištenje aplikacije od strane više korisnika istovremeno</a:t>
            </a:r>
          </a:p>
          <a:p>
            <a:pPr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hr-HR" dirty="0"/>
              <a:t>korištenje aplikacije treba biti jednostavno i intuitivno</a:t>
            </a:r>
          </a:p>
          <a:p>
            <a:pPr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hr-HR" dirty="0"/>
              <a:t>aplikacija treba biti responzivna (prilagođena različitim uređajima)</a:t>
            </a:r>
          </a:p>
          <a:p>
            <a:pPr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hr-HR" dirty="0"/>
              <a:t>korisničko sučelje i sustav trebaju koristiti hrvatski standardni jezik</a:t>
            </a:r>
          </a:p>
          <a:p>
            <a:pPr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hr-HR" dirty="0"/>
              <a:t>baza podataka mora biti brza, dobro povezana sa sustavom i otporna na bilo kakve greške</a:t>
            </a:r>
            <a:r>
              <a:rPr lang="en-GB" dirty="0"/>
              <a:t> </a:t>
            </a:r>
            <a:r>
              <a:rPr lang="hr-HR" dirty="0"/>
              <a:t>korisnika</a:t>
            </a:r>
          </a:p>
          <a:p>
            <a:pPr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hr-HR" dirty="0"/>
              <a:t>dostupnost aplikacije široj masi</a:t>
            </a:r>
          </a:p>
          <a:p>
            <a:pPr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hr-HR" dirty="0"/>
              <a:t>aplikaciji se mora moći pristupiti iz javne mreže pomoću protokola HTTPS</a:t>
            </a:r>
          </a:p>
          <a:p>
            <a:pPr>
              <a:buSzPct val="50000"/>
              <a:buFont typeface="Courier New" panose="02070309020205020404" pitchFamily="49" charset="0"/>
              <a:buChar char="o"/>
            </a:pPr>
            <a:endParaRPr lang="hr-HR" dirty="0"/>
          </a:p>
          <a:p>
            <a:pPr>
              <a:buSzPct val="50000"/>
              <a:buFont typeface="Courier New" panose="02070309020205020404" pitchFamily="49" charset="0"/>
              <a:buChar char="o"/>
            </a:pPr>
            <a:endParaRPr lang="hr-H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170634"/>
            <a:ext cx="105156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N</a:t>
            </a:r>
            <a:r>
              <a:rPr lang="hr-HR" sz="3200" dirty="0"/>
              <a:t>efunkcionalni i zahtjevi domene primjene</a:t>
            </a:r>
            <a:r>
              <a:rPr lang="en-GB" sz="3200" dirty="0"/>
              <a:t> :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2661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komunikacija članova grupe: </a:t>
            </a:r>
            <a:r>
              <a:rPr lang="hr-HR" dirty="0">
                <a:hlinkClick r:id="rId2"/>
              </a:rPr>
              <a:t>Microsoft Teams</a:t>
            </a:r>
            <a:r>
              <a:rPr lang="hr-HR" dirty="0"/>
              <a:t>, </a:t>
            </a:r>
            <a:r>
              <a:rPr lang="hr-HR" dirty="0">
                <a:hlinkClick r:id="rId3"/>
              </a:rPr>
              <a:t>WhatsApp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za olakšan timski rad kao udaljena platforma, koristio se </a:t>
            </a:r>
            <a:r>
              <a:rPr lang="hr-HR" dirty="0">
                <a:hlinkClick r:id="rId4"/>
              </a:rPr>
              <a:t>Gitlab</a:t>
            </a:r>
            <a:r>
              <a:rPr lang="hr-HR" dirty="0"/>
              <a:t> i </a:t>
            </a:r>
            <a:r>
              <a:rPr lang="hr-HR" dirty="0">
                <a:hlinkClick r:id="rId5"/>
              </a:rPr>
              <a:t>Git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razvojno okruženje: </a:t>
            </a:r>
            <a:r>
              <a:rPr lang="hr-HR" dirty="0">
                <a:hlinkClick r:id="rId6"/>
              </a:rPr>
              <a:t>IntellijIDEA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dokumentacija: </a:t>
            </a:r>
            <a:r>
              <a:rPr lang="hr-HR" dirty="0">
                <a:hlinkClick r:id="rId7"/>
              </a:rPr>
              <a:t>LaTeX</a:t>
            </a:r>
            <a:r>
              <a:rPr lang="hr-HR" dirty="0"/>
              <a:t> jezik korišten u </a:t>
            </a:r>
            <a:r>
              <a:rPr lang="hr-HR" dirty="0">
                <a:hlinkClick r:id="rId8"/>
              </a:rPr>
              <a:t>TexStudio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dijagrami: modelirani u </a:t>
            </a:r>
            <a:r>
              <a:rPr lang="hr-HR" dirty="0">
                <a:hlinkClick r:id="rId9"/>
              </a:rPr>
              <a:t>Astah UML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backend: </a:t>
            </a:r>
            <a:r>
              <a:rPr lang="hr-HR" dirty="0">
                <a:hlinkClick r:id="rId10"/>
              </a:rPr>
              <a:t>Spring Boot </a:t>
            </a:r>
            <a:r>
              <a:rPr lang="hr-HR" dirty="0"/>
              <a:t>(</a:t>
            </a:r>
            <a:r>
              <a:rPr lang="hr-HR" dirty="0">
                <a:hlinkClick r:id="rId11"/>
              </a:rPr>
              <a:t>Java</a:t>
            </a:r>
            <a:r>
              <a:rPr lang="hr-HR" dirty="0"/>
              <a:t> 11), knjižnica </a:t>
            </a:r>
            <a:r>
              <a:rPr lang="hr-HR" dirty="0">
                <a:hlinkClick r:id="rId12"/>
              </a:rPr>
              <a:t>SpringBoot JPA</a:t>
            </a:r>
            <a:r>
              <a:rPr lang="hr-HR" dirty="0"/>
              <a:t>, ORM biblioteka </a:t>
            </a:r>
            <a:r>
              <a:rPr lang="hr-HR" dirty="0">
                <a:hlinkClick r:id="rId13"/>
              </a:rPr>
              <a:t>Hibernate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frontend : </a:t>
            </a:r>
            <a:r>
              <a:rPr lang="hr-HR" dirty="0">
                <a:hlinkClick r:id="rId14"/>
              </a:rPr>
              <a:t>React</a:t>
            </a:r>
            <a:r>
              <a:rPr lang="hr-HR" dirty="0"/>
              <a:t> (</a:t>
            </a:r>
            <a:r>
              <a:rPr lang="hr-HR" dirty="0">
                <a:hlinkClick r:id="rId15"/>
              </a:rPr>
              <a:t>HTML</a:t>
            </a:r>
            <a:r>
              <a:rPr lang="hr-HR" dirty="0"/>
              <a:t>, </a:t>
            </a:r>
            <a:r>
              <a:rPr lang="hr-HR" dirty="0">
                <a:hlinkClick r:id="rId16"/>
              </a:rPr>
              <a:t>TypeScript</a:t>
            </a:r>
            <a:r>
              <a:rPr lang="hr-HR" dirty="0"/>
              <a:t>, CSS, </a:t>
            </a:r>
            <a:r>
              <a:rPr lang="hr-HR" dirty="0">
                <a:hlinkClick r:id="rId17"/>
              </a:rPr>
              <a:t>Material-UI</a:t>
            </a:r>
            <a:r>
              <a:rPr lang="hr-HR" dirty="0"/>
              <a:t>, </a:t>
            </a:r>
            <a:r>
              <a:rPr lang="hr-HR" dirty="0">
                <a:hlinkClick r:id="rId18"/>
              </a:rPr>
              <a:t>Semantic-UI</a:t>
            </a:r>
            <a:r>
              <a:rPr lang="hr-H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privremena baza podataka </a:t>
            </a:r>
            <a:r>
              <a:rPr lang="hr-HR" dirty="0">
                <a:hlinkClick r:id="rId19"/>
              </a:rPr>
              <a:t>H2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produkcijska baza </a:t>
            </a:r>
            <a:r>
              <a:rPr lang="hr-HR" dirty="0">
                <a:hlinkClick r:id="rId20"/>
              </a:rPr>
              <a:t>PostgreSQL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4692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05"/>
            <a:ext cx="6428874" cy="2284495"/>
          </a:xfrm>
          <a:noFill/>
          <a:effectLst>
            <a:softEdge rad="12700"/>
          </a:effectLst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objektno usmjerena paradigma za složenu Web aplikaciju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što više korisnika u stvarnom vremenu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k</a:t>
            </a:r>
            <a:r>
              <a:rPr lang="hr-HR" dirty="0"/>
              <a:t>ljučni dijelovi: Web preglednik, Web poslužitelj, Web aplikacija, baza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hr-HR" dirty="0"/>
              <a:t>MVC arhitektura na backendu -&gt; Model – View - Controller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48" y="365126"/>
            <a:ext cx="3989077" cy="4058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69" y="3429000"/>
            <a:ext cx="5039731" cy="29336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416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r-HR"/>
              <a:t>Organizacija rada</a:t>
            </a:r>
          </a:p>
        </p:txBody>
      </p:sp>
      <p:pic>
        <p:nvPicPr>
          <p:cNvPr id="6" name="Graphic 5" descr="Presentation with pie chart">
            <a:extLst>
              <a:ext uri="{FF2B5EF4-FFF2-40B4-BE49-F238E27FC236}">
                <a16:creationId xmlns:a16="http://schemas.microsoft.com/office/drawing/2014/main" id="{D472747C-5FFD-4D21-B7D5-A2EF8C723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433" y="2104325"/>
            <a:ext cx="2628792" cy="24105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izrada aplikacije podijeljena u dvije faze</a:t>
            </a:r>
            <a:r>
              <a:rPr lang="en-GB" dirty="0"/>
              <a:t> :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prva faza: veći naglasak na izradu dokumentacije, jednostavnije početne funkcionalnosti (registracija i prijava)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druga faza: naglasak na programskoj implementaciji same aplikacije, ispitivanje programskog rješenja pomoću Unit i Selenium testova</a:t>
            </a:r>
          </a:p>
          <a:p>
            <a:pPr marL="0" indent="0">
              <a:buNone/>
            </a:pPr>
            <a:r>
              <a:rPr lang="hr-HR" dirty="0"/>
              <a:t>raspodjela posla: </a:t>
            </a:r>
          </a:p>
          <a:p>
            <a:pPr marL="601218" lvl="1" indent="-400050">
              <a:buFont typeface="+mj-lt"/>
              <a:buAutoNum type="romanLcPeriod"/>
            </a:pPr>
            <a:r>
              <a:rPr lang="hr-HR" dirty="0"/>
              <a:t>5 developera, 1 dizajner, 2 testera</a:t>
            </a:r>
          </a:p>
          <a:p>
            <a:pPr marL="601218" lvl="1" indent="-400050">
              <a:buFont typeface="+mj-lt"/>
              <a:buAutoNum type="romanLcPeriod"/>
            </a:pPr>
            <a:r>
              <a:rPr lang="hr-HR" dirty="0"/>
              <a:t>svi članovi su pisali dokumentaciju</a:t>
            </a:r>
          </a:p>
          <a:p>
            <a:pPr marL="457200" indent="-457200">
              <a:buFont typeface="+mj-lt"/>
              <a:buAutoNum type="arabicPeriod"/>
            </a:pPr>
            <a:endParaRPr lang="hr-HR" dirty="0"/>
          </a:p>
          <a:p>
            <a:pPr marL="457200" indent="-457200">
              <a:buFont typeface="+mj-lt"/>
              <a:buAutoNum type="arabicPeriod"/>
            </a:pPr>
            <a:endParaRPr lang="hr-H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3489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26674"/>
      </a:hlink>
      <a:folHlink>
        <a:srgbClr val="960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</TotalTime>
  <Words>590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Retrospect</vt:lpstr>
      <vt:lpstr>Planinarski Dnevnik RuntimeTerror</vt:lpstr>
      <vt:lpstr>Sadržaj</vt:lpstr>
      <vt:lpstr>Opis zadatka</vt:lpstr>
      <vt:lpstr>Slični proizvodi na tržištu:štu:</vt:lpstr>
      <vt:lpstr>Pregled zahtjeva</vt:lpstr>
      <vt:lpstr>Pregled zahtjeva</vt:lpstr>
      <vt:lpstr>Korišteni alati i tehnologije</vt:lpstr>
      <vt:lpstr>Arhitektura sustava</vt:lpstr>
      <vt:lpstr>Organizacija rada</vt:lpstr>
      <vt:lpstr>Iskustva</vt:lpstr>
      <vt:lpstr>Članovi tima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Planinarski Dnevnik RuntimeTerror</dc:title>
  <dc:creator>Helena Ladić</dc:creator>
  <cp:lastModifiedBy>Ivan Martinović</cp:lastModifiedBy>
  <cp:revision>5</cp:revision>
  <dcterms:created xsi:type="dcterms:W3CDTF">2021-01-17T00:45:07Z</dcterms:created>
  <dcterms:modified xsi:type="dcterms:W3CDTF">2021-01-17T21:10:49Z</dcterms:modified>
</cp:coreProperties>
</file>