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5" r:id="rId4"/>
    <p:sldId id="262" r:id="rId5"/>
    <p:sldId id="266" r:id="rId6"/>
    <p:sldId id="264" r:id="rId7"/>
    <p:sldId id="258" r:id="rId8"/>
    <p:sldId id="259" r:id="rId9"/>
    <p:sldId id="260" r:id="rId10"/>
    <p:sldId id="261" r:id="rId11"/>
    <p:sldId id="263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8CD14E-B087-4610-8396-889109E1DDE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3C79858C-EAE6-44E9-A88F-19754A2C2A64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52297D2C-6C07-4BC2-A96F-DBC6468664E8}" type="parTrans" cxnId="{3B5C54F4-8E71-495E-A911-6DED56C25C1C}">
      <dgm:prSet/>
      <dgm:spPr/>
      <dgm:t>
        <a:bodyPr/>
        <a:lstStyle/>
        <a:p>
          <a:endParaRPr lang="da-DK"/>
        </a:p>
      </dgm:t>
    </dgm:pt>
    <dgm:pt modelId="{22E775D0-6BC2-4116-9B72-55D025C1E635}" type="sibTrans" cxnId="{3B5C54F4-8E71-495E-A911-6DED56C25C1C}">
      <dgm:prSet/>
      <dgm:spPr/>
      <dgm:t>
        <a:bodyPr/>
        <a:lstStyle/>
        <a:p>
          <a:endParaRPr lang="da-DK"/>
        </a:p>
      </dgm:t>
    </dgm:pt>
    <dgm:pt modelId="{46DA2E72-3045-411B-BFD7-068302A33C81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912935E0-B4B5-425A-A9E1-E2F26EB5C948}" type="parTrans" cxnId="{612E9786-6BDE-4531-929E-9AEC802ED71E}">
      <dgm:prSet/>
      <dgm:spPr/>
      <dgm:t>
        <a:bodyPr/>
        <a:lstStyle/>
        <a:p>
          <a:endParaRPr lang="da-DK"/>
        </a:p>
      </dgm:t>
    </dgm:pt>
    <dgm:pt modelId="{0CF915A0-16A1-48C2-A485-6B44DD5DDD9B}" type="sibTrans" cxnId="{612E9786-6BDE-4531-929E-9AEC802ED71E}">
      <dgm:prSet/>
      <dgm:spPr/>
      <dgm:t>
        <a:bodyPr/>
        <a:lstStyle/>
        <a:p>
          <a:endParaRPr lang="da-DK"/>
        </a:p>
      </dgm:t>
    </dgm:pt>
    <dgm:pt modelId="{938199B6-8298-4073-AE59-3C71069DE24E}">
      <dgm:prSet phldrT="[Text]"/>
      <dgm:spPr/>
      <dgm:t>
        <a:bodyPr/>
        <a:lstStyle/>
        <a:p>
          <a:r>
            <a:rPr lang="da-DK" dirty="0"/>
            <a:t> </a:t>
          </a:r>
        </a:p>
      </dgm:t>
    </dgm:pt>
    <dgm:pt modelId="{CC6B395F-5E1A-4A5D-9490-32506AE88C63}" type="sibTrans" cxnId="{EBA75903-73F8-47E8-A8F5-519A480FC8A2}">
      <dgm:prSet/>
      <dgm:spPr/>
      <dgm:t>
        <a:bodyPr/>
        <a:lstStyle/>
        <a:p>
          <a:endParaRPr lang="da-DK"/>
        </a:p>
      </dgm:t>
    </dgm:pt>
    <dgm:pt modelId="{25FE08A9-46B8-4376-8B18-EDBD5ACA87CE}" type="parTrans" cxnId="{EBA75903-73F8-47E8-A8F5-519A480FC8A2}">
      <dgm:prSet/>
      <dgm:spPr/>
      <dgm:t>
        <a:bodyPr/>
        <a:lstStyle/>
        <a:p>
          <a:endParaRPr lang="da-DK"/>
        </a:p>
      </dgm:t>
    </dgm:pt>
    <dgm:pt modelId="{7BE2152C-87F5-437C-AE1E-E693CBB52757}" type="pres">
      <dgm:prSet presAssocID="{5D8CD14E-B087-4610-8396-889109E1DDEC}" presName="Name0" presStyleCnt="0">
        <dgm:presLayoutVars>
          <dgm:dir/>
          <dgm:animLvl val="lvl"/>
          <dgm:resizeHandles val="exact"/>
        </dgm:presLayoutVars>
      </dgm:prSet>
      <dgm:spPr/>
    </dgm:pt>
    <dgm:pt modelId="{44403C9C-5CB1-4FBB-8BFE-682C055D2B7A}" type="pres">
      <dgm:prSet presAssocID="{938199B6-8298-4073-AE59-3C71069DE24E}" presName="Name8" presStyleCnt="0"/>
      <dgm:spPr/>
    </dgm:pt>
    <dgm:pt modelId="{12EA5597-1228-452D-AAA3-27A746FB56AC}" type="pres">
      <dgm:prSet presAssocID="{938199B6-8298-4073-AE59-3C71069DE24E}" presName="level" presStyleLbl="node1" presStyleIdx="0" presStyleCnt="3">
        <dgm:presLayoutVars>
          <dgm:chMax val="1"/>
          <dgm:bulletEnabled val="1"/>
        </dgm:presLayoutVars>
      </dgm:prSet>
      <dgm:spPr/>
    </dgm:pt>
    <dgm:pt modelId="{420914E3-6C95-4BD2-8EA0-FBFDD6859106}" type="pres">
      <dgm:prSet presAssocID="{938199B6-8298-4073-AE59-3C71069DE24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CF3372F-B397-4423-BB1E-6C9ABCBC39D7}" type="pres">
      <dgm:prSet presAssocID="{3C79858C-EAE6-44E9-A88F-19754A2C2A64}" presName="Name8" presStyleCnt="0"/>
      <dgm:spPr/>
    </dgm:pt>
    <dgm:pt modelId="{0C01236A-47D7-43B1-9979-3F7D9164E644}" type="pres">
      <dgm:prSet presAssocID="{3C79858C-EAE6-44E9-A88F-19754A2C2A64}" presName="level" presStyleLbl="node1" presStyleIdx="1" presStyleCnt="3">
        <dgm:presLayoutVars>
          <dgm:chMax val="1"/>
          <dgm:bulletEnabled val="1"/>
        </dgm:presLayoutVars>
      </dgm:prSet>
      <dgm:spPr/>
    </dgm:pt>
    <dgm:pt modelId="{451BE430-616D-48A8-8C73-03E82126F45C}" type="pres">
      <dgm:prSet presAssocID="{3C79858C-EAE6-44E9-A88F-19754A2C2A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127F1AC-BE54-4507-A3E9-E1E7CD79BBB6}" type="pres">
      <dgm:prSet presAssocID="{46DA2E72-3045-411B-BFD7-068302A33C81}" presName="Name8" presStyleCnt="0"/>
      <dgm:spPr/>
    </dgm:pt>
    <dgm:pt modelId="{FA90CDFB-5540-42C4-8680-F59490F66941}" type="pres">
      <dgm:prSet presAssocID="{46DA2E72-3045-411B-BFD7-068302A33C81}" presName="level" presStyleLbl="node1" presStyleIdx="2" presStyleCnt="3">
        <dgm:presLayoutVars>
          <dgm:chMax val="1"/>
          <dgm:bulletEnabled val="1"/>
        </dgm:presLayoutVars>
      </dgm:prSet>
      <dgm:spPr/>
    </dgm:pt>
    <dgm:pt modelId="{B2B0706D-8461-45FA-AF03-7829841C0AF8}" type="pres">
      <dgm:prSet presAssocID="{46DA2E72-3045-411B-BFD7-068302A33C8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BA75903-73F8-47E8-A8F5-519A480FC8A2}" srcId="{5D8CD14E-B087-4610-8396-889109E1DDEC}" destId="{938199B6-8298-4073-AE59-3C71069DE24E}" srcOrd="0" destOrd="0" parTransId="{25FE08A9-46B8-4376-8B18-EDBD5ACA87CE}" sibTransId="{CC6B395F-5E1A-4A5D-9490-32506AE88C63}"/>
    <dgm:cxn modelId="{A97DC010-B4D0-4CFE-A18C-DAC8CB53C7AC}" type="presOf" srcId="{5D8CD14E-B087-4610-8396-889109E1DDEC}" destId="{7BE2152C-87F5-437C-AE1E-E693CBB52757}" srcOrd="0" destOrd="0" presId="urn:microsoft.com/office/officeart/2005/8/layout/pyramid1"/>
    <dgm:cxn modelId="{7A5F5F15-73B7-4A72-AD07-DF13680FA167}" type="presOf" srcId="{938199B6-8298-4073-AE59-3C71069DE24E}" destId="{12EA5597-1228-452D-AAA3-27A746FB56AC}" srcOrd="0" destOrd="0" presId="urn:microsoft.com/office/officeart/2005/8/layout/pyramid1"/>
    <dgm:cxn modelId="{3961E239-30E6-4709-9EAB-9611AD26FC24}" type="presOf" srcId="{3C79858C-EAE6-44E9-A88F-19754A2C2A64}" destId="{451BE430-616D-48A8-8C73-03E82126F45C}" srcOrd="1" destOrd="0" presId="urn:microsoft.com/office/officeart/2005/8/layout/pyramid1"/>
    <dgm:cxn modelId="{4B82F773-B5BF-4D00-972D-B26EEE0B2DC8}" type="presOf" srcId="{3C79858C-EAE6-44E9-A88F-19754A2C2A64}" destId="{0C01236A-47D7-43B1-9979-3F7D9164E644}" srcOrd="0" destOrd="0" presId="urn:microsoft.com/office/officeart/2005/8/layout/pyramid1"/>
    <dgm:cxn modelId="{7D91BD80-2337-40C8-8BCE-F43AAB72D499}" type="presOf" srcId="{46DA2E72-3045-411B-BFD7-068302A33C81}" destId="{B2B0706D-8461-45FA-AF03-7829841C0AF8}" srcOrd="1" destOrd="0" presId="urn:microsoft.com/office/officeart/2005/8/layout/pyramid1"/>
    <dgm:cxn modelId="{612E9786-6BDE-4531-929E-9AEC802ED71E}" srcId="{5D8CD14E-B087-4610-8396-889109E1DDEC}" destId="{46DA2E72-3045-411B-BFD7-068302A33C81}" srcOrd="2" destOrd="0" parTransId="{912935E0-B4B5-425A-A9E1-E2F26EB5C948}" sibTransId="{0CF915A0-16A1-48C2-A485-6B44DD5DDD9B}"/>
    <dgm:cxn modelId="{860E22A9-0879-41F2-A497-D8A935FC049A}" type="presOf" srcId="{938199B6-8298-4073-AE59-3C71069DE24E}" destId="{420914E3-6C95-4BD2-8EA0-FBFDD6859106}" srcOrd="1" destOrd="0" presId="urn:microsoft.com/office/officeart/2005/8/layout/pyramid1"/>
    <dgm:cxn modelId="{D631CFD3-6224-4A50-BEF9-C24B5BCD8246}" type="presOf" srcId="{46DA2E72-3045-411B-BFD7-068302A33C81}" destId="{FA90CDFB-5540-42C4-8680-F59490F66941}" srcOrd="0" destOrd="0" presId="urn:microsoft.com/office/officeart/2005/8/layout/pyramid1"/>
    <dgm:cxn modelId="{3B5C54F4-8E71-495E-A911-6DED56C25C1C}" srcId="{5D8CD14E-B087-4610-8396-889109E1DDEC}" destId="{3C79858C-EAE6-44E9-A88F-19754A2C2A64}" srcOrd="1" destOrd="0" parTransId="{52297D2C-6C07-4BC2-A96F-DBC6468664E8}" sibTransId="{22E775D0-6BC2-4116-9B72-55D025C1E635}"/>
    <dgm:cxn modelId="{60C77E53-F6E2-4CFE-85DD-F5666B86D044}" type="presParOf" srcId="{7BE2152C-87F5-437C-AE1E-E693CBB52757}" destId="{44403C9C-5CB1-4FBB-8BFE-682C055D2B7A}" srcOrd="0" destOrd="0" presId="urn:microsoft.com/office/officeart/2005/8/layout/pyramid1"/>
    <dgm:cxn modelId="{0B82C5CB-253E-478A-8C6B-F2865DECD7F4}" type="presParOf" srcId="{44403C9C-5CB1-4FBB-8BFE-682C055D2B7A}" destId="{12EA5597-1228-452D-AAA3-27A746FB56AC}" srcOrd="0" destOrd="0" presId="urn:microsoft.com/office/officeart/2005/8/layout/pyramid1"/>
    <dgm:cxn modelId="{90AAA522-0064-4A3B-9DDA-6E3148498FCE}" type="presParOf" srcId="{44403C9C-5CB1-4FBB-8BFE-682C055D2B7A}" destId="{420914E3-6C95-4BD2-8EA0-FBFDD6859106}" srcOrd="1" destOrd="0" presId="urn:microsoft.com/office/officeart/2005/8/layout/pyramid1"/>
    <dgm:cxn modelId="{2CCC00C9-10FD-436B-A398-871DB4251F63}" type="presParOf" srcId="{7BE2152C-87F5-437C-AE1E-E693CBB52757}" destId="{BCF3372F-B397-4423-BB1E-6C9ABCBC39D7}" srcOrd="1" destOrd="0" presId="urn:microsoft.com/office/officeart/2005/8/layout/pyramid1"/>
    <dgm:cxn modelId="{8485AC20-F5C7-433F-A54D-2ABE9023C543}" type="presParOf" srcId="{BCF3372F-B397-4423-BB1E-6C9ABCBC39D7}" destId="{0C01236A-47D7-43B1-9979-3F7D9164E644}" srcOrd="0" destOrd="0" presId="urn:microsoft.com/office/officeart/2005/8/layout/pyramid1"/>
    <dgm:cxn modelId="{D18FF484-5777-4C4F-B2A2-801FC954D0D8}" type="presParOf" srcId="{BCF3372F-B397-4423-BB1E-6C9ABCBC39D7}" destId="{451BE430-616D-48A8-8C73-03E82126F45C}" srcOrd="1" destOrd="0" presId="urn:microsoft.com/office/officeart/2005/8/layout/pyramid1"/>
    <dgm:cxn modelId="{1AF0DD82-B0B3-4971-AF18-189FA4E6B8E6}" type="presParOf" srcId="{7BE2152C-87F5-437C-AE1E-E693CBB52757}" destId="{3127F1AC-BE54-4507-A3E9-E1E7CD79BBB6}" srcOrd="2" destOrd="0" presId="urn:microsoft.com/office/officeart/2005/8/layout/pyramid1"/>
    <dgm:cxn modelId="{27E3BE41-4BF1-411A-B003-11DCBDC67CE5}" type="presParOf" srcId="{3127F1AC-BE54-4507-A3E9-E1E7CD79BBB6}" destId="{FA90CDFB-5540-42C4-8680-F59490F66941}" srcOrd="0" destOrd="0" presId="urn:microsoft.com/office/officeart/2005/8/layout/pyramid1"/>
    <dgm:cxn modelId="{B01F5EBF-E30F-49B1-B81C-49EC1B55F5E1}" type="presParOf" srcId="{3127F1AC-BE54-4507-A3E9-E1E7CD79BBB6}" destId="{B2B0706D-8461-45FA-AF03-7829841C0AF8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A5597-1228-452D-AAA3-27A746FB56AC}">
      <dsp:nvSpPr>
        <dsp:cNvPr id="0" name=""/>
        <dsp:cNvSpPr/>
      </dsp:nvSpPr>
      <dsp:spPr>
        <a:xfrm>
          <a:off x="1354666" y="0"/>
          <a:ext cx="1354666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354666" y="0"/>
        <a:ext cx="1354666" cy="1267177"/>
      </dsp:txXfrm>
    </dsp:sp>
    <dsp:sp modelId="{0C01236A-47D7-43B1-9979-3F7D9164E644}">
      <dsp:nvSpPr>
        <dsp:cNvPr id="0" name=""/>
        <dsp:cNvSpPr/>
      </dsp:nvSpPr>
      <dsp:spPr>
        <a:xfrm>
          <a:off x="677333" y="1267177"/>
          <a:ext cx="2709333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1151466" y="1267177"/>
        <a:ext cx="1761066" cy="1267177"/>
      </dsp:txXfrm>
    </dsp:sp>
    <dsp:sp modelId="{FA90CDFB-5540-42C4-8680-F59490F66941}">
      <dsp:nvSpPr>
        <dsp:cNvPr id="0" name=""/>
        <dsp:cNvSpPr/>
      </dsp:nvSpPr>
      <dsp:spPr>
        <a:xfrm>
          <a:off x="0" y="2534355"/>
          <a:ext cx="4064000" cy="1267177"/>
        </a:xfrm>
        <a:prstGeom prst="trapezoid">
          <a:avLst>
            <a:gd name="adj" fmla="val 53452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/>
            <a:t> </a:t>
          </a:r>
        </a:p>
      </dsp:txBody>
      <dsp:txXfrm>
        <a:off x="711199" y="2534355"/>
        <a:ext cx="2641600" cy="126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A6FC81-88BB-4756-97B3-92C2BC4F8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CA38D-3B50-49B2-BC0C-1A65C8FDC4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CAE95-D2DD-4998-876A-092BFD628C65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CB861-E051-4E8B-8F79-41D7645DA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4F509-E4F3-4337-8940-5AC455DA87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53C36-DB6E-423F-949E-B6BA0440345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88615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8E099-58AA-4136-B409-1CAD1943D842}" type="datetimeFigureOut">
              <a:rPr lang="da-DK" smtClean="0"/>
              <a:t>03-06-2021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DC30-9EA7-4B54-946B-93BCBEFC148F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921471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267-9A4A-4075-B28D-F806A65AF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D43A5-4CD0-4AAF-8C41-CFD50D9DD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E7AF-C317-4673-9FF7-6D5E513DD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34AD-9960-4065-BF34-86ED0345A76D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1D77-351C-4D5B-A288-49BB1182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80BEA-CED0-422A-98FC-4DA173C9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8" name="Picture 7" descr="Logo, icon, company name&#10;&#10;Description automatically generated">
            <a:extLst>
              <a:ext uri="{FF2B5EF4-FFF2-40B4-BE49-F238E27FC236}">
                <a16:creationId xmlns:a16="http://schemas.microsoft.com/office/drawing/2014/main" id="{5FAF3903-1853-4EB3-BE81-6CDE10CE91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3382" y="162261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D79D-35B4-44CF-8F91-3A383205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3E0BD-7C2A-4CBA-AB69-2D7FC78BD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8630D-351F-4F12-A3AD-C4393898C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9758-3775-48D7-A841-693E908C3BF4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6FCFE-D444-489B-AA96-55BE0C4A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2F69-8C4C-4773-8356-5FC013D7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003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E678-1C50-4CFE-AF3C-F3EC773B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99E88-61BC-4EC5-9B3D-CFEC9DED4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DDADC-8BA5-43D1-A6D1-C5EB81F2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C3FF1-EDBD-4F2A-8366-34A4E3728310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754-C835-40A4-9215-A5D74B86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B1F-BE60-4977-AC77-2FAD4453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42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723B9-7363-4861-90B3-F50F77648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936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85411-7FE5-4257-A68F-A3C5CA0C0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10515600" cy="48333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F3330-B584-421D-983E-5AE88EF1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56B2-045B-49AB-813E-134E22E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28FC1-F18B-4076-838F-1AE259DA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  <p:pic>
        <p:nvPicPr>
          <p:cNvPr id="7" name="Picture 6" descr="Logo, icon, company name&#10;&#10;Description automatically generated">
            <a:extLst>
              <a:ext uri="{FF2B5EF4-FFF2-40B4-BE49-F238E27FC236}">
                <a16:creationId xmlns:a16="http://schemas.microsoft.com/office/drawing/2014/main" id="{7F19038F-30BD-4F76-B217-83EF9D5F27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309" y="136525"/>
            <a:ext cx="900836" cy="9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1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458E5-ACB6-4596-AB0F-9DE213B5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5D648-8BE3-4BB8-91CE-AB9543F9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30779-9AD5-45C7-A001-793DCFC6C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38F03-F67D-4508-A858-99FCD085087C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9FC-A0BE-4B0F-B2A4-D6AEC513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578B0-8D80-47BC-959C-D931FF0B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92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9BDA-5108-4B00-B08B-E13BF65A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ADC78-9808-474B-B427-47B1801D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43D59-4098-46FE-9D36-DB6D7AF31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6AABC-3CD4-453D-BB34-070C1AF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2930-3FFD-4F93-A4BD-4F0D1A0B4514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CA926-B96D-43E6-B983-C604D636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1F6FB-4694-4DAE-B5E7-964089B5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50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AC49-C6EE-4644-A0A0-9FBB61B1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46C23-49D6-44B0-8B1D-34A491CA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0B77-60C7-45DC-9431-0AD059BA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358B0-DDC4-4168-B49F-6B7782225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472B06-FE8C-417F-9718-FC9B8A121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A4307-19B9-4BF8-BA83-A7D4F8B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9B9B-30CC-4693-8E0F-1A94A979E2C5}" type="datetime1">
              <a:rPr lang="en-US" smtClean="0"/>
              <a:t>6/3/2021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E4DD-30B3-4043-B096-D2466A316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97732-1947-41B7-9B66-1410D3A1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20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37DC-33BF-469C-BC10-35D745DC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E2F446-C5B2-4470-911A-3CBE1606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433B-E6A7-44FF-8B55-539471B4D7C5}" type="datetime1">
              <a:rPr lang="en-US" smtClean="0"/>
              <a:t>6/3/2021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484E3-75C4-4E3C-8421-775EDB4A1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ACC3B-C79A-4EFA-8D82-956DAB51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83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D5F5A-3663-4617-970F-5331FF53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F4001-6A8C-42DA-824F-B5CC1375B861}" type="datetime1">
              <a:rPr lang="en-US" smtClean="0"/>
              <a:t>6/3/2021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18533-0021-4E91-84C6-47B92075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4BD47-4E7C-4BAE-AD51-B185CFC4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8418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F0EE-2A6D-42D3-AC47-AA5D3DE5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DBCB7-2FAA-495F-8440-A086E8D9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E1040-7459-4390-BB3A-D6FCF0A62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7182-4217-4222-8BAE-85657CC0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BE137-2C5E-4078-8BA2-7D42D7E67218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DF9A3-6F2E-4324-8BCC-A4996D02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1FA7C-C2A3-4479-9518-EFF66B2B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216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9090-3725-4155-8A0A-7F95FE9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6156B-DE83-4664-89DD-AC27B6654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C3EC4-0E6D-40C5-B78E-247463B4C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86714-C157-4B94-857C-9F65F465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436FF-56D3-4E93-92E8-71121EAB120E}" type="datetime1">
              <a:rPr lang="en-US" smtClean="0"/>
              <a:t>6/3/2021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40774-FDEE-4F91-A414-B3464EA6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8B28-1769-439E-8C7C-EA75E77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122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92593C-0F27-49DB-94CE-4A41736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1E61-7681-42B9-B338-03D4F4D58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32E-4B47-4ED8-91C2-43A6B4216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01EF2-4BCA-4009-ACCF-B97F259DEF6F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1B208-6561-4CDC-BCC3-E8331C2B9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CF33-9115-44B2-8E93-48371739B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EDE24-D50C-481B-A7B4-8AF13899101A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6902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acebookresearch/hydr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lflow.org/" TargetMode="External"/><Relationship Id="rId2" Type="http://schemas.openxmlformats.org/officeDocument/2006/relationships/hyperlink" Target="https://github.com/IDSIA/sacr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.ai/sit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reproducible-machine-learning-cf184160680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aaai.org/GuideBook2018/17248-73943-G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ature.com/news/1-500-scientists-lift-the-lid-on-reproducibility-1.1997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aperswith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24E48-9A0A-4B8F-8C1D-4814AF0D66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>
                <a:solidFill>
                  <a:schemeClr val="accent2"/>
                </a:solidFill>
              </a:rPr>
              <a:t>The reproduceability crises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62753-25E2-4E72-BF17-2BE1F58D6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a-DK"/>
              <a:t>Machine </a:t>
            </a:r>
            <a:r>
              <a:rPr lang="da-DK" dirty="0"/>
              <a:t>Learning Operations</a:t>
            </a:r>
          </a:p>
          <a:p>
            <a:r>
              <a:rPr lang="da-DK" dirty="0"/>
              <a:t>Nicki Skafte Detlefsen,</a:t>
            </a:r>
          </a:p>
          <a:p>
            <a:r>
              <a:rPr lang="da-DK" dirty="0"/>
              <a:t>Postdoc</a:t>
            </a:r>
          </a:p>
          <a:p>
            <a:r>
              <a:rPr lang="da-DK" dirty="0"/>
              <a:t>DTU Compute</a:t>
            </a:r>
          </a:p>
        </p:txBody>
      </p:sp>
    </p:spTree>
    <p:extLst>
      <p:ext uri="{BB962C8B-B14F-4D97-AF65-F5344CB8AC3E}">
        <p14:creationId xmlns:p14="http://schemas.microsoft.com/office/powerpoint/2010/main" val="325246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8B02-0463-4D95-AB56-30BA2311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A framework for elegantly configuring complex applications.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https://github.com/facebookresearch/hydra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Correctly using configuration files makes sure that everything is documented</a:t>
            </a:r>
          </a:p>
          <a:p>
            <a:pPr marL="0" indent="0">
              <a:buNone/>
            </a:pPr>
            <a:r>
              <a:rPr lang="en-US" u="sng" dirty="0"/>
              <a:t>Example: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E6561-5811-4831-9A70-B9C397D0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B652-F75E-4A6E-8F07-42A66DC5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5B660-225E-47D0-8A49-500C8FDA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10</a:t>
            </a:fld>
            <a:endParaRPr lang="da-DK"/>
          </a:p>
        </p:txBody>
      </p:sp>
      <p:pic>
        <p:nvPicPr>
          <p:cNvPr id="14" name="Picture 13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03386FE9-286D-4F57-84AD-BF02DAE80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65" y="47817"/>
            <a:ext cx="3314670" cy="1657335"/>
          </a:xfrm>
          <a:prstGeom prst="rect">
            <a:avLst/>
          </a:prstGeom>
        </p:spPr>
      </p:pic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B7C65A35-B062-4395-8694-9F3AFAB334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96"/>
          <a:stretch/>
        </p:blipFill>
        <p:spPr>
          <a:xfrm>
            <a:off x="966409" y="4799401"/>
            <a:ext cx="2299305" cy="1371600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A76AC388-79E8-4440-B356-44AD12D2A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342201"/>
            <a:ext cx="6477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5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A8E7-F4DC-43BD-B19F-B49BCBDC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Other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3EFA-AFD8-45A3-B545-3954B06F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>
              <a:hlinkClick r:id="rId2"/>
            </a:endParaRPr>
          </a:p>
          <a:p>
            <a:r>
              <a:rPr lang="da-DK" dirty="0">
                <a:hlinkClick r:id="rId2"/>
              </a:rPr>
              <a:t>https://github.com/IDSIA/sacred</a:t>
            </a:r>
            <a:endParaRPr lang="da-DK" dirty="0"/>
          </a:p>
          <a:p>
            <a:endParaRPr lang="da-DK" dirty="0">
              <a:hlinkClick r:id="rId3"/>
            </a:endParaRPr>
          </a:p>
          <a:p>
            <a:r>
              <a:rPr lang="da-DK" dirty="0">
                <a:hlinkClick r:id="rId3"/>
              </a:rPr>
              <a:t>https://mlflow.org/</a:t>
            </a:r>
            <a:endParaRPr lang="da-DK" dirty="0"/>
          </a:p>
          <a:p>
            <a:endParaRPr lang="da-DK" dirty="0">
              <a:hlinkClick r:id="rId4"/>
            </a:endParaRPr>
          </a:p>
          <a:p>
            <a:r>
              <a:rPr lang="da-DK" dirty="0">
                <a:hlinkClick r:id="rId4"/>
              </a:rPr>
              <a:t>https://wandb.ai/site</a:t>
            </a:r>
            <a:r>
              <a:rPr lang="da-DK" dirty="0"/>
              <a:t> (you already know this one)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8486-FFDB-4867-9F76-326C9BA3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0C5F5-650D-4B22-9BC6-1B33E4EE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6A3B-6ABF-4194-9779-703BF6E7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867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53A8-BEFE-49B1-9EED-912729E28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Meme of the day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224218-8412-4636-B833-730FFA150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r="1874"/>
          <a:stretch/>
        </p:blipFill>
        <p:spPr>
          <a:xfrm>
            <a:off x="4331693" y="864246"/>
            <a:ext cx="3461679" cy="572448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298BC-82B3-4328-90DE-40BCFBDE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9CCA-658A-4656-9130-18CDBF93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3A813-5E73-44EC-9DCA-BF606A59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0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A16-5DC0-418B-9649-71D626B5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E806-30A0-4B8E-8283-5136FC799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477000" cy="4833355"/>
          </a:xfrm>
        </p:spPr>
        <p:txBody>
          <a:bodyPr/>
          <a:lstStyle/>
          <a:p>
            <a:r>
              <a:rPr lang="da-DK" dirty="0"/>
              <a:t>Being able to reproduce other peoples experimental results is an essential part of the scientific method</a:t>
            </a:r>
          </a:p>
          <a:p>
            <a:r>
              <a:rPr lang="da-DK" dirty="0"/>
              <a:t>Well known problem thoughout most fields (physics, chemestry, biology and computer science)</a:t>
            </a:r>
          </a:p>
          <a:p>
            <a:r>
              <a:rPr lang="da-DK" dirty="0"/>
              <a:t>With the rise of deep learning, the problem has only been made worse due to competition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E0C-2F4C-4E85-A178-639F99BF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A9A6-1FD7-4170-B0A1-5F745343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B8A4-9C12-4C02-BEFF-F626D26CA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2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4A16BE5E-32A2-46DF-B889-D28611E2A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43608"/>
            <a:ext cx="4586762" cy="458676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235389-4757-427C-BD3C-E68A6C9B9C12}"/>
              </a:ext>
            </a:extLst>
          </p:cNvPr>
          <p:cNvCxnSpPr/>
          <p:nvPr/>
        </p:nvCxnSpPr>
        <p:spPr>
          <a:xfrm>
            <a:off x="7715250" y="4622800"/>
            <a:ext cx="9525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B202E3-B8B6-4F10-9CCE-E17C714E9ECE}"/>
              </a:ext>
            </a:extLst>
          </p:cNvPr>
          <p:cNvCxnSpPr>
            <a:cxnSpLocks/>
          </p:cNvCxnSpPr>
          <p:nvPr/>
        </p:nvCxnSpPr>
        <p:spPr>
          <a:xfrm flipV="1">
            <a:off x="7937500" y="4279900"/>
            <a:ext cx="508000" cy="6477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F6BADF9-BC1A-43F2-A3E2-8548DF45F2C5}"/>
              </a:ext>
            </a:extLst>
          </p:cNvPr>
          <p:cNvSpPr txBox="1"/>
          <p:nvPr/>
        </p:nvSpPr>
        <p:spPr>
          <a:xfrm>
            <a:off x="7327900" y="5892581"/>
            <a:ext cx="2730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This is where it breaks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AE2DD0-2156-4756-9211-C807B29F07C5}"/>
              </a:ext>
            </a:extLst>
          </p:cNvPr>
          <p:cNvCxnSpPr/>
          <p:nvPr/>
        </p:nvCxnSpPr>
        <p:spPr>
          <a:xfrm flipV="1">
            <a:off x="7937500" y="4927600"/>
            <a:ext cx="215900" cy="9649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08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1520-F227-45A0-A452-5CE68CEF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Why do we need reproduceability at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69F30-680E-4A69-A902-1881249DA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608"/>
            <a:ext cx="5378043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Reproduceability is a key component in </a:t>
            </a:r>
            <a:r>
              <a:rPr lang="da-DK" i="1" dirty="0"/>
              <a:t>Trustworthy ML</a:t>
            </a:r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 dirty="0"/>
              <a:t>Case: </a:t>
            </a:r>
          </a:p>
          <a:p>
            <a:pPr marL="0" indent="0">
              <a:buNone/>
            </a:pPr>
            <a:r>
              <a:rPr lang="da-DK" dirty="0"/>
              <a:t>Imaging an AI agent used for dinostics. Without reproduceability two persons with the exact same symtomes could get different diagnosis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11858-F6E4-462F-A1A5-D3A0CBE5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18E0-B526-4688-A9A8-C8BD3411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54614-DB84-46A0-A7B4-A0DB09E2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3</a:t>
            </a:fld>
            <a:endParaRPr lang="da-DK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0F564B3-C29C-492D-A0F1-33163CF7BB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3"/>
          <a:stretch/>
        </p:blipFill>
        <p:spPr>
          <a:xfrm>
            <a:off x="6075583" y="1208692"/>
            <a:ext cx="5850212" cy="48562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24478C-8520-41EB-89D2-7CA997087D9A}"/>
              </a:ext>
            </a:extLst>
          </p:cNvPr>
          <p:cNvSpPr txBox="1"/>
          <p:nvPr/>
        </p:nvSpPr>
        <p:spPr>
          <a:xfrm>
            <a:off x="6426310" y="5990369"/>
            <a:ext cx="52176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50" dirty="0"/>
              <a:t>From </a:t>
            </a:r>
            <a:r>
              <a:rPr lang="da-DK" sz="1050" dirty="0">
                <a:hlinkClick r:id="rId3"/>
              </a:rPr>
              <a:t>https://towardsdatascience.com/reproducible-machine-learning-cf1841606805</a:t>
            </a:r>
            <a:r>
              <a:rPr lang="da-DK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5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DC5D-1759-4FF3-AD74-4E6363AB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How bad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7017C-96A2-405C-8796-47F576C2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Wow its bad...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Machine learning around 26% </a:t>
            </a:r>
            <a:r>
              <a:rPr lang="da-DK" sz="1400" dirty="0"/>
              <a:t>(</a:t>
            </a:r>
            <a:r>
              <a:rPr lang="da-DK" sz="1400" dirty="0">
                <a:hlinkClick r:id="rId2"/>
              </a:rPr>
              <a:t>https://www.aaai.org/GuideBook2018/17248-73943-GB.pdf</a:t>
            </a:r>
            <a:r>
              <a:rPr lang="da-DK" sz="1400" dirty="0"/>
              <a:t>) 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5FC45-EA11-443E-AF10-24A48AA0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EDF50-82AB-43BF-8ADA-5C7B4F3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F1445-FA06-45E0-A6F0-A1A7CCD3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4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71C8E-18FC-4113-98B6-009624DC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67" y="1768591"/>
            <a:ext cx="6525666" cy="29537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88CF05-6AC9-4979-A91F-7ECA7FE1A531}"/>
              </a:ext>
            </a:extLst>
          </p:cNvPr>
          <p:cNvSpPr txBox="1"/>
          <p:nvPr/>
        </p:nvSpPr>
        <p:spPr>
          <a:xfrm>
            <a:off x="2081598" y="4717110"/>
            <a:ext cx="8305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b="0" dirty="0">
                <a:effectLst/>
                <a:hlinkClick r:id="rId4"/>
              </a:rPr>
              <a:t>https://www.nature.com/news/1-500-scientists-lift-the-lid-on-reproducibility-1.19970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16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412B-4F4F-4F30-ABFA-C70120097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closer look a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1CB3-7AF8-4977-B266-8E86251C2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963561" cy="483335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Reimplement 255 and do hypothesis testing on what ”paper features” have an effect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D719-F9D5-4F4E-A978-0DD3D98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5D9D-5C98-48D9-BF64-307CA624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F801A-EAA1-43EA-84CE-802318D0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5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F9D9F7-E2CF-492E-9DD9-3A5EC2A9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62" y="2442364"/>
            <a:ext cx="4960862" cy="3773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D780D3-D518-4EE6-9F51-E92993C5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740" y="874210"/>
            <a:ext cx="30099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F9B6-4C36-482C-94CB-D467FA74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is the field trying to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E8977-FCDE-4374-8F7F-7570B82D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>
                <a:hlinkClick r:id="rId2"/>
              </a:rPr>
              <a:t>https://paperswithcode.com/</a:t>
            </a:r>
            <a:r>
              <a:rPr lang="da-DK" dirty="0"/>
              <a:t>	      Neurips checklist: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8B0-C4DC-4FA9-B508-40B00A59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C72A5-20AB-46A8-BCB6-B6F142C0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B979-DF36-446F-9A45-FC90E805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6</a:t>
            </a:fld>
            <a:endParaRPr lang="da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02E3B-0323-48CC-9E2C-E58E3BC818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142"/>
          <a:stretch/>
        </p:blipFill>
        <p:spPr>
          <a:xfrm>
            <a:off x="838200" y="1981777"/>
            <a:ext cx="4965441" cy="39302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4576F-CA9F-49B3-9EB1-BF1A835B5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08" y="1884710"/>
            <a:ext cx="5324783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73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F94-B2F7-4E78-BB1E-945C249F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What can you do about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D2168-C8BA-4BFC-87B5-83CB54C89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608"/>
            <a:ext cx="6309838" cy="4833355"/>
          </a:xfrm>
        </p:spPr>
        <p:txBody>
          <a:bodyPr/>
          <a:lstStyle/>
          <a:p>
            <a:r>
              <a:rPr lang="da-DK" dirty="0"/>
              <a:t>Make sure to document everything about our experiments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5EAE-BCF5-494A-8840-BAB2DB08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4463-0C30-41A6-9157-318B6BF4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D4E20-7032-4931-8B36-4F473985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7</a:t>
            </a:fld>
            <a:endParaRPr lang="da-DK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64422B9-7FD2-46C2-9BDE-8322469F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700" y="1343608"/>
            <a:ext cx="4586762" cy="458676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918FF8-0945-40E6-8498-91DBA19409E8}"/>
              </a:ext>
            </a:extLst>
          </p:cNvPr>
          <p:cNvCxnSpPr/>
          <p:nvPr/>
        </p:nvCxnSpPr>
        <p:spPr>
          <a:xfrm flipV="1">
            <a:off x="8190469" y="5379964"/>
            <a:ext cx="292100" cy="241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7094828-62D9-475E-8D26-8361C5A66639}"/>
              </a:ext>
            </a:extLst>
          </p:cNvPr>
          <p:cNvSpPr txBox="1"/>
          <p:nvPr/>
        </p:nvSpPr>
        <p:spPr>
          <a:xfrm>
            <a:off x="6351031" y="5500614"/>
            <a:ext cx="2309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/>
              <a:t>Document this step as thoroughly as possible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F278FC1-7847-4C16-9749-97C4F5E198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4802768"/>
              </p:ext>
            </p:extLst>
          </p:nvPr>
        </p:nvGraphicFramePr>
        <p:xfrm>
          <a:off x="1090654" y="2428848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01E454B-439B-4D5C-AD2B-B76C3D1981EF}"/>
              </a:ext>
            </a:extLst>
          </p:cNvPr>
          <p:cNvSpPr txBox="1"/>
          <p:nvPr/>
        </p:nvSpPr>
        <p:spPr>
          <a:xfrm>
            <a:off x="3707110" y="2782669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F4E87D-6813-4986-99C1-A79C43EA0EF7}"/>
              </a:ext>
            </a:extLst>
          </p:cNvPr>
          <p:cNvSpPr txBox="1"/>
          <p:nvPr/>
        </p:nvSpPr>
        <p:spPr>
          <a:xfrm>
            <a:off x="3720750" y="3956474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E58072-44F5-498E-BBD5-ED2151528AF8}"/>
              </a:ext>
            </a:extLst>
          </p:cNvPr>
          <p:cNvSpPr txBox="1"/>
          <p:nvPr/>
        </p:nvSpPr>
        <p:spPr>
          <a:xfrm>
            <a:off x="3690286" y="4986135"/>
            <a:ext cx="2045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315D7B-FE35-421B-A82F-30DC29BA5067}"/>
              </a:ext>
            </a:extLst>
          </p:cNvPr>
          <p:cNvSpPr txBox="1"/>
          <p:nvPr/>
        </p:nvSpPr>
        <p:spPr>
          <a:xfrm>
            <a:off x="312696" y="2806700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2CE774-C004-4B54-AE16-C5CD8DA48102}"/>
              </a:ext>
            </a:extLst>
          </p:cNvPr>
          <p:cNvSpPr txBox="1"/>
          <p:nvPr/>
        </p:nvSpPr>
        <p:spPr>
          <a:xfrm>
            <a:off x="312696" y="396028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CC0E05-0C7C-424D-A8D9-D32AD55CBFB5}"/>
              </a:ext>
            </a:extLst>
          </p:cNvPr>
          <p:cNvSpPr txBox="1"/>
          <p:nvPr/>
        </p:nvSpPr>
        <p:spPr>
          <a:xfrm>
            <a:off x="312696" y="531594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62166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8E1-A369-44FF-B8DA-B0DA3C6C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Closer look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E1AF-803F-4B31-8560-12F403F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A3941-6547-4C5A-ABC2-9485DF47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CB5EA-3F45-496A-9DFA-12D47BB0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8</a:t>
            </a:fld>
            <a:endParaRPr lang="da-DK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22077D6-3F2D-448A-AE76-C30BC6E7FF7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19E29B9-5584-4737-9C98-1B926378C778}" type="datetime1">
              <a:rPr lang="en-US" smtClean="0"/>
              <a:pPr/>
              <a:t>6/3/2021</a:t>
            </a:fld>
            <a:endParaRPr lang="da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FE59469-8FE4-4B7C-9E0C-CBA1FD121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398020"/>
              </p:ext>
            </p:extLst>
          </p:nvPr>
        </p:nvGraphicFramePr>
        <p:xfrm>
          <a:off x="1179554" y="1528233"/>
          <a:ext cx="4064000" cy="3801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ECFD0-E8B3-4F94-AE03-8896D4F798B3}"/>
              </a:ext>
            </a:extLst>
          </p:cNvPr>
          <p:cNvSpPr txBox="1"/>
          <p:nvPr/>
        </p:nvSpPr>
        <p:spPr>
          <a:xfrm>
            <a:off x="3796010" y="1882054"/>
            <a:ext cx="2045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Number of devices</a:t>
            </a:r>
          </a:p>
          <a:p>
            <a:r>
              <a:rPr lang="da-DK" dirty="0"/>
              <a:t>Type of devices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A0E144-36F3-4A6F-96A6-36E5B5FCC068}"/>
              </a:ext>
            </a:extLst>
          </p:cNvPr>
          <p:cNvSpPr txBox="1"/>
          <p:nvPr/>
        </p:nvSpPr>
        <p:spPr>
          <a:xfrm>
            <a:off x="3809650" y="3055859"/>
            <a:ext cx="204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Operating system</a:t>
            </a:r>
          </a:p>
          <a:p>
            <a:r>
              <a:rPr lang="da-DK" dirty="0"/>
              <a:t>Package versions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08AD5B-2DDE-4551-88AA-58BECE89FA9E}"/>
              </a:ext>
            </a:extLst>
          </p:cNvPr>
          <p:cNvSpPr txBox="1"/>
          <p:nvPr/>
        </p:nvSpPr>
        <p:spPr>
          <a:xfrm>
            <a:off x="3809650" y="4112229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Runable code</a:t>
            </a:r>
          </a:p>
          <a:p>
            <a:r>
              <a:rPr lang="da-DK" dirty="0"/>
              <a:t>Public data</a:t>
            </a:r>
          </a:p>
          <a:p>
            <a:r>
              <a:rPr lang="da-DK" dirty="0"/>
              <a:t>Precise configuration</a:t>
            </a:r>
          </a:p>
          <a:p>
            <a:r>
              <a:rPr lang="da-DK" dirty="0"/>
              <a:t>Seed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B3FD-F26C-4369-AC94-CFC575B4554A}"/>
              </a:ext>
            </a:extLst>
          </p:cNvPr>
          <p:cNvSpPr txBox="1"/>
          <p:nvPr/>
        </p:nvSpPr>
        <p:spPr>
          <a:xfrm>
            <a:off x="401596" y="1906085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Physical setup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552622-558F-4320-BD3C-F1B812D1894E}"/>
              </a:ext>
            </a:extLst>
          </p:cNvPr>
          <p:cNvSpPr txBox="1"/>
          <p:nvPr/>
        </p:nvSpPr>
        <p:spPr>
          <a:xfrm>
            <a:off x="401596" y="3059668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CF57B-A009-4967-9817-B5931B698E53}"/>
              </a:ext>
            </a:extLst>
          </p:cNvPr>
          <p:cNvSpPr txBox="1"/>
          <p:nvPr/>
        </p:nvSpPr>
        <p:spPr>
          <a:xfrm>
            <a:off x="401596" y="4415333"/>
            <a:ext cx="2045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Code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530BA4D0-5C2D-4842-B0F2-5C8DFE7EEF22}"/>
              </a:ext>
            </a:extLst>
          </p:cNvPr>
          <p:cNvSpPr/>
          <p:nvPr/>
        </p:nvSpPr>
        <p:spPr>
          <a:xfrm>
            <a:off x="5841741" y="1882054"/>
            <a:ext cx="343159" cy="68401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05585-6C97-476F-BDEE-006CCF363832}"/>
              </a:ext>
            </a:extLst>
          </p:cNvPr>
          <p:cNvSpPr txBox="1"/>
          <p:nvPr/>
        </p:nvSpPr>
        <p:spPr>
          <a:xfrm>
            <a:off x="6287528" y="202172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Easy to document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D89C-B5C5-433E-959D-A45F90C42EEA}"/>
              </a:ext>
            </a:extLst>
          </p:cNvPr>
          <p:cNvSpPr txBox="1"/>
          <p:nvPr/>
        </p:nvSpPr>
        <p:spPr>
          <a:xfrm>
            <a:off x="6287528" y="317249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Ask Conda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725C537-417C-4100-A2F0-94B8725B6AD4}"/>
              </a:ext>
            </a:extLst>
          </p:cNvPr>
          <p:cNvSpPr/>
          <p:nvPr/>
        </p:nvSpPr>
        <p:spPr>
          <a:xfrm>
            <a:off x="5790426" y="3089448"/>
            <a:ext cx="445787" cy="566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4762FCD-85FD-4EBE-915A-7CF9A3A5F040}"/>
              </a:ext>
            </a:extLst>
          </p:cNvPr>
          <p:cNvSpPr/>
          <p:nvPr/>
        </p:nvSpPr>
        <p:spPr>
          <a:xfrm>
            <a:off x="5790425" y="4177540"/>
            <a:ext cx="445787" cy="113501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EBF5AC-EA2B-49AD-B644-61E352618551}"/>
              </a:ext>
            </a:extLst>
          </p:cNvPr>
          <p:cNvSpPr txBox="1"/>
          <p:nvPr/>
        </p:nvSpPr>
        <p:spPr>
          <a:xfrm>
            <a:off x="6274825" y="456038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This is your job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68EE1-DA05-4076-B5CA-CA026563921C}"/>
              </a:ext>
            </a:extLst>
          </p:cNvPr>
          <p:cNvSpPr/>
          <p:nvPr/>
        </p:nvSpPr>
        <p:spPr>
          <a:xfrm>
            <a:off x="3852471" y="4657790"/>
            <a:ext cx="2045731" cy="3376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C57C2CB-41FE-4147-A788-939955BBD0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1538" y="848626"/>
            <a:ext cx="3009900" cy="57721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1BD2C-217A-4CF1-80BB-3DC12AEDB735}"/>
              </a:ext>
            </a:extLst>
          </p:cNvPr>
          <p:cNvSpPr/>
          <p:nvPr/>
        </p:nvSpPr>
        <p:spPr>
          <a:xfrm>
            <a:off x="10039266" y="4001687"/>
            <a:ext cx="973180" cy="221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95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011C-FAF5-495A-AD71-AA7F91A3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97E3-7761-4A1A-A1A0-6BF6CA95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There is a lot of subjective choices that we do when running experiments, most noteable the hyperparameters.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485D1-030E-4964-9405-3339E0BA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29B9-5584-4737-9C98-1B926378C778}" type="datetime1">
              <a:rPr lang="en-US" smtClean="0"/>
              <a:t>6/3/2021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2B6F6-5C48-481C-A5D7-D3E149C1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Nicki Skafte Detlefsen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D814B-F583-46DE-A6A1-A6F0E1FB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EDE24-D50C-481B-A7B4-8AF13899101A}" type="slidenum">
              <a:rPr lang="da-DK" smtClean="0"/>
              <a:t>9</a:t>
            </a:fld>
            <a:endParaRPr lang="da-DK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BE76AF3-91A0-43C9-B7BA-58A46261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93958"/>
              </p:ext>
            </p:extLst>
          </p:nvPr>
        </p:nvGraphicFramePr>
        <p:xfrm>
          <a:off x="838200" y="2296717"/>
          <a:ext cx="10604499" cy="4084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833">
                  <a:extLst>
                    <a:ext uri="{9D8B030D-6E8A-4147-A177-3AD203B41FA5}">
                      <a16:colId xmlns:a16="http://schemas.microsoft.com/office/drawing/2014/main" val="3091083176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1446755040"/>
                    </a:ext>
                  </a:extLst>
                </a:gridCol>
                <a:gridCol w="3534833">
                  <a:extLst>
                    <a:ext uri="{9D8B030D-6E8A-4147-A177-3AD203B41FA5}">
                      <a16:colId xmlns:a16="http://schemas.microsoft.com/office/drawing/2014/main" val="3307112198"/>
                    </a:ext>
                  </a:extLst>
                </a:gridCol>
              </a:tblGrid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Parameters in 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Argparser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Config files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063201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490362"/>
                  </a:ext>
                </a:extLst>
              </a:tr>
              <a:tr h="609326">
                <a:tc>
                  <a:txBody>
                    <a:bodyPr/>
                    <a:lstStyle/>
                    <a:p>
                      <a:r>
                        <a:rPr lang="da-DK" dirty="0"/>
                        <a:t>Not easy to configure</a:t>
                      </a:r>
                    </a:p>
                    <a:p>
                      <a:r>
                        <a:rPr lang="da-DK" dirty="0"/>
                        <a:t>Experiments may be lost if not carefull</a:t>
                      </a:r>
                    </a:p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Falls on user to save the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Easy to configure</a:t>
                      </a:r>
                    </a:p>
                    <a:p>
                      <a:r>
                        <a:rPr lang="da-DK" dirty="0"/>
                        <a:t>Parameters are systematically saved with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1033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FB417B80-7A02-4082-BA67-579230763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44" y="3141661"/>
            <a:ext cx="2417763" cy="11200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C397B61-6BD9-481C-88FA-28ACCDC3E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3141661"/>
            <a:ext cx="2728435" cy="11200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74C370B-4625-44A8-ABFB-930FDB902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596" y="2991033"/>
            <a:ext cx="3007204" cy="19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18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455</Words>
  <Application>Microsoft Office PowerPoint</Application>
  <PresentationFormat>Widescreen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The reproduceability crises</vt:lpstr>
      <vt:lpstr>What is it?</vt:lpstr>
      <vt:lpstr>Why do we need reproduceability at all?</vt:lpstr>
      <vt:lpstr>How bad is it?</vt:lpstr>
      <vt:lpstr>A closer look a machine learning</vt:lpstr>
      <vt:lpstr>What is the field trying to do about it?</vt:lpstr>
      <vt:lpstr>What can you do about it?</vt:lpstr>
      <vt:lpstr>Closer look</vt:lpstr>
      <vt:lpstr>Configurations</vt:lpstr>
      <vt:lpstr>PowerPoint Presentation</vt:lpstr>
      <vt:lpstr>Other frameworks</vt:lpstr>
      <vt:lpstr>Meme of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Reproduceability</dc:title>
  <dc:creator>Nicki Skafte Detlefsen</dc:creator>
  <cp:lastModifiedBy>Nicki Skafte Detlefsen</cp:lastModifiedBy>
  <cp:revision>21</cp:revision>
  <dcterms:created xsi:type="dcterms:W3CDTF">2021-04-07T10:04:14Z</dcterms:created>
  <dcterms:modified xsi:type="dcterms:W3CDTF">2021-06-03T11:05:50Z</dcterms:modified>
</cp:coreProperties>
</file>