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SemiBold" panose="020F0502020204030204" pitchFamily="34" charset="0"/>
      <p:regular r:id="rId20"/>
      <p:bold r:id="rId21"/>
      <p:italic r:id="rId22"/>
      <p:boldItalic r:id="rId23"/>
    </p:embeddedFon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d3d306e_6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9d3d306e_6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9b93b09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9b93b09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aad8f0a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aad8f0a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c36ba0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c36ba0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c36ba03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c36ba03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c36ba03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c36ba03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aad8f0a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8aad8f0a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9b93b09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9b93b09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82aafaf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82aafaf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374d9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374d9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c36ba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c36ba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9b93b0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9b93b0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8aad8f0a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8aad8f0a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9b93b09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9b93b09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9d3d306e_6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9d3d306e_6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c36ba0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c36ba0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25b615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25b615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150" y="4713350"/>
            <a:ext cx="293350" cy="293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36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91925"/>
            <a:ext cx="78015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Scale your data driven decision making</a:t>
            </a:r>
            <a:endParaRPr sz="1800" b="1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1757400"/>
            <a:ext cx="3364951" cy="1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Actionable knowledge is consolidated</a:t>
            </a:r>
            <a:endParaRPr sz="2700" b="1"/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1113400"/>
            <a:ext cx="8520600" cy="3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  <a:t>Kyso becomes the single reference point for insights &amp; discussion from data throughout the whole organisation.</a:t>
            </a:r>
            <a:b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highlight>
                <a:srgbClr val="F9F9F9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  <a:t>Everyone in the company can now discover reports naturally and use them to take action in their own space.</a:t>
            </a:r>
            <a:b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highlight>
                <a:srgbClr val="F9F9F9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  <a:t>Published results are connected to the source analyses through integration with the data tools, thus maintaining version control and reproducibility.</a:t>
            </a:r>
            <a:b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highlight>
                <a:srgbClr val="F9F9F9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  <a:t>Teams can now compound on existing knowledge, discuss results across teams, ask questions and provide feedback, and make more data-informed decisions.</a:t>
            </a:r>
            <a:b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dk1"/>
                </a:solidFill>
                <a:highlight>
                  <a:srgbClr val="F9F9F9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highlight>
                <a:srgbClr val="F9F9F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962350" y="2183700"/>
            <a:ext cx="3837000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Bridging the communication gap </a:t>
            </a:r>
            <a:r>
              <a:rPr lang="en" sz="1700"/>
              <a:t>and turning siloed data insights and discussion into action.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A simple workflow example...</a:t>
            </a:r>
            <a:endParaRPr sz="1700"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254825" y="1852200"/>
            <a:ext cx="4045200" cy="14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How does it work?</a:t>
            </a:r>
            <a:endParaRPr sz="41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0" y="1731075"/>
            <a:ext cx="4306473" cy="266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440525" y="425950"/>
            <a:ext cx="1906800" cy="1133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data scientist is working on a new, interesting analysis with their team…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869925" y="2712075"/>
            <a:ext cx="2467200" cy="1467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...and push their work to Git, where their changes will be automatically sent upstream to Kyso upon review by the team lead…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24"/>
          <p:cNvCxnSpPr>
            <a:endCxn id="125" idx="3"/>
          </p:cNvCxnSpPr>
          <p:nvPr/>
        </p:nvCxnSpPr>
        <p:spPr>
          <a:xfrm rot="10800000">
            <a:off x="2347325" y="992500"/>
            <a:ext cx="1339800" cy="883500"/>
          </a:xfrm>
          <a:prstGeom prst="curvedConnector3">
            <a:avLst>
              <a:gd name="adj1" fmla="val -9712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4"/>
          <p:cNvCxnSpPr>
            <a:stCxn id="129" idx="3"/>
            <a:endCxn id="126" idx="3"/>
          </p:cNvCxnSpPr>
          <p:nvPr/>
        </p:nvCxnSpPr>
        <p:spPr>
          <a:xfrm flipH="1">
            <a:off x="8337197" y="1597047"/>
            <a:ext cx="366300" cy="1848600"/>
          </a:xfrm>
          <a:prstGeom prst="curvedConnector3">
            <a:avLst>
              <a:gd name="adj1" fmla="val -65008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222" y="1030422"/>
            <a:ext cx="1133275" cy="11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4"/>
          <p:cNvCxnSpPr>
            <a:stCxn id="131" idx="1"/>
            <a:endCxn id="124" idx="3"/>
          </p:cNvCxnSpPr>
          <p:nvPr/>
        </p:nvCxnSpPr>
        <p:spPr>
          <a:xfrm flipH="1">
            <a:off x="4906850" y="1595998"/>
            <a:ext cx="1712700" cy="14673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788" y="1868250"/>
            <a:ext cx="1273800" cy="1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9550" y="1066597"/>
            <a:ext cx="1064675" cy="105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5"/>
          <p:cNvCxnSpPr/>
          <p:nvPr/>
        </p:nvCxnSpPr>
        <p:spPr>
          <a:xfrm rot="-5400000">
            <a:off x="6749925" y="2734675"/>
            <a:ext cx="1550100" cy="1338300"/>
          </a:xfrm>
          <a:prstGeom prst="curvedConnector3">
            <a:avLst>
              <a:gd name="adj1" fmla="val 20321"/>
            </a:avLst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5"/>
          <p:cNvSpPr/>
          <p:nvPr/>
        </p:nvSpPr>
        <p:spPr>
          <a:xfrm>
            <a:off x="7136000" y="1382300"/>
            <a:ext cx="1822500" cy="124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Anyone subscribed to the channel can learn, comment and discuss results.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64475" y="2628800"/>
            <a:ext cx="2137500" cy="197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report is rendered with full interactivity &amp; now any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changes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the analysis will be tracked &amp; automatically reflected on Kyso.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25"/>
          <p:cNvCxnSpPr>
            <a:stCxn id="139" idx="0"/>
          </p:cNvCxnSpPr>
          <p:nvPr/>
        </p:nvCxnSpPr>
        <p:spPr>
          <a:xfrm rot="-5400000">
            <a:off x="1207775" y="1479050"/>
            <a:ext cx="1075200" cy="1224300"/>
          </a:xfrm>
          <a:prstGeom prst="curvedConnector2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900" y="109200"/>
            <a:ext cx="4574198" cy="49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25" y="104450"/>
            <a:ext cx="6885951" cy="49346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6"/>
          <p:cNvCxnSpPr>
            <a:stCxn id="148" idx="1"/>
          </p:cNvCxnSpPr>
          <p:nvPr/>
        </p:nvCxnSpPr>
        <p:spPr>
          <a:xfrm rot="10800000">
            <a:off x="4382275" y="1334575"/>
            <a:ext cx="2282100" cy="2330400"/>
          </a:xfrm>
          <a:prstGeom prst="curvedConnector2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6"/>
          <p:cNvSpPr/>
          <p:nvPr/>
        </p:nvSpPr>
        <p:spPr>
          <a:xfrm>
            <a:off x="6664375" y="2962975"/>
            <a:ext cx="2111100" cy="14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Now anyone else looking for similar research in the future  can find the report on-demand.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7200" y="2175900"/>
            <a:ext cx="4484100" cy="7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What you get</a:t>
            </a:r>
            <a:endParaRPr sz="4100"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2"/>
          </p:nvPr>
        </p:nvSpPr>
        <p:spPr>
          <a:xfrm>
            <a:off x="4939500" y="8168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Kyso’s application functionalities and enterprise tier features...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5760725" y="3664825"/>
            <a:ext cx="2826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 Impact &amp; Success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Activity metrics provide clarity on what people need around the business, what they are searching for, which projects are making an impact, allowing teams to produce more effective, relevant content.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267675" y="2386700"/>
            <a:ext cx="2826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Access Control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which functionalities are available to different team members, technical or non-technical. Create user groups and control access to analytics.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760700" y="1217300"/>
            <a:ext cx="28260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&amp; Feedback</a:t>
            </a:r>
            <a:b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 and collaborate directly on individual reports or initiate project-wide &amp; general discussions.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760700" y="2334525"/>
            <a:ext cx="2826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 &amp; Organization</a:t>
            </a:r>
            <a:b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Gamification in views, upvotes, etc. acts as an auto-indexer &amp; keeps team members engaged. Channels and tagging keep your content organized.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267675" y="1217302"/>
            <a:ext cx="28260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Beautiful Presentation</a:t>
            </a:r>
            <a:b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Auto-rendering of the technical documents used by analysts as presentable data-based reports.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267700" y="3664825"/>
            <a:ext cx="2826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Comprehensive Search &amp; Discovery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Research &amp; analyses are discoverable on multiple different levels, including channels &amp; tags, report metadata, and full-text search.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65" name="Google Shape;165;p28"/>
          <p:cNvCxnSpPr/>
          <p:nvPr/>
        </p:nvCxnSpPr>
        <p:spPr>
          <a:xfrm>
            <a:off x="557275" y="14209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557275" y="2603738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5032850" y="14209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8" name="Google Shape;168;p28"/>
          <p:cNvCxnSpPr/>
          <p:nvPr/>
        </p:nvCxnSpPr>
        <p:spPr>
          <a:xfrm>
            <a:off x="5032850" y="25314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9" name="Google Shape;169;p28"/>
          <p:cNvCxnSpPr/>
          <p:nvPr/>
        </p:nvCxnSpPr>
        <p:spPr>
          <a:xfrm>
            <a:off x="5032863" y="3878288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0" name="Google Shape;170;p28"/>
          <p:cNvCxnSpPr/>
          <p:nvPr/>
        </p:nvCxnSpPr>
        <p:spPr>
          <a:xfrm>
            <a:off x="557288" y="3878288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1" name="Google Shape;171;p2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Application highlights</a:t>
            </a:r>
            <a:endParaRPr sz="27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5760700" y="3756250"/>
            <a:ext cx="28260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New Premium Features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team continues to work hard on building out the app. All new &amp; exciting premium features that you want can be added to your deployment as they become available.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267700" y="2619600"/>
            <a:ext cx="28260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Features on Request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like to work closely with our clients on their specific use-cases and our product roadmap. Need something extra? Just ask!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760700" y="1217300"/>
            <a:ext cx="28260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Deployment Method</a:t>
            </a:r>
            <a:b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team is very flexible on our self-hosted builds. Simply choose your preferred deployment method and we will work with you to make that happen!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760700" y="2632475"/>
            <a:ext cx="2826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Premium Support</a:t>
            </a:r>
            <a:b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Your own support account manager with priority web and phone support.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267675" y="1217300"/>
            <a:ext cx="2826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Sign-on</a:t>
            </a:r>
            <a:b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access with existing Google or SAML credentials. Scale to everyone around the business quickly and effectively.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267700" y="3756250"/>
            <a:ext cx="28260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no public internet access required, Kyso can function within your company’s firewalls, meaning you have COMPLETE control of your data.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000"/>
          </a:p>
        </p:txBody>
      </p:sp>
      <p:cxnSp>
        <p:nvCxnSpPr>
          <p:cNvPr id="182" name="Google Shape;182;p29"/>
          <p:cNvCxnSpPr/>
          <p:nvPr/>
        </p:nvCxnSpPr>
        <p:spPr>
          <a:xfrm>
            <a:off x="557275" y="14209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83;p29"/>
          <p:cNvCxnSpPr/>
          <p:nvPr/>
        </p:nvCxnSpPr>
        <p:spPr>
          <a:xfrm>
            <a:off x="557275" y="28378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" name="Google Shape;184;p29"/>
          <p:cNvCxnSpPr/>
          <p:nvPr/>
        </p:nvCxnSpPr>
        <p:spPr>
          <a:xfrm>
            <a:off x="5032850" y="14209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5032850" y="283786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6" name="Google Shape;186;p29"/>
          <p:cNvCxnSpPr/>
          <p:nvPr/>
        </p:nvCxnSpPr>
        <p:spPr>
          <a:xfrm>
            <a:off x="5032850" y="396971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557275" y="3969713"/>
            <a:ext cx="62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Your Enterprise package also includes..</a:t>
            </a:r>
            <a:endParaRPr sz="2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44375" y="2216700"/>
            <a:ext cx="4045200" cy="7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The Problem</a:t>
            </a:r>
            <a:endParaRPr sz="41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Different teams around the organisation use different tools &amp; workflows to analyse data &amp; generate insights.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But there is no one place to share all output formats, so </a:t>
            </a:r>
            <a:r>
              <a:rPr lang="en" sz="1700" b="1"/>
              <a:t>knowledge becomes scattered.</a:t>
            </a:r>
            <a:endParaRPr sz="1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50" y="152400"/>
            <a:ext cx="8071625" cy="48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1252650"/>
            <a:ext cx="85206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Can’t share reports: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tools used for technical analyses are not accessible to everyone, meaning results are difficult to consistently share with a wider audience.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Can’t track projects: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results need to be converted to other formats just to be shared, leading to a disconnection between the data &amp; presentation tooling.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AutoNum type="arabicPeriod"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Can’t discover knowledge when it’s needed: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 spend too much time searching for information, instead of having on-demand access to research potentially relevant to their own work.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Why is this happening?</a:t>
            </a:r>
            <a:endParaRPr sz="27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58475" y="2188500"/>
            <a:ext cx="4045200" cy="7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rgbClr val="234361"/>
                </a:solidFill>
              </a:rPr>
              <a:t>The Result?</a:t>
            </a:r>
            <a:endParaRPr sz="4100" b="1">
              <a:solidFill>
                <a:srgbClr val="23436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Teams operate in their own silos, such that interesting &amp; important</a:t>
            </a:r>
            <a:r>
              <a:rPr lang="en" sz="1700" b="1"/>
              <a:t> insights often go undiscovered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Lower returns on your data science efforts</a:t>
            </a:r>
            <a:endParaRPr sz="2700" b="1"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312500"/>
            <a:ext cx="8520600" cy="30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users waste too much time compiling PDFs and presentations from their analyses, only to share one-to-one in meetings, via email or chat.</a:t>
            </a:r>
            <a:b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 that SHOULD have repeat-use value become lost to the email archive or to the Slack history channel.</a:t>
            </a:r>
            <a:b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Employees and departments that could have benefited from certain data insights never actually discover them.</a:t>
            </a:r>
            <a:b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that the same work is repeated over &amp; over again across different teams.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72550" y="2192100"/>
            <a:ext cx="4045200" cy="7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rgbClr val="234361"/>
                </a:solidFill>
              </a:rPr>
              <a:t>The Solution</a:t>
            </a:r>
            <a:endParaRPr sz="4100" b="1">
              <a:solidFill>
                <a:srgbClr val="234361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Kyso - the universal aggregator for all research workflows &amp; formats.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88" y="268100"/>
            <a:ext cx="8010025" cy="46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Your organisation can now truly begin to </a:t>
            </a:r>
            <a:r>
              <a:rPr lang="en" sz="1700" b="1">
                <a:solidFill>
                  <a:srgbClr val="FFFFFF"/>
                </a:solidFill>
              </a:rPr>
              <a:t>leverage value </a:t>
            </a:r>
            <a:r>
              <a:rPr lang="en" sz="1700">
                <a:solidFill>
                  <a:srgbClr val="FFFFFF"/>
                </a:solidFill>
              </a:rPr>
              <a:t>created. Everybody can make the best decisions because they have access to up-to-date information, on demand.</a:t>
            </a:r>
            <a:endParaRPr sz="1700" b="1"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65500" y="2206200"/>
            <a:ext cx="4045200" cy="7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Fira Sans SemiBold"/>
                <a:ea typeface="Fira Sans SemiBold"/>
                <a:cs typeface="Fira Sans SemiBold"/>
                <a:sym typeface="Fira Sans SemiBold"/>
              </a:rPr>
              <a:t>The Result?</a:t>
            </a:r>
            <a:endParaRPr sz="41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34361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Fira Sans SemiBold</vt:lpstr>
      <vt:lpstr>Proxima Nova</vt:lpstr>
      <vt:lpstr>Spearmint</vt:lpstr>
      <vt:lpstr>PowerPoint Presentation</vt:lpstr>
      <vt:lpstr>The Problem</vt:lpstr>
      <vt:lpstr>PowerPoint Presentation</vt:lpstr>
      <vt:lpstr>Why is this happening?</vt:lpstr>
      <vt:lpstr>The Result?</vt:lpstr>
      <vt:lpstr>Lower returns on your data science efforts</vt:lpstr>
      <vt:lpstr>The Solution</vt:lpstr>
      <vt:lpstr>PowerPoint Presentation</vt:lpstr>
      <vt:lpstr>The Result?</vt:lpstr>
      <vt:lpstr>Actionable knowledge is consolidated</vt:lpstr>
      <vt:lpstr>How does it work?</vt:lpstr>
      <vt:lpstr>PowerPoint Presentation</vt:lpstr>
      <vt:lpstr>PowerPoint Presentation</vt:lpstr>
      <vt:lpstr>PowerPoint Presentation</vt:lpstr>
      <vt:lpstr>What you get</vt:lpstr>
      <vt:lpstr>Application highlights</vt:lpstr>
      <vt:lpstr>Your Enterprise package also includes..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O'Shea</cp:lastModifiedBy>
  <cp:revision>1</cp:revision>
  <dcterms:modified xsi:type="dcterms:W3CDTF">2023-03-15T12:17:22Z</dcterms:modified>
</cp:coreProperties>
</file>