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24"/>
  </p:notesMasterIdLst>
  <p:sldIdLst>
    <p:sldId id="256" r:id="rId2"/>
    <p:sldId id="281" r:id="rId3"/>
    <p:sldId id="257" r:id="rId4"/>
    <p:sldId id="270" r:id="rId5"/>
    <p:sldId id="264" r:id="rId6"/>
    <p:sldId id="265" r:id="rId7"/>
    <p:sldId id="276" r:id="rId8"/>
    <p:sldId id="277" r:id="rId9"/>
    <p:sldId id="258" r:id="rId10"/>
    <p:sldId id="259" r:id="rId11"/>
    <p:sldId id="262" r:id="rId12"/>
    <p:sldId id="263" r:id="rId13"/>
    <p:sldId id="273" r:id="rId14"/>
    <p:sldId id="266" r:id="rId15"/>
    <p:sldId id="268" r:id="rId16"/>
    <p:sldId id="260" r:id="rId17"/>
    <p:sldId id="272" r:id="rId18"/>
    <p:sldId id="275" r:id="rId19"/>
    <p:sldId id="271" r:id="rId20"/>
    <p:sldId id="280" r:id="rId21"/>
    <p:sldId id="261"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67E4FE-A431-964D-A613-43EC6D5B5A9E}" v="94" dt="2024-09-22T15:37:42.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43"/>
    <p:restoredTop sz="64162"/>
  </p:normalViewPr>
  <p:slideViewPr>
    <p:cSldViewPr snapToGrid="0">
      <p:cViewPr>
        <p:scale>
          <a:sx n="78" d="100"/>
          <a:sy n="78" d="100"/>
        </p:scale>
        <p:origin x="488" y="-224"/>
      </p:cViewPr>
      <p:guideLst/>
    </p:cSldViewPr>
  </p:slid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a Lee" userId="c68d8fa6-7365-4747-8d32-217879b6b3d8" providerId="ADAL" clId="{F367E4FE-A431-964D-A613-43EC6D5B5A9E}"/>
    <pc:docChg chg="undo custSel addSld delSld modSld sldOrd">
      <pc:chgData name="Helena Lee" userId="c68d8fa6-7365-4747-8d32-217879b6b3d8" providerId="ADAL" clId="{F367E4FE-A431-964D-A613-43EC6D5B5A9E}" dt="2024-09-23T01:21:53.566" v="5058" actId="20577"/>
      <pc:docMkLst>
        <pc:docMk/>
      </pc:docMkLst>
      <pc:sldChg chg="modNotesTx">
        <pc:chgData name="Helena Lee" userId="c68d8fa6-7365-4747-8d32-217879b6b3d8" providerId="ADAL" clId="{F367E4FE-A431-964D-A613-43EC6D5B5A9E}" dt="2024-09-23T00:38:06.626" v="4555" actId="20577"/>
        <pc:sldMkLst>
          <pc:docMk/>
          <pc:sldMk cId="2554671012" sldId="256"/>
        </pc:sldMkLst>
      </pc:sldChg>
      <pc:sldChg chg="modSp mod">
        <pc:chgData name="Helena Lee" userId="c68d8fa6-7365-4747-8d32-217879b6b3d8" providerId="ADAL" clId="{F367E4FE-A431-964D-A613-43EC6D5B5A9E}" dt="2024-09-23T00:38:55.856" v="4556" actId="12"/>
        <pc:sldMkLst>
          <pc:docMk/>
          <pc:sldMk cId="3462732792" sldId="257"/>
        </pc:sldMkLst>
        <pc:spChg chg="mod">
          <ac:chgData name="Helena Lee" userId="c68d8fa6-7365-4747-8d32-217879b6b3d8" providerId="ADAL" clId="{F367E4FE-A431-964D-A613-43EC6D5B5A9E}" dt="2024-09-23T00:38:55.856" v="4556" actId="12"/>
          <ac:spMkLst>
            <pc:docMk/>
            <pc:sldMk cId="3462732792" sldId="257"/>
            <ac:spMk id="3" creationId="{DE9EDD6A-72AB-0AAA-AE90-14B6C630CF35}"/>
          </ac:spMkLst>
        </pc:spChg>
      </pc:sldChg>
      <pc:sldChg chg="modSp mod modNotesTx">
        <pc:chgData name="Helena Lee" userId="c68d8fa6-7365-4747-8d32-217879b6b3d8" providerId="ADAL" clId="{F367E4FE-A431-964D-A613-43EC6D5B5A9E}" dt="2024-09-23T00:51:26.914" v="4788" actId="20577"/>
        <pc:sldMkLst>
          <pc:docMk/>
          <pc:sldMk cId="3806381316" sldId="258"/>
        </pc:sldMkLst>
        <pc:spChg chg="mod">
          <ac:chgData name="Helena Lee" userId="c68d8fa6-7365-4747-8d32-217879b6b3d8" providerId="ADAL" clId="{F367E4FE-A431-964D-A613-43EC6D5B5A9E}" dt="2024-09-22T11:28:21.683" v="3227" actId="20577"/>
          <ac:spMkLst>
            <pc:docMk/>
            <pc:sldMk cId="3806381316" sldId="258"/>
            <ac:spMk id="4" creationId="{C4B01076-0D00-8B46-64C4-5D3F63BB89F5}"/>
          </ac:spMkLst>
        </pc:spChg>
        <pc:spChg chg="mod">
          <ac:chgData name="Helena Lee" userId="c68d8fa6-7365-4747-8d32-217879b6b3d8" providerId="ADAL" clId="{F367E4FE-A431-964D-A613-43EC6D5B5A9E}" dt="2024-09-22T10:40:23.432" v="426" actId="1076"/>
          <ac:spMkLst>
            <pc:docMk/>
            <pc:sldMk cId="3806381316" sldId="258"/>
            <ac:spMk id="7" creationId="{8C1F039D-C7C1-3BA9-B141-8927AB1757CF}"/>
          </ac:spMkLst>
        </pc:spChg>
        <pc:picChg chg="mod">
          <ac:chgData name="Helena Lee" userId="c68d8fa6-7365-4747-8d32-217879b6b3d8" providerId="ADAL" clId="{F367E4FE-A431-964D-A613-43EC6D5B5A9E}" dt="2024-09-22T10:40:23.432" v="426" actId="1076"/>
          <ac:picMkLst>
            <pc:docMk/>
            <pc:sldMk cId="3806381316" sldId="258"/>
            <ac:picMk id="5" creationId="{20624E12-7BF5-C2ED-6032-333F11AB33F9}"/>
          </ac:picMkLst>
        </pc:picChg>
      </pc:sldChg>
      <pc:sldChg chg="modSp mod modNotesTx">
        <pc:chgData name="Helena Lee" userId="c68d8fa6-7365-4747-8d32-217879b6b3d8" providerId="ADAL" clId="{F367E4FE-A431-964D-A613-43EC6D5B5A9E}" dt="2024-09-23T00:58:59.538" v="5046" actId="113"/>
        <pc:sldMkLst>
          <pc:docMk/>
          <pc:sldMk cId="795504323" sldId="260"/>
        </pc:sldMkLst>
        <pc:spChg chg="mod">
          <ac:chgData name="Helena Lee" userId="c68d8fa6-7365-4747-8d32-217879b6b3d8" providerId="ADAL" clId="{F367E4FE-A431-964D-A613-43EC6D5B5A9E}" dt="2024-09-23T00:42:09.878" v="4580" actId="14100"/>
          <ac:spMkLst>
            <pc:docMk/>
            <pc:sldMk cId="795504323" sldId="260"/>
            <ac:spMk id="2" creationId="{02EE0D9C-CCAA-190B-888C-2FA5D6248E57}"/>
          </ac:spMkLst>
        </pc:spChg>
        <pc:spChg chg="mod">
          <ac:chgData name="Helena Lee" userId="c68d8fa6-7365-4747-8d32-217879b6b3d8" providerId="ADAL" clId="{F367E4FE-A431-964D-A613-43EC6D5B5A9E}" dt="2024-09-23T00:58:59.538" v="5046" actId="113"/>
          <ac:spMkLst>
            <pc:docMk/>
            <pc:sldMk cId="795504323" sldId="260"/>
            <ac:spMk id="3" creationId="{1F177D1F-02A0-FC28-3A8B-5A8006B2C3CA}"/>
          </ac:spMkLst>
        </pc:spChg>
      </pc:sldChg>
      <pc:sldChg chg="add mod ord modShow modNotesTx">
        <pc:chgData name="Helena Lee" userId="c68d8fa6-7365-4747-8d32-217879b6b3d8" providerId="ADAL" clId="{F367E4FE-A431-964D-A613-43EC6D5B5A9E}" dt="2024-09-22T11:49:05.947" v="3866" actId="20578"/>
        <pc:sldMkLst>
          <pc:docMk/>
          <pc:sldMk cId="544118239" sldId="261"/>
        </pc:sldMkLst>
      </pc:sldChg>
      <pc:sldChg chg="modSp mod modNotesTx">
        <pc:chgData name="Helena Lee" userId="c68d8fa6-7365-4747-8d32-217879b6b3d8" providerId="ADAL" clId="{F367E4FE-A431-964D-A613-43EC6D5B5A9E}" dt="2024-09-23T00:53:41.929" v="4844" actId="20577"/>
        <pc:sldMkLst>
          <pc:docMk/>
          <pc:sldMk cId="1895658177" sldId="263"/>
        </pc:sldMkLst>
        <pc:spChg chg="mod">
          <ac:chgData name="Helena Lee" userId="c68d8fa6-7365-4747-8d32-217879b6b3d8" providerId="ADAL" clId="{F367E4FE-A431-964D-A613-43EC6D5B5A9E}" dt="2024-09-22T10:42:59.001" v="566" actId="20577"/>
          <ac:spMkLst>
            <pc:docMk/>
            <pc:sldMk cId="1895658177" sldId="263"/>
            <ac:spMk id="3" creationId="{89B3C8D5-6900-74DB-5D3D-C5B3A072E455}"/>
          </ac:spMkLst>
        </pc:spChg>
      </pc:sldChg>
      <pc:sldChg chg="modSp mod modNotesTx">
        <pc:chgData name="Helena Lee" userId="c68d8fa6-7365-4747-8d32-217879b6b3d8" providerId="ADAL" clId="{F367E4FE-A431-964D-A613-43EC6D5B5A9E}" dt="2024-09-22T10:38:00.698" v="282" actId="1076"/>
        <pc:sldMkLst>
          <pc:docMk/>
          <pc:sldMk cId="125213231" sldId="264"/>
        </pc:sldMkLst>
        <pc:spChg chg="mod">
          <ac:chgData name="Helena Lee" userId="c68d8fa6-7365-4747-8d32-217879b6b3d8" providerId="ADAL" clId="{F367E4FE-A431-964D-A613-43EC6D5B5A9E}" dt="2024-09-22T10:38:00.698" v="282" actId="1076"/>
          <ac:spMkLst>
            <pc:docMk/>
            <pc:sldMk cId="125213231" sldId="264"/>
            <ac:spMk id="5" creationId="{47894F68-11CC-7C77-25BD-089B7AFEEAB6}"/>
          </ac:spMkLst>
        </pc:spChg>
      </pc:sldChg>
      <pc:sldChg chg="modNotesTx">
        <pc:chgData name="Helena Lee" userId="c68d8fa6-7365-4747-8d32-217879b6b3d8" providerId="ADAL" clId="{F367E4FE-A431-964D-A613-43EC6D5B5A9E}" dt="2024-09-23T00:53:10.999" v="4831" actId="20577"/>
        <pc:sldMkLst>
          <pc:docMk/>
          <pc:sldMk cId="142300497" sldId="265"/>
        </pc:sldMkLst>
      </pc:sldChg>
      <pc:sldChg chg="addSp delSp modSp mod modNotesTx">
        <pc:chgData name="Helena Lee" userId="c68d8fa6-7365-4747-8d32-217879b6b3d8" providerId="ADAL" clId="{F367E4FE-A431-964D-A613-43EC6D5B5A9E}" dt="2024-09-23T00:51:07.116" v="4782" actId="20577"/>
        <pc:sldMkLst>
          <pc:docMk/>
          <pc:sldMk cId="3911083848" sldId="266"/>
        </pc:sldMkLst>
        <pc:spChg chg="mod">
          <ac:chgData name="Helena Lee" userId="c68d8fa6-7365-4747-8d32-217879b6b3d8" providerId="ADAL" clId="{F367E4FE-A431-964D-A613-43EC6D5B5A9E}" dt="2024-09-22T10:46:18.654" v="716" actId="14100"/>
          <ac:spMkLst>
            <pc:docMk/>
            <pc:sldMk cId="3911083848" sldId="266"/>
            <ac:spMk id="3" creationId="{89B3C8D5-6900-74DB-5D3D-C5B3A072E455}"/>
          </ac:spMkLst>
        </pc:spChg>
        <pc:spChg chg="add mod">
          <ac:chgData name="Helena Lee" userId="c68d8fa6-7365-4747-8d32-217879b6b3d8" providerId="ADAL" clId="{F367E4FE-A431-964D-A613-43EC6D5B5A9E}" dt="2024-09-22T10:46:05.588" v="711"/>
          <ac:spMkLst>
            <pc:docMk/>
            <pc:sldMk cId="3911083848" sldId="266"/>
            <ac:spMk id="6" creationId="{23A2DD9D-E83C-0126-20DE-DC354BF057AB}"/>
          </ac:spMkLst>
        </pc:spChg>
        <pc:spChg chg="add mod">
          <ac:chgData name="Helena Lee" userId="c68d8fa6-7365-4747-8d32-217879b6b3d8" providerId="ADAL" clId="{F367E4FE-A431-964D-A613-43EC6D5B5A9E}" dt="2024-09-22T10:46:05.588" v="711"/>
          <ac:spMkLst>
            <pc:docMk/>
            <pc:sldMk cId="3911083848" sldId="266"/>
            <ac:spMk id="8" creationId="{5739BEAB-A73B-FB88-B355-4335A5853383}"/>
          </ac:spMkLst>
        </pc:spChg>
        <pc:graphicFrameChg chg="del modGraphic">
          <ac:chgData name="Helena Lee" userId="c68d8fa6-7365-4747-8d32-217879b6b3d8" providerId="ADAL" clId="{F367E4FE-A431-964D-A613-43EC6D5B5A9E}" dt="2024-09-22T10:45:59.186" v="710" actId="478"/>
          <ac:graphicFrameMkLst>
            <pc:docMk/>
            <pc:sldMk cId="3911083848" sldId="266"/>
            <ac:graphicFrameMk id="7" creationId="{96AA8117-BDCB-7178-071C-B02C4FD38E39}"/>
          </ac:graphicFrameMkLst>
        </pc:graphicFrameChg>
        <pc:picChg chg="add mod">
          <ac:chgData name="Helena Lee" userId="c68d8fa6-7365-4747-8d32-217879b6b3d8" providerId="ADAL" clId="{F367E4FE-A431-964D-A613-43EC6D5B5A9E}" dt="2024-09-22T10:46:05.588" v="711"/>
          <ac:picMkLst>
            <pc:docMk/>
            <pc:sldMk cId="3911083848" sldId="266"/>
            <ac:picMk id="4" creationId="{D048F607-4A07-801F-792D-A1C418533B21}"/>
          </ac:picMkLst>
        </pc:picChg>
        <pc:picChg chg="add mod">
          <ac:chgData name="Helena Lee" userId="c68d8fa6-7365-4747-8d32-217879b6b3d8" providerId="ADAL" clId="{F367E4FE-A431-964D-A613-43EC6D5B5A9E}" dt="2024-09-22T10:46:05.588" v="711"/>
          <ac:picMkLst>
            <pc:docMk/>
            <pc:sldMk cId="3911083848" sldId="266"/>
            <ac:picMk id="5" creationId="{62E9D8E1-1B43-52FD-7965-AAB58C931BC1}"/>
          </ac:picMkLst>
        </pc:picChg>
      </pc:sldChg>
      <pc:sldChg chg="addSp delSp modSp mod setBg modNotesTx">
        <pc:chgData name="Helena Lee" userId="c68d8fa6-7365-4747-8d32-217879b6b3d8" providerId="ADAL" clId="{F367E4FE-A431-964D-A613-43EC6D5B5A9E}" dt="2024-09-23T00:54:32.387" v="4847" actId="12"/>
        <pc:sldMkLst>
          <pc:docMk/>
          <pc:sldMk cId="1219257207" sldId="268"/>
        </pc:sldMkLst>
        <pc:spChg chg="mod">
          <ac:chgData name="Helena Lee" userId="c68d8fa6-7365-4747-8d32-217879b6b3d8" providerId="ADAL" clId="{F367E4FE-A431-964D-A613-43EC6D5B5A9E}" dt="2024-09-22T11:33:00.254" v="3231" actId="26606"/>
          <ac:spMkLst>
            <pc:docMk/>
            <pc:sldMk cId="1219257207" sldId="268"/>
            <ac:spMk id="2" creationId="{D26D262D-68E7-DD0C-1E0B-052594BA5947}"/>
          </ac:spMkLst>
        </pc:spChg>
        <pc:spChg chg="del">
          <ac:chgData name="Helena Lee" userId="c68d8fa6-7365-4747-8d32-217879b6b3d8" providerId="ADAL" clId="{F367E4FE-A431-964D-A613-43EC6D5B5A9E}" dt="2024-09-22T11:32:48.679" v="3228" actId="478"/>
          <ac:spMkLst>
            <pc:docMk/>
            <pc:sldMk cId="1219257207" sldId="268"/>
            <ac:spMk id="6" creationId="{0755F733-0BD3-E63F-C787-9B7B1BB6DBB3}"/>
          </ac:spMkLst>
        </pc:spChg>
        <pc:spChg chg="del">
          <ac:chgData name="Helena Lee" userId="c68d8fa6-7365-4747-8d32-217879b6b3d8" providerId="ADAL" clId="{F367E4FE-A431-964D-A613-43EC6D5B5A9E}" dt="2024-09-22T11:32:48.679" v="3228" actId="478"/>
          <ac:spMkLst>
            <pc:docMk/>
            <pc:sldMk cId="1219257207" sldId="268"/>
            <ac:spMk id="7" creationId="{9DBA99A6-FC7E-45D1-F097-98FBB65C8B54}"/>
          </ac:spMkLst>
        </pc:spChg>
        <pc:spChg chg="mod">
          <ac:chgData name="Helena Lee" userId="c68d8fa6-7365-4747-8d32-217879b6b3d8" providerId="ADAL" clId="{F367E4FE-A431-964D-A613-43EC6D5B5A9E}" dt="2024-09-23T00:54:32.387" v="4847" actId="12"/>
          <ac:spMkLst>
            <pc:docMk/>
            <pc:sldMk cId="1219257207" sldId="268"/>
            <ac:spMk id="8" creationId="{8A2AD7D7-A32F-C411-20F8-4D1591CD25CC}"/>
          </ac:spMkLst>
        </pc:spChg>
        <pc:spChg chg="add del mod">
          <ac:chgData name="Helena Lee" userId="c68d8fa6-7365-4747-8d32-217879b6b3d8" providerId="ADAL" clId="{F367E4FE-A431-964D-A613-43EC6D5B5A9E}" dt="2024-09-22T11:32:50.774" v="3229" actId="478"/>
          <ac:spMkLst>
            <pc:docMk/>
            <pc:sldMk cId="1219257207" sldId="268"/>
            <ac:spMk id="9" creationId="{3ED666B2-BEAE-FCED-E6F7-BCDE5DBA5FE0}"/>
          </ac:spMkLst>
        </pc:spChg>
        <pc:spChg chg="add">
          <ac:chgData name="Helena Lee" userId="c68d8fa6-7365-4747-8d32-217879b6b3d8" providerId="ADAL" clId="{F367E4FE-A431-964D-A613-43EC6D5B5A9E}" dt="2024-09-22T11:33:00.254" v="3231" actId="26606"/>
          <ac:spMkLst>
            <pc:docMk/>
            <pc:sldMk cId="1219257207" sldId="268"/>
            <ac:spMk id="14" creationId="{561B1731-39D9-4145-8343-C209E1F09BC7}"/>
          </ac:spMkLst>
        </pc:spChg>
        <pc:picChg chg="del">
          <ac:chgData name="Helena Lee" userId="c68d8fa6-7365-4747-8d32-217879b6b3d8" providerId="ADAL" clId="{F367E4FE-A431-964D-A613-43EC6D5B5A9E}" dt="2024-09-22T11:32:48.679" v="3228" actId="478"/>
          <ac:picMkLst>
            <pc:docMk/>
            <pc:sldMk cId="1219257207" sldId="268"/>
            <ac:picMk id="4" creationId="{2E2EAF46-926E-0452-9A95-6FD58EC1C418}"/>
          </ac:picMkLst>
        </pc:picChg>
        <pc:picChg chg="del">
          <ac:chgData name="Helena Lee" userId="c68d8fa6-7365-4747-8d32-217879b6b3d8" providerId="ADAL" clId="{F367E4FE-A431-964D-A613-43EC6D5B5A9E}" dt="2024-09-22T11:32:48.679" v="3228" actId="478"/>
          <ac:picMkLst>
            <pc:docMk/>
            <pc:sldMk cId="1219257207" sldId="268"/>
            <ac:picMk id="5" creationId="{9D6A0E6A-7E2C-44D4-0DEF-F67F59D77E9D}"/>
          </ac:picMkLst>
        </pc:picChg>
        <pc:picChg chg="add">
          <ac:chgData name="Helena Lee" userId="c68d8fa6-7365-4747-8d32-217879b6b3d8" providerId="ADAL" clId="{F367E4FE-A431-964D-A613-43EC6D5B5A9E}" dt="2024-09-22T11:33:00.254" v="3231" actId="26606"/>
          <ac:picMkLst>
            <pc:docMk/>
            <pc:sldMk cId="1219257207" sldId="268"/>
            <ac:picMk id="10" creationId="{48A59235-9E9D-90F5-8AE7-7765EEE7AAA3}"/>
          </ac:picMkLst>
        </pc:picChg>
        <pc:cxnChg chg="add">
          <ac:chgData name="Helena Lee" userId="c68d8fa6-7365-4747-8d32-217879b6b3d8" providerId="ADAL" clId="{F367E4FE-A431-964D-A613-43EC6D5B5A9E}" dt="2024-09-22T11:33:00.254" v="3231" actId="26606"/>
          <ac:cxnSpMkLst>
            <pc:docMk/>
            <pc:sldMk cId="1219257207" sldId="268"/>
            <ac:cxnSpMk id="16" creationId="{F0748755-DDBC-46D0-91EC-1212A8EE2B40}"/>
          </ac:cxnSpMkLst>
        </pc:cxnChg>
      </pc:sldChg>
      <pc:sldChg chg="modNotesTx">
        <pc:chgData name="Helena Lee" userId="c68d8fa6-7365-4747-8d32-217879b6b3d8" providerId="ADAL" clId="{F367E4FE-A431-964D-A613-43EC6D5B5A9E}" dt="2024-09-22T09:43:23.681" v="0" actId="20577"/>
        <pc:sldMkLst>
          <pc:docMk/>
          <pc:sldMk cId="820623939" sldId="270"/>
        </pc:sldMkLst>
      </pc:sldChg>
      <pc:sldChg chg="addSp delSp modSp mod modNotesTx">
        <pc:chgData name="Helena Lee" userId="c68d8fa6-7365-4747-8d32-217879b6b3d8" providerId="ADAL" clId="{F367E4FE-A431-964D-A613-43EC6D5B5A9E}" dt="2024-09-23T01:21:53.566" v="5058" actId="20577"/>
        <pc:sldMkLst>
          <pc:docMk/>
          <pc:sldMk cId="3720684853" sldId="271"/>
        </pc:sldMkLst>
        <pc:spChg chg="mod">
          <ac:chgData name="Helena Lee" userId="c68d8fa6-7365-4747-8d32-217879b6b3d8" providerId="ADAL" clId="{F367E4FE-A431-964D-A613-43EC6D5B5A9E}" dt="2024-09-23T01:21:53.566" v="5058" actId="20577"/>
          <ac:spMkLst>
            <pc:docMk/>
            <pc:sldMk cId="3720684853" sldId="271"/>
            <ac:spMk id="2" creationId="{02EE0D9C-CCAA-190B-888C-2FA5D6248E57}"/>
          </ac:spMkLst>
        </pc:spChg>
        <pc:spChg chg="mod">
          <ac:chgData name="Helena Lee" userId="c68d8fa6-7365-4747-8d32-217879b6b3d8" providerId="ADAL" clId="{F367E4FE-A431-964D-A613-43EC6D5B5A9E}" dt="2024-09-22T12:03:25.976" v="4137" actId="20577"/>
          <ac:spMkLst>
            <pc:docMk/>
            <pc:sldMk cId="3720684853" sldId="271"/>
            <ac:spMk id="11" creationId="{36247F5E-8961-839D-BBB4-5D3944CAD16D}"/>
          </ac:spMkLst>
        </pc:spChg>
        <pc:graphicFrameChg chg="mod modGraphic">
          <ac:chgData name="Helena Lee" userId="c68d8fa6-7365-4747-8d32-217879b6b3d8" providerId="ADAL" clId="{F367E4FE-A431-964D-A613-43EC6D5B5A9E}" dt="2024-09-22T11:55:50.625" v="3905" actId="1076"/>
          <ac:graphicFrameMkLst>
            <pc:docMk/>
            <pc:sldMk cId="3720684853" sldId="271"/>
            <ac:graphicFrameMk id="4" creationId="{71C17DD8-73FE-AA2C-6DB1-DAB5E5127ADE}"/>
          </ac:graphicFrameMkLst>
        </pc:graphicFrameChg>
        <pc:picChg chg="add del mod modCrop">
          <ac:chgData name="Helena Lee" userId="c68d8fa6-7365-4747-8d32-217879b6b3d8" providerId="ADAL" clId="{F367E4FE-A431-964D-A613-43EC6D5B5A9E}" dt="2024-09-22T15:38:01.753" v="4534" actId="478"/>
          <ac:picMkLst>
            <pc:docMk/>
            <pc:sldMk cId="3720684853" sldId="271"/>
            <ac:picMk id="6" creationId="{32CDBF6E-A79E-5BB6-F721-1C55F61F0344}"/>
          </ac:picMkLst>
        </pc:picChg>
      </pc:sldChg>
      <pc:sldChg chg="addSp modSp mod setBg modNotesTx">
        <pc:chgData name="Helena Lee" userId="c68d8fa6-7365-4747-8d32-217879b6b3d8" providerId="ADAL" clId="{F367E4FE-A431-964D-A613-43EC6D5B5A9E}" dt="2024-09-22T15:36:07.781" v="4528" actId="1076"/>
        <pc:sldMkLst>
          <pc:docMk/>
          <pc:sldMk cId="1052585173" sldId="272"/>
        </pc:sldMkLst>
        <pc:spChg chg="mod">
          <ac:chgData name="Helena Lee" userId="c68d8fa6-7365-4747-8d32-217879b6b3d8" providerId="ADAL" clId="{F367E4FE-A431-964D-A613-43EC6D5B5A9E}" dt="2024-09-22T15:36:05.045" v="4527" actId="404"/>
          <ac:spMkLst>
            <pc:docMk/>
            <pc:sldMk cId="1052585173" sldId="272"/>
            <ac:spMk id="2" creationId="{02EE0D9C-CCAA-190B-888C-2FA5D6248E57}"/>
          </ac:spMkLst>
        </pc:spChg>
        <pc:spChg chg="mod">
          <ac:chgData name="Helena Lee" userId="c68d8fa6-7365-4747-8d32-217879b6b3d8" providerId="ADAL" clId="{F367E4FE-A431-964D-A613-43EC6D5B5A9E}" dt="2024-09-22T15:36:07.781" v="4528" actId="1076"/>
          <ac:spMkLst>
            <pc:docMk/>
            <pc:sldMk cId="1052585173" sldId="272"/>
            <ac:spMk id="4" creationId="{E1D8D5E6-9075-56B5-B84C-56B89181D712}"/>
          </ac:spMkLst>
        </pc:spChg>
        <pc:spChg chg="mod ord">
          <ac:chgData name="Helena Lee" userId="c68d8fa6-7365-4747-8d32-217879b6b3d8" providerId="ADAL" clId="{F367E4FE-A431-964D-A613-43EC6D5B5A9E}" dt="2024-09-22T15:25:27.852" v="4142" actId="1076"/>
          <ac:spMkLst>
            <pc:docMk/>
            <pc:sldMk cId="1052585173" sldId="272"/>
            <ac:spMk id="8" creationId="{2E688770-22C1-C825-E352-BC845C5F9BAC}"/>
          </ac:spMkLst>
        </pc:spChg>
        <pc:spChg chg="add">
          <ac:chgData name="Helena Lee" userId="c68d8fa6-7365-4747-8d32-217879b6b3d8" providerId="ADAL" clId="{F367E4FE-A431-964D-A613-43EC6D5B5A9E}" dt="2024-09-22T15:25:06.218" v="4138" actId="26606"/>
          <ac:spMkLst>
            <pc:docMk/>
            <pc:sldMk cId="1052585173" sldId="272"/>
            <ac:spMk id="13" creationId="{561B1731-39D9-4145-8343-C209E1F09BC7}"/>
          </ac:spMkLst>
        </pc:spChg>
        <pc:picChg chg="mod">
          <ac:chgData name="Helena Lee" userId="c68d8fa6-7365-4747-8d32-217879b6b3d8" providerId="ADAL" clId="{F367E4FE-A431-964D-A613-43EC6D5B5A9E}" dt="2024-09-22T15:30:57.618" v="4348" actId="1076"/>
          <ac:picMkLst>
            <pc:docMk/>
            <pc:sldMk cId="1052585173" sldId="272"/>
            <ac:picMk id="5" creationId="{FD8C7572-8A0D-FE17-0A2B-E6E2454DC13D}"/>
          </ac:picMkLst>
        </pc:picChg>
        <pc:cxnChg chg="add">
          <ac:chgData name="Helena Lee" userId="c68d8fa6-7365-4747-8d32-217879b6b3d8" providerId="ADAL" clId="{F367E4FE-A431-964D-A613-43EC6D5B5A9E}" dt="2024-09-22T15:25:06.218" v="4138" actId="26606"/>
          <ac:cxnSpMkLst>
            <pc:docMk/>
            <pc:sldMk cId="1052585173" sldId="272"/>
            <ac:cxnSpMk id="15" creationId="{F0748755-DDBC-46D0-91EC-1212A8EE2B40}"/>
          </ac:cxnSpMkLst>
        </pc:cxnChg>
      </pc:sldChg>
      <pc:sldChg chg="modSp mod modNotesTx">
        <pc:chgData name="Helena Lee" userId="c68d8fa6-7365-4747-8d32-217879b6b3d8" providerId="ADAL" clId="{F367E4FE-A431-964D-A613-43EC6D5B5A9E}" dt="2024-09-23T00:48:22.123" v="4645" actId="20577"/>
        <pc:sldMkLst>
          <pc:docMk/>
          <pc:sldMk cId="4217165130" sldId="273"/>
        </pc:sldMkLst>
        <pc:spChg chg="mod">
          <ac:chgData name="Helena Lee" userId="c68d8fa6-7365-4747-8d32-217879b6b3d8" providerId="ADAL" clId="{F367E4FE-A431-964D-A613-43EC6D5B5A9E}" dt="2024-09-23T00:48:22.123" v="4645" actId="20577"/>
          <ac:spMkLst>
            <pc:docMk/>
            <pc:sldMk cId="4217165130" sldId="273"/>
            <ac:spMk id="3" creationId="{89B3C8D5-6900-74DB-5D3D-C5B3A072E455}"/>
          </ac:spMkLst>
        </pc:spChg>
      </pc:sldChg>
      <pc:sldChg chg="modSp mod modNotesTx">
        <pc:chgData name="Helena Lee" userId="c68d8fa6-7365-4747-8d32-217879b6b3d8" providerId="ADAL" clId="{F367E4FE-A431-964D-A613-43EC6D5B5A9E}" dt="2024-09-22T11:55:41.795" v="3903" actId="113"/>
        <pc:sldMkLst>
          <pc:docMk/>
          <pc:sldMk cId="1532852732" sldId="275"/>
        </pc:sldMkLst>
        <pc:spChg chg="mod">
          <ac:chgData name="Helena Lee" userId="c68d8fa6-7365-4747-8d32-217879b6b3d8" providerId="ADAL" clId="{F367E4FE-A431-964D-A613-43EC6D5B5A9E}" dt="2024-09-22T11:55:41.795" v="3903" actId="113"/>
          <ac:spMkLst>
            <pc:docMk/>
            <pc:sldMk cId="1532852732" sldId="275"/>
            <ac:spMk id="4" creationId="{E1D8D5E6-9075-56B5-B84C-56B89181D712}"/>
          </ac:spMkLst>
        </pc:spChg>
      </pc:sldChg>
      <pc:sldChg chg="modNotesTx">
        <pc:chgData name="Helena Lee" userId="c68d8fa6-7365-4747-8d32-217879b6b3d8" providerId="ADAL" clId="{F367E4FE-A431-964D-A613-43EC6D5B5A9E}" dt="2024-09-22T10:39:36.366" v="395" actId="20577"/>
        <pc:sldMkLst>
          <pc:docMk/>
          <pc:sldMk cId="1759713866" sldId="276"/>
        </pc:sldMkLst>
      </pc:sldChg>
      <pc:sldChg chg="modNotesTx">
        <pc:chgData name="Helena Lee" userId="c68d8fa6-7365-4747-8d32-217879b6b3d8" providerId="ADAL" clId="{F367E4FE-A431-964D-A613-43EC6D5B5A9E}" dt="2024-09-22T10:39:50.507" v="425" actId="20577"/>
        <pc:sldMkLst>
          <pc:docMk/>
          <pc:sldMk cId="3675752117" sldId="277"/>
        </pc:sldMkLst>
      </pc:sldChg>
      <pc:sldChg chg="modSp mod modShow modNotesTx">
        <pc:chgData name="Helena Lee" userId="c68d8fa6-7365-4747-8d32-217879b6b3d8" providerId="ADAL" clId="{F367E4FE-A431-964D-A613-43EC6D5B5A9E}" dt="2024-09-22T11:09:30.445" v="2656" actId="729"/>
        <pc:sldMkLst>
          <pc:docMk/>
          <pc:sldMk cId="2933223887" sldId="278"/>
        </pc:sldMkLst>
        <pc:graphicFrameChg chg="modGraphic">
          <ac:chgData name="Helena Lee" userId="c68d8fa6-7365-4747-8d32-217879b6b3d8" providerId="ADAL" clId="{F367E4FE-A431-964D-A613-43EC6D5B5A9E}" dt="2024-09-22T10:18:21.531" v="8" actId="255"/>
          <ac:graphicFrameMkLst>
            <pc:docMk/>
            <pc:sldMk cId="2933223887" sldId="278"/>
            <ac:graphicFrameMk id="6" creationId="{F32C2ED0-0F68-E632-6ABF-65B67644ABFE}"/>
          </ac:graphicFrameMkLst>
        </pc:graphicFrameChg>
      </pc:sldChg>
      <pc:sldChg chg="ord">
        <pc:chgData name="Helena Lee" userId="c68d8fa6-7365-4747-8d32-217879b6b3d8" providerId="ADAL" clId="{F367E4FE-A431-964D-A613-43EC6D5B5A9E}" dt="2024-09-22T11:09:34.498" v="2657" actId="20578"/>
        <pc:sldMkLst>
          <pc:docMk/>
          <pc:sldMk cId="3956031791" sldId="280"/>
        </pc:sldMkLst>
      </pc:sldChg>
      <pc:sldChg chg="modNotesTx">
        <pc:chgData name="Helena Lee" userId="c68d8fa6-7365-4747-8d32-217879b6b3d8" providerId="ADAL" clId="{F367E4FE-A431-964D-A613-43EC6D5B5A9E}" dt="2024-09-22T11:50:53.068" v="3877" actId="20577"/>
        <pc:sldMkLst>
          <pc:docMk/>
          <pc:sldMk cId="3125502377" sldId="281"/>
        </pc:sldMkLst>
      </pc:sldChg>
      <pc:sldChg chg="addSp delSp modSp add del mod setBg delDesignElem modNotesTx">
        <pc:chgData name="Helena Lee" userId="c68d8fa6-7365-4747-8d32-217879b6b3d8" providerId="ADAL" clId="{F367E4FE-A431-964D-A613-43EC6D5B5A9E}" dt="2024-09-22T11:14:27.004" v="2872" actId="2696"/>
        <pc:sldMkLst>
          <pc:docMk/>
          <pc:sldMk cId="1685616754" sldId="282"/>
        </pc:sldMkLst>
        <pc:spChg chg="mod">
          <ac:chgData name="Helena Lee" userId="c68d8fa6-7365-4747-8d32-217879b6b3d8" providerId="ADAL" clId="{F367E4FE-A431-964D-A613-43EC6D5B5A9E}" dt="2024-09-22T11:12:10.362" v="2857" actId="5793"/>
          <ac:spMkLst>
            <pc:docMk/>
            <pc:sldMk cId="1685616754" sldId="282"/>
            <ac:spMk id="2" creationId="{02EE0D9C-CCAA-190B-888C-2FA5D6248E57}"/>
          </ac:spMkLst>
        </pc:spChg>
        <pc:spChg chg="del mod">
          <ac:chgData name="Helena Lee" userId="c68d8fa6-7365-4747-8d32-217879b6b3d8" providerId="ADAL" clId="{F367E4FE-A431-964D-A613-43EC6D5B5A9E}" dt="2024-09-22T11:14:05.667" v="2869" actId="478"/>
          <ac:spMkLst>
            <pc:docMk/>
            <pc:sldMk cId="1685616754" sldId="282"/>
            <ac:spMk id="3" creationId="{1F177D1F-02A0-FC28-3A8B-5A8006B2C3CA}"/>
          </ac:spMkLst>
        </pc:spChg>
        <pc:spChg chg="add mod">
          <ac:chgData name="Helena Lee" userId="c68d8fa6-7365-4747-8d32-217879b6b3d8" providerId="ADAL" clId="{F367E4FE-A431-964D-A613-43EC6D5B5A9E}" dt="2024-09-22T11:14:04.165" v="2868" actId="1076"/>
          <ac:spMkLst>
            <pc:docMk/>
            <pc:sldMk cId="1685616754" sldId="282"/>
            <ac:spMk id="6" creationId="{60E6ED0C-6E5E-13B7-3322-743AF846DDEE}"/>
          </ac:spMkLst>
        </pc:spChg>
        <pc:spChg chg="add mod">
          <ac:chgData name="Helena Lee" userId="c68d8fa6-7365-4747-8d32-217879b6b3d8" providerId="ADAL" clId="{F367E4FE-A431-964D-A613-43EC6D5B5A9E}" dt="2024-09-22T11:14:05.667" v="2869" actId="478"/>
          <ac:spMkLst>
            <pc:docMk/>
            <pc:sldMk cId="1685616754" sldId="282"/>
            <ac:spMk id="8" creationId="{4FCC5EDA-BBBA-CFD8-7623-C2867B61D877}"/>
          </ac:spMkLst>
        </pc:spChg>
        <pc:spChg chg="del">
          <ac:chgData name="Helena Lee" userId="c68d8fa6-7365-4747-8d32-217879b6b3d8" providerId="ADAL" clId="{F367E4FE-A431-964D-A613-43EC6D5B5A9E}" dt="2024-09-22T11:12:05.730" v="2844"/>
          <ac:spMkLst>
            <pc:docMk/>
            <pc:sldMk cId="1685616754" sldId="282"/>
            <ac:spMk id="15" creationId="{F47A6ACE-A9C5-47FE-8B87-BB64849E6698}"/>
          </ac:spMkLst>
        </pc:spChg>
        <pc:cxnChg chg="del">
          <ac:chgData name="Helena Lee" userId="c68d8fa6-7365-4747-8d32-217879b6b3d8" providerId="ADAL" clId="{F367E4FE-A431-964D-A613-43EC6D5B5A9E}" dt="2024-09-22T11:12:05.730" v="2844"/>
          <ac:cxnSpMkLst>
            <pc:docMk/>
            <pc:sldMk cId="1685616754" sldId="282"/>
            <ac:cxnSpMk id="17" creationId="{F0748755-DDBC-46D0-91EC-1212A8EE2B40}"/>
          </ac:cxnSpMkLst>
        </pc:cxnChg>
      </pc:sldChg>
      <pc:sldChg chg="delSp modSp add del mod modNotesTx">
        <pc:chgData name="Helena Lee" userId="c68d8fa6-7365-4747-8d32-217879b6b3d8" providerId="ADAL" clId="{F367E4FE-A431-964D-A613-43EC6D5B5A9E}" dt="2024-09-22T11:59:09.302" v="4128" actId="2696"/>
        <pc:sldMkLst>
          <pc:docMk/>
          <pc:sldMk cId="4030505429" sldId="282"/>
        </pc:sldMkLst>
        <pc:spChg chg="mod">
          <ac:chgData name="Helena Lee" userId="c68d8fa6-7365-4747-8d32-217879b6b3d8" providerId="ADAL" clId="{F367E4FE-A431-964D-A613-43EC6D5B5A9E}" dt="2024-09-22T11:58:46.415" v="4126" actId="20577"/>
          <ac:spMkLst>
            <pc:docMk/>
            <pc:sldMk cId="4030505429" sldId="282"/>
            <ac:spMk id="2" creationId="{02EE0D9C-CCAA-190B-888C-2FA5D6248E57}"/>
          </ac:spMkLst>
        </pc:spChg>
        <pc:spChg chg="mod">
          <ac:chgData name="Helena Lee" userId="c68d8fa6-7365-4747-8d32-217879b6b3d8" providerId="ADAL" clId="{F367E4FE-A431-964D-A613-43EC6D5B5A9E}" dt="2024-09-22T11:58:23.640" v="4045" actId="20577"/>
          <ac:spMkLst>
            <pc:docMk/>
            <pc:sldMk cId="4030505429" sldId="282"/>
            <ac:spMk id="11" creationId="{36247F5E-8961-839D-BBB4-5D3944CAD16D}"/>
          </ac:spMkLst>
        </pc:spChg>
        <pc:graphicFrameChg chg="del modGraphic">
          <ac:chgData name="Helena Lee" userId="c68d8fa6-7365-4747-8d32-217879b6b3d8" providerId="ADAL" clId="{F367E4FE-A431-964D-A613-43EC6D5B5A9E}" dt="2024-09-22T11:58:11.799" v="4044" actId="478"/>
          <ac:graphicFrameMkLst>
            <pc:docMk/>
            <pc:sldMk cId="4030505429" sldId="282"/>
            <ac:graphicFrameMk id="4" creationId="{71C17DD8-73FE-AA2C-6DB1-DAB5E5127ADE}"/>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523BC0-F210-4A13-8EBE-CF028719367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0632755-D457-4072-8EE8-2C6E4389EF5A}">
      <dgm:prSet/>
      <dgm:spPr/>
      <dgm:t>
        <a:bodyPr/>
        <a:lstStyle/>
        <a:p>
          <a:pPr>
            <a:lnSpc>
              <a:spcPct val="100000"/>
            </a:lnSpc>
            <a:defRPr cap="all"/>
          </a:pPr>
          <a:r>
            <a:rPr lang="en-US"/>
            <a:t>Background: SATP (Theory), Influence Tactics </a:t>
          </a:r>
        </a:p>
      </dgm:t>
    </dgm:pt>
    <dgm:pt modelId="{FEED007C-5C79-4503-8ACF-326081286CEC}" type="parTrans" cxnId="{6C7C79F9-D0BC-4AD7-AC7C-935898E676B3}">
      <dgm:prSet/>
      <dgm:spPr/>
      <dgm:t>
        <a:bodyPr/>
        <a:lstStyle/>
        <a:p>
          <a:endParaRPr lang="en-US"/>
        </a:p>
      </dgm:t>
    </dgm:pt>
    <dgm:pt modelId="{5A621A8F-908A-46C6-8170-129D7DE9F57D}" type="sibTrans" cxnId="{6C7C79F9-D0BC-4AD7-AC7C-935898E676B3}">
      <dgm:prSet/>
      <dgm:spPr/>
      <dgm:t>
        <a:bodyPr/>
        <a:lstStyle/>
        <a:p>
          <a:endParaRPr lang="en-US"/>
        </a:p>
      </dgm:t>
    </dgm:pt>
    <dgm:pt modelId="{5A4A453F-BA3F-4F97-9C3D-7D8AB1135721}">
      <dgm:prSet/>
      <dgm:spPr/>
      <dgm:t>
        <a:bodyPr/>
        <a:lstStyle/>
        <a:p>
          <a:pPr>
            <a:lnSpc>
              <a:spcPct val="100000"/>
            </a:lnSpc>
            <a:defRPr cap="all"/>
          </a:pPr>
          <a:r>
            <a:rPr lang="en-US"/>
            <a:t>Part I: Development</a:t>
          </a:r>
        </a:p>
      </dgm:t>
    </dgm:pt>
    <dgm:pt modelId="{AC389169-BDDC-48CB-9C99-B518AC4E048F}" type="parTrans" cxnId="{6C5A2E0E-D2DD-4DC6-BD25-E81875DCD2BE}">
      <dgm:prSet/>
      <dgm:spPr/>
      <dgm:t>
        <a:bodyPr/>
        <a:lstStyle/>
        <a:p>
          <a:endParaRPr lang="en-US"/>
        </a:p>
      </dgm:t>
    </dgm:pt>
    <dgm:pt modelId="{29BD428F-E681-47F5-879B-60E54ADB7C22}" type="sibTrans" cxnId="{6C5A2E0E-D2DD-4DC6-BD25-E81875DCD2BE}">
      <dgm:prSet/>
      <dgm:spPr/>
      <dgm:t>
        <a:bodyPr/>
        <a:lstStyle/>
        <a:p>
          <a:endParaRPr lang="en-US"/>
        </a:p>
      </dgm:t>
    </dgm:pt>
    <dgm:pt modelId="{71F9FE08-0A5C-4AC0-BE49-DE008F784D2F}">
      <dgm:prSet/>
      <dgm:spPr/>
      <dgm:t>
        <a:bodyPr/>
        <a:lstStyle/>
        <a:p>
          <a:pPr>
            <a:lnSpc>
              <a:spcPct val="100000"/>
            </a:lnSpc>
            <a:defRPr cap="all"/>
          </a:pPr>
          <a:r>
            <a:rPr lang="en-US"/>
            <a:t>Part II: Validation </a:t>
          </a:r>
        </a:p>
      </dgm:t>
    </dgm:pt>
    <dgm:pt modelId="{EEF39656-2FC7-4AC7-9FEA-049A605B1A8B}" type="parTrans" cxnId="{4902E731-C404-4183-8B59-E89CFBBD0644}">
      <dgm:prSet/>
      <dgm:spPr/>
      <dgm:t>
        <a:bodyPr/>
        <a:lstStyle/>
        <a:p>
          <a:endParaRPr lang="en-US"/>
        </a:p>
      </dgm:t>
    </dgm:pt>
    <dgm:pt modelId="{1B932458-5EB1-46A5-96C5-8A99C78950B4}" type="sibTrans" cxnId="{4902E731-C404-4183-8B59-E89CFBBD0644}">
      <dgm:prSet/>
      <dgm:spPr/>
      <dgm:t>
        <a:bodyPr/>
        <a:lstStyle/>
        <a:p>
          <a:endParaRPr lang="en-US"/>
        </a:p>
      </dgm:t>
    </dgm:pt>
    <dgm:pt modelId="{4F561A05-949B-4F7A-8EF4-C81F0F1BEA88}" type="pres">
      <dgm:prSet presAssocID="{58523BC0-F210-4A13-8EBE-CF0287193676}" presName="root" presStyleCnt="0">
        <dgm:presLayoutVars>
          <dgm:dir/>
          <dgm:resizeHandles val="exact"/>
        </dgm:presLayoutVars>
      </dgm:prSet>
      <dgm:spPr/>
    </dgm:pt>
    <dgm:pt modelId="{4330EDA4-DC30-4E1E-B8DF-36F78ACDFD3A}" type="pres">
      <dgm:prSet presAssocID="{C0632755-D457-4072-8EE8-2C6E4389EF5A}" presName="compNode" presStyleCnt="0"/>
      <dgm:spPr/>
    </dgm:pt>
    <dgm:pt modelId="{3D2EA49D-881B-4A1B-95AB-15F78785327D}" type="pres">
      <dgm:prSet presAssocID="{C0632755-D457-4072-8EE8-2C6E4389EF5A}" presName="iconBgRect" presStyleLbl="bgShp" presStyleIdx="0" presStyleCnt="3"/>
      <dgm:spPr/>
    </dgm:pt>
    <dgm:pt modelId="{4F6A20F0-7616-4FC3-B3D8-1A0A20B4C71D}" type="pres">
      <dgm:prSet presAssocID="{C0632755-D457-4072-8EE8-2C6E4389EF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36069396-C59C-49AA-8DFA-6E3A1B65D5F6}" type="pres">
      <dgm:prSet presAssocID="{C0632755-D457-4072-8EE8-2C6E4389EF5A}" presName="spaceRect" presStyleCnt="0"/>
      <dgm:spPr/>
    </dgm:pt>
    <dgm:pt modelId="{305690C1-4E00-4DFC-B9B8-52F5CDCE86B9}" type="pres">
      <dgm:prSet presAssocID="{C0632755-D457-4072-8EE8-2C6E4389EF5A}" presName="textRect" presStyleLbl="revTx" presStyleIdx="0" presStyleCnt="3">
        <dgm:presLayoutVars>
          <dgm:chMax val="1"/>
          <dgm:chPref val="1"/>
        </dgm:presLayoutVars>
      </dgm:prSet>
      <dgm:spPr/>
    </dgm:pt>
    <dgm:pt modelId="{DD837A46-C650-42BF-B284-38BBDC7F461B}" type="pres">
      <dgm:prSet presAssocID="{5A621A8F-908A-46C6-8170-129D7DE9F57D}" presName="sibTrans" presStyleCnt="0"/>
      <dgm:spPr/>
    </dgm:pt>
    <dgm:pt modelId="{146A9F9F-3CC8-453E-A19F-5443DCF5E66E}" type="pres">
      <dgm:prSet presAssocID="{5A4A453F-BA3F-4F97-9C3D-7D8AB1135721}" presName="compNode" presStyleCnt="0"/>
      <dgm:spPr/>
    </dgm:pt>
    <dgm:pt modelId="{9DABE281-D7D5-4997-9B9A-6C049899E944}" type="pres">
      <dgm:prSet presAssocID="{5A4A453F-BA3F-4F97-9C3D-7D8AB1135721}" presName="iconBgRect" presStyleLbl="bgShp" presStyleIdx="1" presStyleCnt="3"/>
      <dgm:spPr/>
    </dgm:pt>
    <dgm:pt modelId="{EBCBEF85-3574-4ABC-8401-38BC0F38562C}" type="pres">
      <dgm:prSet presAssocID="{5A4A453F-BA3F-4F97-9C3D-7D8AB11357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1B10093E-0D35-4582-A3A3-AA7E3182F7CE}" type="pres">
      <dgm:prSet presAssocID="{5A4A453F-BA3F-4F97-9C3D-7D8AB1135721}" presName="spaceRect" presStyleCnt="0"/>
      <dgm:spPr/>
    </dgm:pt>
    <dgm:pt modelId="{E6F1F4C4-68B7-4707-B3B3-861F7A4E8289}" type="pres">
      <dgm:prSet presAssocID="{5A4A453F-BA3F-4F97-9C3D-7D8AB1135721}" presName="textRect" presStyleLbl="revTx" presStyleIdx="1" presStyleCnt="3">
        <dgm:presLayoutVars>
          <dgm:chMax val="1"/>
          <dgm:chPref val="1"/>
        </dgm:presLayoutVars>
      </dgm:prSet>
      <dgm:spPr/>
    </dgm:pt>
    <dgm:pt modelId="{E726D6D4-AAA7-4A6D-ACD3-F7256B54604B}" type="pres">
      <dgm:prSet presAssocID="{29BD428F-E681-47F5-879B-60E54ADB7C22}" presName="sibTrans" presStyleCnt="0"/>
      <dgm:spPr/>
    </dgm:pt>
    <dgm:pt modelId="{C085719D-03F5-49AA-B3C5-864D82F74EE0}" type="pres">
      <dgm:prSet presAssocID="{71F9FE08-0A5C-4AC0-BE49-DE008F784D2F}" presName="compNode" presStyleCnt="0"/>
      <dgm:spPr/>
    </dgm:pt>
    <dgm:pt modelId="{06F3B1AD-2657-4160-B015-A4D5AF94D9C1}" type="pres">
      <dgm:prSet presAssocID="{71F9FE08-0A5C-4AC0-BE49-DE008F784D2F}" presName="iconBgRect" presStyleLbl="bgShp" presStyleIdx="2" presStyleCnt="3"/>
      <dgm:spPr/>
    </dgm:pt>
    <dgm:pt modelId="{D87599A0-8423-406E-8C6D-0ABC9E57FF72}" type="pres">
      <dgm:prSet presAssocID="{71F9FE08-0A5C-4AC0-BE49-DE008F784D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F33CC284-585E-49B2-A122-A12C7BFB4757}" type="pres">
      <dgm:prSet presAssocID="{71F9FE08-0A5C-4AC0-BE49-DE008F784D2F}" presName="spaceRect" presStyleCnt="0"/>
      <dgm:spPr/>
    </dgm:pt>
    <dgm:pt modelId="{36BB4D6D-F82C-42A4-AC9A-06FE29C42351}" type="pres">
      <dgm:prSet presAssocID="{71F9FE08-0A5C-4AC0-BE49-DE008F784D2F}" presName="textRect" presStyleLbl="revTx" presStyleIdx="2" presStyleCnt="3">
        <dgm:presLayoutVars>
          <dgm:chMax val="1"/>
          <dgm:chPref val="1"/>
        </dgm:presLayoutVars>
      </dgm:prSet>
      <dgm:spPr/>
    </dgm:pt>
  </dgm:ptLst>
  <dgm:cxnLst>
    <dgm:cxn modelId="{6C5A2E0E-D2DD-4DC6-BD25-E81875DCD2BE}" srcId="{58523BC0-F210-4A13-8EBE-CF0287193676}" destId="{5A4A453F-BA3F-4F97-9C3D-7D8AB1135721}" srcOrd="1" destOrd="0" parTransId="{AC389169-BDDC-48CB-9C99-B518AC4E048F}" sibTransId="{29BD428F-E681-47F5-879B-60E54ADB7C22}"/>
    <dgm:cxn modelId="{4902E731-C404-4183-8B59-E89CFBBD0644}" srcId="{58523BC0-F210-4A13-8EBE-CF0287193676}" destId="{71F9FE08-0A5C-4AC0-BE49-DE008F784D2F}" srcOrd="2" destOrd="0" parTransId="{EEF39656-2FC7-4AC7-9FEA-049A605B1A8B}" sibTransId="{1B932458-5EB1-46A5-96C5-8A99C78950B4}"/>
    <dgm:cxn modelId="{BCB8D034-9445-3F4B-BB70-B75972427A5D}" type="presOf" srcId="{71F9FE08-0A5C-4AC0-BE49-DE008F784D2F}" destId="{36BB4D6D-F82C-42A4-AC9A-06FE29C42351}" srcOrd="0" destOrd="0" presId="urn:microsoft.com/office/officeart/2018/5/layout/IconCircleLabelList"/>
    <dgm:cxn modelId="{167B1C70-7B69-6A47-ACF6-ED8229000051}" type="presOf" srcId="{C0632755-D457-4072-8EE8-2C6E4389EF5A}" destId="{305690C1-4E00-4DFC-B9B8-52F5CDCE86B9}" srcOrd="0" destOrd="0" presId="urn:microsoft.com/office/officeart/2018/5/layout/IconCircleLabelList"/>
    <dgm:cxn modelId="{3D9D4291-30B3-744B-9160-C19945F6648B}" type="presOf" srcId="{58523BC0-F210-4A13-8EBE-CF0287193676}" destId="{4F561A05-949B-4F7A-8EF4-C81F0F1BEA88}" srcOrd="0" destOrd="0" presId="urn:microsoft.com/office/officeart/2018/5/layout/IconCircleLabelList"/>
    <dgm:cxn modelId="{8A8855B5-6B70-634A-9C21-F8F3E0958D18}" type="presOf" srcId="{5A4A453F-BA3F-4F97-9C3D-7D8AB1135721}" destId="{E6F1F4C4-68B7-4707-B3B3-861F7A4E8289}" srcOrd="0" destOrd="0" presId="urn:microsoft.com/office/officeart/2018/5/layout/IconCircleLabelList"/>
    <dgm:cxn modelId="{6C7C79F9-D0BC-4AD7-AC7C-935898E676B3}" srcId="{58523BC0-F210-4A13-8EBE-CF0287193676}" destId="{C0632755-D457-4072-8EE8-2C6E4389EF5A}" srcOrd="0" destOrd="0" parTransId="{FEED007C-5C79-4503-8ACF-326081286CEC}" sibTransId="{5A621A8F-908A-46C6-8170-129D7DE9F57D}"/>
    <dgm:cxn modelId="{16698B24-72A6-EC48-9481-FE7852B65950}" type="presParOf" srcId="{4F561A05-949B-4F7A-8EF4-C81F0F1BEA88}" destId="{4330EDA4-DC30-4E1E-B8DF-36F78ACDFD3A}" srcOrd="0" destOrd="0" presId="urn:microsoft.com/office/officeart/2018/5/layout/IconCircleLabelList"/>
    <dgm:cxn modelId="{6809C895-8AAC-9246-934A-E46F91A9BB91}" type="presParOf" srcId="{4330EDA4-DC30-4E1E-B8DF-36F78ACDFD3A}" destId="{3D2EA49D-881B-4A1B-95AB-15F78785327D}" srcOrd="0" destOrd="0" presId="urn:microsoft.com/office/officeart/2018/5/layout/IconCircleLabelList"/>
    <dgm:cxn modelId="{2AA192D0-7620-7144-B042-B31431A7FDF9}" type="presParOf" srcId="{4330EDA4-DC30-4E1E-B8DF-36F78ACDFD3A}" destId="{4F6A20F0-7616-4FC3-B3D8-1A0A20B4C71D}" srcOrd="1" destOrd="0" presId="urn:microsoft.com/office/officeart/2018/5/layout/IconCircleLabelList"/>
    <dgm:cxn modelId="{14D580D9-06A0-D44D-8106-5A9511357BD9}" type="presParOf" srcId="{4330EDA4-DC30-4E1E-B8DF-36F78ACDFD3A}" destId="{36069396-C59C-49AA-8DFA-6E3A1B65D5F6}" srcOrd="2" destOrd="0" presId="urn:microsoft.com/office/officeart/2018/5/layout/IconCircleLabelList"/>
    <dgm:cxn modelId="{5D3BD27A-D868-3043-8181-688F12D344B3}" type="presParOf" srcId="{4330EDA4-DC30-4E1E-B8DF-36F78ACDFD3A}" destId="{305690C1-4E00-4DFC-B9B8-52F5CDCE86B9}" srcOrd="3" destOrd="0" presId="urn:microsoft.com/office/officeart/2018/5/layout/IconCircleLabelList"/>
    <dgm:cxn modelId="{928BF529-D122-344D-9036-E96F436CBAE0}" type="presParOf" srcId="{4F561A05-949B-4F7A-8EF4-C81F0F1BEA88}" destId="{DD837A46-C650-42BF-B284-38BBDC7F461B}" srcOrd="1" destOrd="0" presId="urn:microsoft.com/office/officeart/2018/5/layout/IconCircleLabelList"/>
    <dgm:cxn modelId="{78660FAC-EE1E-C246-AE34-A75D1C0482ED}" type="presParOf" srcId="{4F561A05-949B-4F7A-8EF4-C81F0F1BEA88}" destId="{146A9F9F-3CC8-453E-A19F-5443DCF5E66E}" srcOrd="2" destOrd="0" presId="urn:microsoft.com/office/officeart/2018/5/layout/IconCircleLabelList"/>
    <dgm:cxn modelId="{ACE3CA3D-B092-E242-AB6C-05A98072A82B}" type="presParOf" srcId="{146A9F9F-3CC8-453E-A19F-5443DCF5E66E}" destId="{9DABE281-D7D5-4997-9B9A-6C049899E944}" srcOrd="0" destOrd="0" presId="urn:microsoft.com/office/officeart/2018/5/layout/IconCircleLabelList"/>
    <dgm:cxn modelId="{BBE51178-4B43-F14F-82CC-389BEB12E435}" type="presParOf" srcId="{146A9F9F-3CC8-453E-A19F-5443DCF5E66E}" destId="{EBCBEF85-3574-4ABC-8401-38BC0F38562C}" srcOrd="1" destOrd="0" presId="urn:microsoft.com/office/officeart/2018/5/layout/IconCircleLabelList"/>
    <dgm:cxn modelId="{5E4A030E-620F-8B48-A5A8-EC10638CE243}" type="presParOf" srcId="{146A9F9F-3CC8-453E-A19F-5443DCF5E66E}" destId="{1B10093E-0D35-4582-A3A3-AA7E3182F7CE}" srcOrd="2" destOrd="0" presId="urn:microsoft.com/office/officeart/2018/5/layout/IconCircleLabelList"/>
    <dgm:cxn modelId="{CE3E11C7-ECFA-5D48-8676-E2C3A13CDC86}" type="presParOf" srcId="{146A9F9F-3CC8-453E-A19F-5443DCF5E66E}" destId="{E6F1F4C4-68B7-4707-B3B3-861F7A4E8289}" srcOrd="3" destOrd="0" presId="urn:microsoft.com/office/officeart/2018/5/layout/IconCircleLabelList"/>
    <dgm:cxn modelId="{45B22369-F33C-D242-A22E-4DBEED3BCE82}" type="presParOf" srcId="{4F561A05-949B-4F7A-8EF4-C81F0F1BEA88}" destId="{E726D6D4-AAA7-4A6D-ACD3-F7256B54604B}" srcOrd="3" destOrd="0" presId="urn:microsoft.com/office/officeart/2018/5/layout/IconCircleLabelList"/>
    <dgm:cxn modelId="{EB2351A8-E457-9749-9658-6B07EA0EDEBA}" type="presParOf" srcId="{4F561A05-949B-4F7A-8EF4-C81F0F1BEA88}" destId="{C085719D-03F5-49AA-B3C5-864D82F74EE0}" srcOrd="4" destOrd="0" presId="urn:microsoft.com/office/officeart/2018/5/layout/IconCircleLabelList"/>
    <dgm:cxn modelId="{505E794D-51DB-4643-8924-3AE85308B111}" type="presParOf" srcId="{C085719D-03F5-49AA-B3C5-864D82F74EE0}" destId="{06F3B1AD-2657-4160-B015-A4D5AF94D9C1}" srcOrd="0" destOrd="0" presId="urn:microsoft.com/office/officeart/2018/5/layout/IconCircleLabelList"/>
    <dgm:cxn modelId="{DB02E9B4-92E5-B942-B7ED-B98F982A64FF}" type="presParOf" srcId="{C085719D-03F5-49AA-B3C5-864D82F74EE0}" destId="{D87599A0-8423-406E-8C6D-0ABC9E57FF72}" srcOrd="1" destOrd="0" presId="urn:microsoft.com/office/officeart/2018/5/layout/IconCircleLabelList"/>
    <dgm:cxn modelId="{5B04B106-C45C-C04E-BC2A-14F8D1FC9B3B}" type="presParOf" srcId="{C085719D-03F5-49AA-B3C5-864D82F74EE0}" destId="{F33CC284-585E-49B2-A122-A12C7BFB4757}" srcOrd="2" destOrd="0" presId="urn:microsoft.com/office/officeart/2018/5/layout/IconCircleLabelList"/>
    <dgm:cxn modelId="{447E8913-E152-3343-9140-A034A1349DE9}" type="presParOf" srcId="{C085719D-03F5-49AA-B3C5-864D82F74EE0}" destId="{36BB4D6D-F82C-42A4-AC9A-06FE29C4235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F6473C-646D-D745-9CFB-4BD09F8D0D88}"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744C02CB-E534-8A4F-8EF5-2DFD2E59F909}">
      <dgm:prSet phldrT="[Text]"/>
      <dgm:spPr/>
      <dgm:t>
        <a:bodyPr/>
        <a:lstStyle/>
        <a:p>
          <a:pPr rtl="0"/>
          <a:r>
            <a:rPr lang="en-GB" dirty="0">
              <a:latin typeface="Arial" panose="020B0604020202020204" pitchFamily="34" charset="0"/>
              <a:cs typeface="Arial" panose="020B0604020202020204" pitchFamily="34" charset="0"/>
            </a:rPr>
            <a:t>1</a:t>
          </a:r>
        </a:p>
      </dgm:t>
    </dgm:pt>
    <dgm:pt modelId="{D88B03B1-E5F9-1A46-9432-3E9860DFAAED}" type="parTrans" cxnId="{493F69AC-1749-244F-ADC4-FE116641E13D}">
      <dgm:prSet/>
      <dgm:spPr/>
      <dgm:t>
        <a:bodyPr/>
        <a:lstStyle/>
        <a:p>
          <a:endParaRPr lang="en-GB"/>
        </a:p>
      </dgm:t>
    </dgm:pt>
    <dgm:pt modelId="{802410DC-A5AC-A94A-BC2D-F1492E6433F4}" type="sibTrans" cxnId="{493F69AC-1749-244F-ADC4-FE116641E13D}">
      <dgm:prSet/>
      <dgm:spPr/>
      <dgm:t>
        <a:bodyPr/>
        <a:lstStyle/>
        <a:p>
          <a:endParaRPr lang="en-GB"/>
        </a:p>
      </dgm:t>
    </dgm:pt>
    <dgm:pt modelId="{8BDCFC7D-3D1C-9649-86AB-4394910EE5B2}">
      <dgm:prSet phldrT="[Text]"/>
      <dgm:spPr/>
      <dgm:t>
        <a:bodyPr/>
        <a:lstStyle/>
        <a:p>
          <a:pPr rtl="0"/>
          <a:r>
            <a:rPr lang="en-GB" dirty="0">
              <a:latin typeface="Arial" panose="020B0604020202020204" pitchFamily="34" charset="0"/>
              <a:cs typeface="Arial" panose="020B0604020202020204" pitchFamily="34" charset="0"/>
            </a:rPr>
            <a:t>Refine Influence tactics</a:t>
          </a:r>
        </a:p>
      </dgm:t>
    </dgm:pt>
    <dgm:pt modelId="{4D060347-5668-D448-AF4D-B12FED88701C}" type="parTrans" cxnId="{D96528F6-B665-E443-94E4-EC6AA58A253C}">
      <dgm:prSet/>
      <dgm:spPr/>
      <dgm:t>
        <a:bodyPr/>
        <a:lstStyle/>
        <a:p>
          <a:endParaRPr lang="en-GB"/>
        </a:p>
      </dgm:t>
    </dgm:pt>
    <dgm:pt modelId="{1D429D82-EC72-E646-93DA-48CAAA11DD2E}" type="sibTrans" cxnId="{D96528F6-B665-E443-94E4-EC6AA58A253C}">
      <dgm:prSet/>
      <dgm:spPr/>
      <dgm:t>
        <a:bodyPr/>
        <a:lstStyle/>
        <a:p>
          <a:endParaRPr lang="en-GB"/>
        </a:p>
      </dgm:t>
    </dgm:pt>
    <dgm:pt modelId="{AC5BB0B9-EEE8-C34D-ADAD-169BFB49ECDE}">
      <dgm:prSet phldrT="[Text]"/>
      <dgm:spPr/>
      <dgm:t>
        <a:bodyPr/>
        <a:lstStyle/>
        <a:p>
          <a:pPr rtl="0"/>
          <a:r>
            <a:rPr lang="en-GB" dirty="0">
              <a:latin typeface="Arial" panose="020B0604020202020204" pitchFamily="34" charset="0"/>
              <a:cs typeface="Arial" panose="020B0604020202020204" pitchFamily="34" charset="0"/>
            </a:rPr>
            <a:t>2</a:t>
          </a:r>
        </a:p>
      </dgm:t>
    </dgm:pt>
    <dgm:pt modelId="{DB2453C4-6790-2D4A-AE6E-696E75697325}" type="parTrans" cxnId="{E3D650D2-4C96-6440-A459-57F69A8AE711}">
      <dgm:prSet/>
      <dgm:spPr/>
      <dgm:t>
        <a:bodyPr/>
        <a:lstStyle/>
        <a:p>
          <a:endParaRPr lang="en-GB"/>
        </a:p>
      </dgm:t>
    </dgm:pt>
    <dgm:pt modelId="{6625B39E-A81C-4E4B-8218-A8F048719EBA}" type="sibTrans" cxnId="{E3D650D2-4C96-6440-A459-57F69A8AE711}">
      <dgm:prSet/>
      <dgm:spPr/>
      <dgm:t>
        <a:bodyPr/>
        <a:lstStyle/>
        <a:p>
          <a:endParaRPr lang="en-GB"/>
        </a:p>
      </dgm:t>
    </dgm:pt>
    <dgm:pt modelId="{9173AFC1-A8A7-9143-BA35-9548F6C417C4}">
      <dgm:prSet phldrT="[Text]"/>
      <dgm:spPr/>
      <dgm:t>
        <a:bodyPr/>
        <a:lstStyle/>
        <a:p>
          <a:pPr rtl="0"/>
          <a:r>
            <a:rPr lang="en-GB" dirty="0">
              <a:latin typeface="Arial" panose="020B0604020202020204" pitchFamily="34" charset="0"/>
              <a:cs typeface="Arial" panose="020B0604020202020204" pitchFamily="34" charset="0"/>
            </a:rPr>
            <a:t>Pilot: social desirability </a:t>
          </a:r>
        </a:p>
      </dgm:t>
    </dgm:pt>
    <dgm:pt modelId="{E4C02D95-5E71-5444-9659-97E276547EBA}" type="parTrans" cxnId="{9CAA143A-5200-2048-8683-BFEFC0D4F988}">
      <dgm:prSet/>
      <dgm:spPr/>
      <dgm:t>
        <a:bodyPr/>
        <a:lstStyle/>
        <a:p>
          <a:endParaRPr lang="en-GB"/>
        </a:p>
      </dgm:t>
    </dgm:pt>
    <dgm:pt modelId="{EC7D3E7E-3429-AC49-B764-48E02CD68BA4}" type="sibTrans" cxnId="{9CAA143A-5200-2048-8683-BFEFC0D4F988}">
      <dgm:prSet/>
      <dgm:spPr/>
      <dgm:t>
        <a:bodyPr/>
        <a:lstStyle/>
        <a:p>
          <a:endParaRPr lang="en-GB"/>
        </a:p>
      </dgm:t>
    </dgm:pt>
    <dgm:pt modelId="{72ED1605-16DF-EC4B-B381-9DCCC4A347C7}">
      <dgm:prSet phldrT="[Text]"/>
      <dgm:spPr/>
      <dgm:t>
        <a:bodyPr/>
        <a:lstStyle/>
        <a:p>
          <a:pPr rtl="0"/>
          <a:r>
            <a:rPr lang="en-GB" dirty="0">
              <a:latin typeface="Arial" panose="020B0604020202020204" pitchFamily="34" charset="0"/>
              <a:cs typeface="Arial" panose="020B0604020202020204" pitchFamily="34" charset="0"/>
            </a:rPr>
            <a:t>3 </a:t>
          </a:r>
        </a:p>
      </dgm:t>
    </dgm:pt>
    <dgm:pt modelId="{BFFA2359-2DE1-534C-9111-C076D1DB6896}" type="parTrans" cxnId="{860384F3-4B65-B04A-8C00-7234CC801EE8}">
      <dgm:prSet/>
      <dgm:spPr/>
      <dgm:t>
        <a:bodyPr/>
        <a:lstStyle/>
        <a:p>
          <a:endParaRPr lang="en-GB"/>
        </a:p>
      </dgm:t>
    </dgm:pt>
    <dgm:pt modelId="{3DD69E4B-C592-EB42-919A-A9A3A363CD0F}" type="sibTrans" cxnId="{860384F3-4B65-B04A-8C00-7234CC801EE8}">
      <dgm:prSet/>
      <dgm:spPr/>
      <dgm:t>
        <a:bodyPr/>
        <a:lstStyle/>
        <a:p>
          <a:endParaRPr lang="en-GB"/>
        </a:p>
      </dgm:t>
    </dgm:pt>
    <dgm:pt modelId="{FB721EE3-2D6F-C849-8798-F2D29793647D}">
      <dgm:prSet phldrT="[Text]"/>
      <dgm:spPr/>
      <dgm:t>
        <a:bodyPr/>
        <a:lstStyle/>
        <a:p>
          <a:pPr rtl="0"/>
          <a:r>
            <a:rPr lang="en-GB" dirty="0">
              <a:latin typeface="Arial" panose="020B0604020202020204" pitchFamily="34" charset="0"/>
              <a:cs typeface="Arial" panose="020B0604020202020204" pitchFamily="34" charset="0"/>
            </a:rPr>
            <a:t>Facet coding </a:t>
          </a:r>
        </a:p>
      </dgm:t>
    </dgm:pt>
    <dgm:pt modelId="{92D2857F-0403-5443-A3B5-23E6F53AF502}" type="parTrans" cxnId="{DF5ECBC7-5B1A-3747-9A99-F226D9B6C487}">
      <dgm:prSet/>
      <dgm:spPr/>
      <dgm:t>
        <a:bodyPr/>
        <a:lstStyle/>
        <a:p>
          <a:endParaRPr lang="en-GB"/>
        </a:p>
      </dgm:t>
    </dgm:pt>
    <dgm:pt modelId="{FC630F78-7C61-B745-9462-380C680EF89C}" type="sibTrans" cxnId="{DF5ECBC7-5B1A-3747-9A99-F226D9B6C487}">
      <dgm:prSet/>
      <dgm:spPr/>
      <dgm:t>
        <a:bodyPr/>
        <a:lstStyle/>
        <a:p>
          <a:endParaRPr lang="en-GB"/>
        </a:p>
      </dgm:t>
    </dgm:pt>
    <dgm:pt modelId="{92249490-59C2-4245-8B99-00DE09F32A86}">
      <dgm:prSet phldrT="[Text]"/>
      <dgm:spPr/>
      <dgm:t>
        <a:bodyPr/>
        <a:lstStyle/>
        <a:p>
          <a:pPr rtl="0"/>
          <a:r>
            <a:rPr lang="en-GB" dirty="0">
              <a:latin typeface="Arial" panose="020B0604020202020204" pitchFamily="34" charset="0"/>
              <a:cs typeface="Arial" panose="020B0604020202020204" pitchFamily="34" charset="0"/>
            </a:rPr>
            <a:t>4</a:t>
          </a:r>
        </a:p>
      </dgm:t>
    </dgm:pt>
    <dgm:pt modelId="{1C630324-72FA-C241-AF81-A2DC72F8D9C0}" type="parTrans" cxnId="{B5E68B48-EE37-5242-9154-C5AEFFB73C84}">
      <dgm:prSet/>
      <dgm:spPr/>
      <dgm:t>
        <a:bodyPr/>
        <a:lstStyle/>
        <a:p>
          <a:endParaRPr lang="en-GB"/>
        </a:p>
      </dgm:t>
    </dgm:pt>
    <dgm:pt modelId="{8EC5AB27-8869-6040-9D62-72BF270402CB}" type="sibTrans" cxnId="{B5E68B48-EE37-5242-9154-C5AEFFB73C84}">
      <dgm:prSet/>
      <dgm:spPr/>
      <dgm:t>
        <a:bodyPr/>
        <a:lstStyle/>
        <a:p>
          <a:endParaRPr lang="en-GB"/>
        </a:p>
      </dgm:t>
    </dgm:pt>
    <dgm:pt modelId="{6D6FFA90-3E79-144E-876D-0543B05CF810}">
      <dgm:prSet phldrT="[Text]"/>
      <dgm:spPr/>
      <dgm:t>
        <a:bodyPr/>
        <a:lstStyle/>
        <a:p>
          <a:pPr rtl="0"/>
          <a:r>
            <a:rPr lang="en-GB" dirty="0">
              <a:latin typeface="Arial" panose="020B0604020202020204" pitchFamily="34" charset="0"/>
              <a:cs typeface="Arial" panose="020B0604020202020204" pitchFamily="34" charset="0"/>
            </a:rPr>
            <a:t>5</a:t>
          </a:r>
        </a:p>
      </dgm:t>
    </dgm:pt>
    <dgm:pt modelId="{83E44DB2-6E4F-A24F-A912-6A2CEFA62A33}" type="parTrans" cxnId="{0B8BF4F1-F86E-014C-BE13-1A8476E93ED7}">
      <dgm:prSet/>
      <dgm:spPr/>
      <dgm:t>
        <a:bodyPr/>
        <a:lstStyle/>
        <a:p>
          <a:endParaRPr lang="en-GB"/>
        </a:p>
      </dgm:t>
    </dgm:pt>
    <dgm:pt modelId="{F994ECCA-53DE-434A-A7E2-55495E7FB899}" type="sibTrans" cxnId="{0B8BF4F1-F86E-014C-BE13-1A8476E93ED7}">
      <dgm:prSet/>
      <dgm:spPr/>
      <dgm:t>
        <a:bodyPr/>
        <a:lstStyle/>
        <a:p>
          <a:endParaRPr lang="en-GB"/>
        </a:p>
      </dgm:t>
    </dgm:pt>
    <dgm:pt modelId="{B3AFCDAA-46C8-5E46-9369-D295BA54F3D6}">
      <dgm:prSet phldrT="[Text]"/>
      <dgm:spPr/>
      <dgm:t>
        <a:bodyPr/>
        <a:lstStyle/>
        <a:p>
          <a:pPr rtl="0"/>
          <a:r>
            <a:rPr lang="en-GB" dirty="0">
              <a:latin typeface="Arial" panose="020B0604020202020204" pitchFamily="34" charset="0"/>
              <a:cs typeface="Arial" panose="020B0604020202020204" pitchFamily="34" charset="0"/>
            </a:rPr>
            <a:t>Block design (Triplet structure )</a:t>
          </a:r>
        </a:p>
      </dgm:t>
    </dgm:pt>
    <dgm:pt modelId="{B512C58F-698D-7D4F-8ECD-99EC966AE059}" type="parTrans" cxnId="{D7F7E3FC-36D8-AA42-9FA7-F57A72091085}">
      <dgm:prSet/>
      <dgm:spPr/>
      <dgm:t>
        <a:bodyPr/>
        <a:lstStyle/>
        <a:p>
          <a:endParaRPr lang="en-GB"/>
        </a:p>
      </dgm:t>
    </dgm:pt>
    <dgm:pt modelId="{6D49222A-3B95-9D48-ADB8-AA21EB3BD6B9}" type="sibTrans" cxnId="{D7F7E3FC-36D8-AA42-9FA7-F57A72091085}">
      <dgm:prSet/>
      <dgm:spPr/>
      <dgm:t>
        <a:bodyPr/>
        <a:lstStyle/>
        <a:p>
          <a:endParaRPr lang="en-GB"/>
        </a:p>
      </dgm:t>
    </dgm:pt>
    <dgm:pt modelId="{2F64AA65-C5D1-F349-B46A-DD9247B1FE6D}">
      <dgm:prSet phldrT="[Text]"/>
      <dgm:spPr/>
      <dgm:t>
        <a:bodyPr/>
        <a:lstStyle/>
        <a:p>
          <a:pPr rtl="0"/>
          <a:r>
            <a:rPr lang="en-GB" dirty="0">
              <a:latin typeface="Arial" panose="020B0604020202020204" pitchFamily="34" charset="0"/>
              <a:cs typeface="Arial" panose="020B0604020202020204" pitchFamily="34" charset="0"/>
            </a:rPr>
            <a:t>Assign items into Blocks </a:t>
          </a:r>
        </a:p>
      </dgm:t>
    </dgm:pt>
    <dgm:pt modelId="{758C4001-CA6E-7C44-AC6E-18B49E9F555A}" type="parTrans" cxnId="{2C26F34C-AE5E-B947-84A8-574FE47AE090}">
      <dgm:prSet/>
      <dgm:spPr/>
      <dgm:t>
        <a:bodyPr/>
        <a:lstStyle/>
        <a:p>
          <a:endParaRPr lang="en-GB"/>
        </a:p>
      </dgm:t>
    </dgm:pt>
    <dgm:pt modelId="{3DFC7B15-6F08-6944-AAC8-8433D96F49AE}" type="sibTrans" cxnId="{2C26F34C-AE5E-B947-84A8-574FE47AE090}">
      <dgm:prSet/>
      <dgm:spPr/>
      <dgm:t>
        <a:bodyPr/>
        <a:lstStyle/>
        <a:p>
          <a:endParaRPr lang="en-GB"/>
        </a:p>
      </dgm:t>
    </dgm:pt>
    <dgm:pt modelId="{5BFA6D35-1923-A149-AF7C-7CF1D3188673}" type="pres">
      <dgm:prSet presAssocID="{96F6473C-646D-D745-9CFB-4BD09F8D0D88}" presName="Name0" presStyleCnt="0">
        <dgm:presLayoutVars>
          <dgm:dir/>
          <dgm:resizeHandles val="exact"/>
        </dgm:presLayoutVars>
      </dgm:prSet>
      <dgm:spPr/>
    </dgm:pt>
    <dgm:pt modelId="{33B19CDD-B0C8-4546-996F-1769045A0A39}" type="pres">
      <dgm:prSet presAssocID="{744C02CB-E534-8A4F-8EF5-2DFD2E59F909}" presName="node" presStyleLbl="node1" presStyleIdx="0" presStyleCnt="5">
        <dgm:presLayoutVars>
          <dgm:bulletEnabled val="1"/>
        </dgm:presLayoutVars>
      </dgm:prSet>
      <dgm:spPr/>
    </dgm:pt>
    <dgm:pt modelId="{5B7A7302-96B9-8A4D-BF0A-914860358577}" type="pres">
      <dgm:prSet presAssocID="{802410DC-A5AC-A94A-BC2D-F1492E6433F4}" presName="sibTrans" presStyleLbl="sibTrans2D1" presStyleIdx="0" presStyleCnt="4"/>
      <dgm:spPr/>
    </dgm:pt>
    <dgm:pt modelId="{B11B4C65-83AA-EC4F-87A9-B0CEF96FD85A}" type="pres">
      <dgm:prSet presAssocID="{802410DC-A5AC-A94A-BC2D-F1492E6433F4}" presName="connectorText" presStyleLbl="sibTrans2D1" presStyleIdx="0" presStyleCnt="4"/>
      <dgm:spPr/>
    </dgm:pt>
    <dgm:pt modelId="{B813AADB-C066-3B4F-B44E-97A27884201C}" type="pres">
      <dgm:prSet presAssocID="{AC5BB0B9-EEE8-C34D-ADAD-169BFB49ECDE}" presName="node" presStyleLbl="node1" presStyleIdx="1" presStyleCnt="5">
        <dgm:presLayoutVars>
          <dgm:bulletEnabled val="1"/>
        </dgm:presLayoutVars>
      </dgm:prSet>
      <dgm:spPr/>
    </dgm:pt>
    <dgm:pt modelId="{701852F2-4D2B-544F-8045-55117ABD8B1C}" type="pres">
      <dgm:prSet presAssocID="{6625B39E-A81C-4E4B-8218-A8F048719EBA}" presName="sibTrans" presStyleLbl="sibTrans2D1" presStyleIdx="1" presStyleCnt="4"/>
      <dgm:spPr/>
    </dgm:pt>
    <dgm:pt modelId="{3C82170C-6EA0-8945-8224-633F26FB31FE}" type="pres">
      <dgm:prSet presAssocID="{6625B39E-A81C-4E4B-8218-A8F048719EBA}" presName="connectorText" presStyleLbl="sibTrans2D1" presStyleIdx="1" presStyleCnt="4"/>
      <dgm:spPr/>
    </dgm:pt>
    <dgm:pt modelId="{ACB797BA-3FC6-624A-A53D-035CD11824A0}" type="pres">
      <dgm:prSet presAssocID="{72ED1605-16DF-EC4B-B381-9DCCC4A347C7}" presName="node" presStyleLbl="node1" presStyleIdx="2" presStyleCnt="5">
        <dgm:presLayoutVars>
          <dgm:bulletEnabled val="1"/>
        </dgm:presLayoutVars>
      </dgm:prSet>
      <dgm:spPr/>
    </dgm:pt>
    <dgm:pt modelId="{6AD04294-0A65-2441-806E-843D6D723D0D}" type="pres">
      <dgm:prSet presAssocID="{3DD69E4B-C592-EB42-919A-A9A3A363CD0F}" presName="sibTrans" presStyleLbl="sibTrans2D1" presStyleIdx="2" presStyleCnt="4"/>
      <dgm:spPr/>
    </dgm:pt>
    <dgm:pt modelId="{851D3445-F8A2-264E-9FA2-1B878EA458B8}" type="pres">
      <dgm:prSet presAssocID="{3DD69E4B-C592-EB42-919A-A9A3A363CD0F}" presName="connectorText" presStyleLbl="sibTrans2D1" presStyleIdx="2" presStyleCnt="4"/>
      <dgm:spPr/>
    </dgm:pt>
    <dgm:pt modelId="{0D142BBA-430B-7C46-B6A8-1CBC5C3A1EA0}" type="pres">
      <dgm:prSet presAssocID="{92249490-59C2-4245-8B99-00DE09F32A86}" presName="node" presStyleLbl="node1" presStyleIdx="3" presStyleCnt="5">
        <dgm:presLayoutVars>
          <dgm:bulletEnabled val="1"/>
        </dgm:presLayoutVars>
      </dgm:prSet>
      <dgm:spPr/>
    </dgm:pt>
    <dgm:pt modelId="{918BDD0E-D9D9-0B47-A20C-97BFA3B8CD07}" type="pres">
      <dgm:prSet presAssocID="{8EC5AB27-8869-6040-9D62-72BF270402CB}" presName="sibTrans" presStyleLbl="sibTrans2D1" presStyleIdx="3" presStyleCnt="4"/>
      <dgm:spPr/>
    </dgm:pt>
    <dgm:pt modelId="{39B6EC5F-B337-2647-BF06-4809F73E79C7}" type="pres">
      <dgm:prSet presAssocID="{8EC5AB27-8869-6040-9D62-72BF270402CB}" presName="connectorText" presStyleLbl="sibTrans2D1" presStyleIdx="3" presStyleCnt="4"/>
      <dgm:spPr/>
    </dgm:pt>
    <dgm:pt modelId="{28F87A35-499F-5D41-B092-8F869F19DE68}" type="pres">
      <dgm:prSet presAssocID="{6D6FFA90-3E79-144E-876D-0543B05CF810}" presName="node" presStyleLbl="node1" presStyleIdx="4" presStyleCnt="5">
        <dgm:presLayoutVars>
          <dgm:bulletEnabled val="1"/>
        </dgm:presLayoutVars>
      </dgm:prSet>
      <dgm:spPr/>
    </dgm:pt>
  </dgm:ptLst>
  <dgm:cxnLst>
    <dgm:cxn modelId="{F06AF904-7546-0646-B70D-9D1ED8380E9F}" type="presOf" srcId="{FB721EE3-2D6F-C849-8798-F2D29793647D}" destId="{ACB797BA-3FC6-624A-A53D-035CD11824A0}" srcOrd="0" destOrd="1" presId="urn:microsoft.com/office/officeart/2005/8/layout/process1"/>
    <dgm:cxn modelId="{809E7022-A652-144B-8044-45933E2DAC5A}" type="presOf" srcId="{744C02CB-E534-8A4F-8EF5-2DFD2E59F909}" destId="{33B19CDD-B0C8-4546-996F-1769045A0A39}" srcOrd="0" destOrd="0" presId="urn:microsoft.com/office/officeart/2005/8/layout/process1"/>
    <dgm:cxn modelId="{11255434-668F-2144-92A0-E5F7D44FC775}" type="presOf" srcId="{6625B39E-A81C-4E4B-8218-A8F048719EBA}" destId="{701852F2-4D2B-544F-8045-55117ABD8B1C}" srcOrd="0" destOrd="0" presId="urn:microsoft.com/office/officeart/2005/8/layout/process1"/>
    <dgm:cxn modelId="{9CAA143A-5200-2048-8683-BFEFC0D4F988}" srcId="{AC5BB0B9-EEE8-C34D-ADAD-169BFB49ECDE}" destId="{9173AFC1-A8A7-9143-BA35-9548F6C417C4}" srcOrd="0" destOrd="0" parTransId="{E4C02D95-5E71-5444-9659-97E276547EBA}" sibTransId="{EC7D3E7E-3429-AC49-B764-48E02CD68BA4}"/>
    <dgm:cxn modelId="{BB2AB147-1009-9443-BD03-511732EB2438}" type="presOf" srcId="{AC5BB0B9-EEE8-C34D-ADAD-169BFB49ECDE}" destId="{B813AADB-C066-3B4F-B44E-97A27884201C}" srcOrd="0" destOrd="0" presId="urn:microsoft.com/office/officeart/2005/8/layout/process1"/>
    <dgm:cxn modelId="{B5E68B48-EE37-5242-9154-C5AEFFB73C84}" srcId="{96F6473C-646D-D745-9CFB-4BD09F8D0D88}" destId="{92249490-59C2-4245-8B99-00DE09F32A86}" srcOrd="3" destOrd="0" parTransId="{1C630324-72FA-C241-AF81-A2DC72F8D9C0}" sibTransId="{8EC5AB27-8869-6040-9D62-72BF270402CB}"/>
    <dgm:cxn modelId="{2C26F34C-AE5E-B947-84A8-574FE47AE090}" srcId="{6D6FFA90-3E79-144E-876D-0543B05CF810}" destId="{2F64AA65-C5D1-F349-B46A-DD9247B1FE6D}" srcOrd="0" destOrd="0" parTransId="{758C4001-CA6E-7C44-AC6E-18B49E9F555A}" sibTransId="{3DFC7B15-6F08-6944-AAC8-8433D96F49AE}"/>
    <dgm:cxn modelId="{19D0EF5A-40C7-0B4A-8884-CCF91B65671B}" type="presOf" srcId="{8EC5AB27-8869-6040-9D62-72BF270402CB}" destId="{39B6EC5F-B337-2647-BF06-4809F73E79C7}" srcOrd="1" destOrd="0" presId="urn:microsoft.com/office/officeart/2005/8/layout/process1"/>
    <dgm:cxn modelId="{E4321868-02DB-7848-A923-D68480AFB240}" type="presOf" srcId="{72ED1605-16DF-EC4B-B381-9DCCC4A347C7}" destId="{ACB797BA-3FC6-624A-A53D-035CD11824A0}" srcOrd="0" destOrd="0" presId="urn:microsoft.com/office/officeart/2005/8/layout/process1"/>
    <dgm:cxn modelId="{F106976E-BE4C-4C44-AD8B-23FAE1E8BD5C}" type="presOf" srcId="{2F64AA65-C5D1-F349-B46A-DD9247B1FE6D}" destId="{28F87A35-499F-5D41-B092-8F869F19DE68}" srcOrd="0" destOrd="1" presId="urn:microsoft.com/office/officeart/2005/8/layout/process1"/>
    <dgm:cxn modelId="{24B5C37F-B1EF-944C-BBF5-C3B7D379B05C}" type="presOf" srcId="{6625B39E-A81C-4E4B-8218-A8F048719EBA}" destId="{3C82170C-6EA0-8945-8224-633F26FB31FE}" srcOrd="1" destOrd="0" presId="urn:microsoft.com/office/officeart/2005/8/layout/process1"/>
    <dgm:cxn modelId="{CBD9C083-95F4-5D4D-B2D1-5AA5422DE674}" type="presOf" srcId="{96F6473C-646D-D745-9CFB-4BD09F8D0D88}" destId="{5BFA6D35-1923-A149-AF7C-7CF1D3188673}" srcOrd="0" destOrd="0" presId="urn:microsoft.com/office/officeart/2005/8/layout/process1"/>
    <dgm:cxn modelId="{52F3B284-3879-E24C-BAE1-DE219E536E01}" type="presOf" srcId="{3DD69E4B-C592-EB42-919A-A9A3A363CD0F}" destId="{851D3445-F8A2-264E-9FA2-1B878EA458B8}" srcOrd="1" destOrd="0" presId="urn:microsoft.com/office/officeart/2005/8/layout/process1"/>
    <dgm:cxn modelId="{7C904C85-2EA5-1841-98B2-1BEA7E92586E}" type="presOf" srcId="{802410DC-A5AC-A94A-BC2D-F1492E6433F4}" destId="{B11B4C65-83AA-EC4F-87A9-B0CEF96FD85A}" srcOrd="1" destOrd="0" presId="urn:microsoft.com/office/officeart/2005/8/layout/process1"/>
    <dgm:cxn modelId="{F693528F-A271-CF4C-91A6-C84B9D2F800C}" type="presOf" srcId="{6D6FFA90-3E79-144E-876D-0543B05CF810}" destId="{28F87A35-499F-5D41-B092-8F869F19DE68}" srcOrd="0" destOrd="0" presId="urn:microsoft.com/office/officeart/2005/8/layout/process1"/>
    <dgm:cxn modelId="{9AFCBB98-CA44-7146-AB8D-D6A9352E7E2E}" type="presOf" srcId="{802410DC-A5AC-A94A-BC2D-F1492E6433F4}" destId="{5B7A7302-96B9-8A4D-BF0A-914860358577}" srcOrd="0" destOrd="0" presId="urn:microsoft.com/office/officeart/2005/8/layout/process1"/>
    <dgm:cxn modelId="{F482C19D-B909-6440-A68A-910AC6BD6C77}" type="presOf" srcId="{8EC5AB27-8869-6040-9D62-72BF270402CB}" destId="{918BDD0E-D9D9-0B47-A20C-97BFA3B8CD07}" srcOrd="0" destOrd="0" presId="urn:microsoft.com/office/officeart/2005/8/layout/process1"/>
    <dgm:cxn modelId="{2EEA0DA5-916C-3140-A343-AF101A7F9CA9}" type="presOf" srcId="{9173AFC1-A8A7-9143-BA35-9548F6C417C4}" destId="{B813AADB-C066-3B4F-B44E-97A27884201C}" srcOrd="0" destOrd="1" presId="urn:microsoft.com/office/officeart/2005/8/layout/process1"/>
    <dgm:cxn modelId="{493F69AC-1749-244F-ADC4-FE116641E13D}" srcId="{96F6473C-646D-D745-9CFB-4BD09F8D0D88}" destId="{744C02CB-E534-8A4F-8EF5-2DFD2E59F909}" srcOrd="0" destOrd="0" parTransId="{D88B03B1-E5F9-1A46-9432-3E9860DFAAED}" sibTransId="{802410DC-A5AC-A94A-BC2D-F1492E6433F4}"/>
    <dgm:cxn modelId="{9CC8BFAE-691E-1D48-B175-506E96800B50}" type="presOf" srcId="{8BDCFC7D-3D1C-9649-86AB-4394910EE5B2}" destId="{33B19CDD-B0C8-4546-996F-1769045A0A39}" srcOrd="0" destOrd="1" presId="urn:microsoft.com/office/officeart/2005/8/layout/process1"/>
    <dgm:cxn modelId="{838216B7-070D-0048-8A43-36DCF526C80A}" type="presOf" srcId="{B3AFCDAA-46C8-5E46-9369-D295BA54F3D6}" destId="{0D142BBA-430B-7C46-B6A8-1CBC5C3A1EA0}" srcOrd="0" destOrd="1" presId="urn:microsoft.com/office/officeart/2005/8/layout/process1"/>
    <dgm:cxn modelId="{DF5ECBC7-5B1A-3747-9A99-F226D9B6C487}" srcId="{72ED1605-16DF-EC4B-B381-9DCCC4A347C7}" destId="{FB721EE3-2D6F-C849-8798-F2D29793647D}" srcOrd="0" destOrd="0" parTransId="{92D2857F-0403-5443-A3B5-23E6F53AF502}" sibTransId="{FC630F78-7C61-B745-9462-380C680EF89C}"/>
    <dgm:cxn modelId="{E3D650D2-4C96-6440-A459-57F69A8AE711}" srcId="{96F6473C-646D-D745-9CFB-4BD09F8D0D88}" destId="{AC5BB0B9-EEE8-C34D-ADAD-169BFB49ECDE}" srcOrd="1" destOrd="0" parTransId="{DB2453C4-6790-2D4A-AE6E-696E75697325}" sibTransId="{6625B39E-A81C-4E4B-8218-A8F048719EBA}"/>
    <dgm:cxn modelId="{CA6272D8-E967-4240-8518-B250984D1875}" type="presOf" srcId="{92249490-59C2-4245-8B99-00DE09F32A86}" destId="{0D142BBA-430B-7C46-B6A8-1CBC5C3A1EA0}" srcOrd="0" destOrd="0" presId="urn:microsoft.com/office/officeart/2005/8/layout/process1"/>
    <dgm:cxn modelId="{0B8BF4F1-F86E-014C-BE13-1A8476E93ED7}" srcId="{96F6473C-646D-D745-9CFB-4BD09F8D0D88}" destId="{6D6FFA90-3E79-144E-876D-0543B05CF810}" srcOrd="4" destOrd="0" parTransId="{83E44DB2-6E4F-A24F-A912-6A2CEFA62A33}" sibTransId="{F994ECCA-53DE-434A-A7E2-55495E7FB899}"/>
    <dgm:cxn modelId="{860384F3-4B65-B04A-8C00-7234CC801EE8}" srcId="{96F6473C-646D-D745-9CFB-4BD09F8D0D88}" destId="{72ED1605-16DF-EC4B-B381-9DCCC4A347C7}" srcOrd="2" destOrd="0" parTransId="{BFFA2359-2DE1-534C-9111-C076D1DB6896}" sibTransId="{3DD69E4B-C592-EB42-919A-A9A3A363CD0F}"/>
    <dgm:cxn modelId="{D96528F6-B665-E443-94E4-EC6AA58A253C}" srcId="{744C02CB-E534-8A4F-8EF5-2DFD2E59F909}" destId="{8BDCFC7D-3D1C-9649-86AB-4394910EE5B2}" srcOrd="0" destOrd="0" parTransId="{4D060347-5668-D448-AF4D-B12FED88701C}" sibTransId="{1D429D82-EC72-E646-93DA-48CAAA11DD2E}"/>
    <dgm:cxn modelId="{10AF34FA-5332-E846-90A6-F6D82A330A0E}" type="presOf" srcId="{3DD69E4B-C592-EB42-919A-A9A3A363CD0F}" destId="{6AD04294-0A65-2441-806E-843D6D723D0D}" srcOrd="0" destOrd="0" presId="urn:microsoft.com/office/officeart/2005/8/layout/process1"/>
    <dgm:cxn modelId="{D7F7E3FC-36D8-AA42-9FA7-F57A72091085}" srcId="{92249490-59C2-4245-8B99-00DE09F32A86}" destId="{B3AFCDAA-46C8-5E46-9369-D295BA54F3D6}" srcOrd="0" destOrd="0" parTransId="{B512C58F-698D-7D4F-8ECD-99EC966AE059}" sibTransId="{6D49222A-3B95-9D48-ADB8-AA21EB3BD6B9}"/>
    <dgm:cxn modelId="{5449568D-4E3A-2F4E-B32E-4001701A3C53}" type="presParOf" srcId="{5BFA6D35-1923-A149-AF7C-7CF1D3188673}" destId="{33B19CDD-B0C8-4546-996F-1769045A0A39}" srcOrd="0" destOrd="0" presId="urn:microsoft.com/office/officeart/2005/8/layout/process1"/>
    <dgm:cxn modelId="{29170E1B-8345-154A-805C-97631A59CB1A}" type="presParOf" srcId="{5BFA6D35-1923-A149-AF7C-7CF1D3188673}" destId="{5B7A7302-96B9-8A4D-BF0A-914860358577}" srcOrd="1" destOrd="0" presId="urn:microsoft.com/office/officeart/2005/8/layout/process1"/>
    <dgm:cxn modelId="{4497AFD9-7F7B-D04B-8C22-CCEB9CFBDA52}" type="presParOf" srcId="{5B7A7302-96B9-8A4D-BF0A-914860358577}" destId="{B11B4C65-83AA-EC4F-87A9-B0CEF96FD85A}" srcOrd="0" destOrd="0" presId="urn:microsoft.com/office/officeart/2005/8/layout/process1"/>
    <dgm:cxn modelId="{8D495410-6172-D040-98D6-D89947565509}" type="presParOf" srcId="{5BFA6D35-1923-A149-AF7C-7CF1D3188673}" destId="{B813AADB-C066-3B4F-B44E-97A27884201C}" srcOrd="2" destOrd="0" presId="urn:microsoft.com/office/officeart/2005/8/layout/process1"/>
    <dgm:cxn modelId="{9FE3A69E-8C2A-6D47-8A12-9281C994752B}" type="presParOf" srcId="{5BFA6D35-1923-A149-AF7C-7CF1D3188673}" destId="{701852F2-4D2B-544F-8045-55117ABD8B1C}" srcOrd="3" destOrd="0" presId="urn:microsoft.com/office/officeart/2005/8/layout/process1"/>
    <dgm:cxn modelId="{E1CF6754-97DE-2A4E-84B2-0AB6D9EC122F}" type="presParOf" srcId="{701852F2-4D2B-544F-8045-55117ABD8B1C}" destId="{3C82170C-6EA0-8945-8224-633F26FB31FE}" srcOrd="0" destOrd="0" presId="urn:microsoft.com/office/officeart/2005/8/layout/process1"/>
    <dgm:cxn modelId="{F068356B-C9AE-CE4B-B224-EE97E152DF50}" type="presParOf" srcId="{5BFA6D35-1923-A149-AF7C-7CF1D3188673}" destId="{ACB797BA-3FC6-624A-A53D-035CD11824A0}" srcOrd="4" destOrd="0" presId="urn:microsoft.com/office/officeart/2005/8/layout/process1"/>
    <dgm:cxn modelId="{40263D46-3245-234C-B3C7-DC9640EB632E}" type="presParOf" srcId="{5BFA6D35-1923-A149-AF7C-7CF1D3188673}" destId="{6AD04294-0A65-2441-806E-843D6D723D0D}" srcOrd="5" destOrd="0" presId="urn:microsoft.com/office/officeart/2005/8/layout/process1"/>
    <dgm:cxn modelId="{35739372-264D-6744-80B5-B640C4870731}" type="presParOf" srcId="{6AD04294-0A65-2441-806E-843D6D723D0D}" destId="{851D3445-F8A2-264E-9FA2-1B878EA458B8}" srcOrd="0" destOrd="0" presId="urn:microsoft.com/office/officeart/2005/8/layout/process1"/>
    <dgm:cxn modelId="{1935EFEF-0D04-CC42-B32E-061FFD126EAB}" type="presParOf" srcId="{5BFA6D35-1923-A149-AF7C-7CF1D3188673}" destId="{0D142BBA-430B-7C46-B6A8-1CBC5C3A1EA0}" srcOrd="6" destOrd="0" presId="urn:microsoft.com/office/officeart/2005/8/layout/process1"/>
    <dgm:cxn modelId="{4B078618-946C-5C4E-A3BC-86455638D2AD}" type="presParOf" srcId="{5BFA6D35-1923-A149-AF7C-7CF1D3188673}" destId="{918BDD0E-D9D9-0B47-A20C-97BFA3B8CD07}" srcOrd="7" destOrd="0" presId="urn:microsoft.com/office/officeart/2005/8/layout/process1"/>
    <dgm:cxn modelId="{4B3798FF-ED50-A54E-AAB5-052D06B626DA}" type="presParOf" srcId="{918BDD0E-D9D9-0B47-A20C-97BFA3B8CD07}" destId="{39B6EC5F-B337-2647-BF06-4809F73E79C7}" srcOrd="0" destOrd="0" presId="urn:microsoft.com/office/officeart/2005/8/layout/process1"/>
    <dgm:cxn modelId="{7BFAE9D9-C737-C842-9DD0-5A25BBBAB02E}" type="presParOf" srcId="{5BFA6D35-1923-A149-AF7C-7CF1D3188673}" destId="{28F87A35-499F-5D41-B092-8F869F19DE6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EA49D-881B-4A1B-95AB-15F78785327D}">
      <dsp:nvSpPr>
        <dsp:cNvPr id="0" name=""/>
        <dsp:cNvSpPr/>
      </dsp:nvSpPr>
      <dsp:spPr>
        <a:xfrm>
          <a:off x="527767" y="140369"/>
          <a:ext cx="1612687" cy="1612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A20F0-7616-4FC3-B3D8-1A0A20B4C71D}">
      <dsp:nvSpPr>
        <dsp:cNvPr id="0" name=""/>
        <dsp:cNvSpPr/>
      </dsp:nvSpPr>
      <dsp:spPr>
        <a:xfrm>
          <a:off x="871454" y="484057"/>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690C1-4E00-4DFC-B9B8-52F5CDCE86B9}">
      <dsp:nvSpPr>
        <dsp:cNvPr id="0" name=""/>
        <dsp:cNvSpPr/>
      </dsp:nvSpPr>
      <dsp:spPr>
        <a:xfrm>
          <a:off x="12236" y="22553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Background: SATP (Theory), Influence Tactics </a:t>
          </a:r>
        </a:p>
      </dsp:txBody>
      <dsp:txXfrm>
        <a:off x="12236" y="2255370"/>
        <a:ext cx="2643750" cy="720000"/>
      </dsp:txXfrm>
    </dsp:sp>
    <dsp:sp modelId="{9DABE281-D7D5-4997-9B9A-6C049899E944}">
      <dsp:nvSpPr>
        <dsp:cNvPr id="0" name=""/>
        <dsp:cNvSpPr/>
      </dsp:nvSpPr>
      <dsp:spPr>
        <a:xfrm>
          <a:off x="3634173" y="140369"/>
          <a:ext cx="1612687" cy="1612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BEF85-3574-4ABC-8401-38BC0F38562C}">
      <dsp:nvSpPr>
        <dsp:cNvPr id="0" name=""/>
        <dsp:cNvSpPr/>
      </dsp:nvSpPr>
      <dsp:spPr>
        <a:xfrm>
          <a:off x="3977861" y="484057"/>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F1F4C4-68B7-4707-B3B3-861F7A4E8289}">
      <dsp:nvSpPr>
        <dsp:cNvPr id="0" name=""/>
        <dsp:cNvSpPr/>
      </dsp:nvSpPr>
      <dsp:spPr>
        <a:xfrm>
          <a:off x="3118642" y="22553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Part I: Development</a:t>
          </a:r>
        </a:p>
      </dsp:txBody>
      <dsp:txXfrm>
        <a:off x="3118642" y="2255370"/>
        <a:ext cx="2643750" cy="720000"/>
      </dsp:txXfrm>
    </dsp:sp>
    <dsp:sp modelId="{06F3B1AD-2657-4160-B015-A4D5AF94D9C1}">
      <dsp:nvSpPr>
        <dsp:cNvPr id="0" name=""/>
        <dsp:cNvSpPr/>
      </dsp:nvSpPr>
      <dsp:spPr>
        <a:xfrm>
          <a:off x="6740580" y="140369"/>
          <a:ext cx="1612687" cy="1612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599A0-8423-406E-8C6D-0ABC9E57FF72}">
      <dsp:nvSpPr>
        <dsp:cNvPr id="0" name=""/>
        <dsp:cNvSpPr/>
      </dsp:nvSpPr>
      <dsp:spPr>
        <a:xfrm>
          <a:off x="7084267" y="484057"/>
          <a:ext cx="925312" cy="925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B4D6D-F82C-42A4-AC9A-06FE29C42351}">
      <dsp:nvSpPr>
        <dsp:cNvPr id="0" name=""/>
        <dsp:cNvSpPr/>
      </dsp:nvSpPr>
      <dsp:spPr>
        <a:xfrm>
          <a:off x="6225048" y="2255370"/>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Part II: Validation </a:t>
          </a:r>
        </a:p>
      </dsp:txBody>
      <dsp:txXfrm>
        <a:off x="6225048" y="2255370"/>
        <a:ext cx="26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19CDD-B0C8-4546-996F-1769045A0A39}">
      <dsp:nvSpPr>
        <dsp:cNvPr id="0" name=""/>
        <dsp:cNvSpPr/>
      </dsp:nvSpPr>
      <dsp:spPr>
        <a:xfrm>
          <a:off x="4883" y="1436127"/>
          <a:ext cx="1513994" cy="11213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1</a:t>
          </a:r>
        </a:p>
        <a:p>
          <a:pPr marL="114300" lvl="1" indent="-114300" algn="l" defTabSz="622300" rtl="0">
            <a:lnSpc>
              <a:spcPct val="90000"/>
            </a:lnSpc>
            <a:spcBef>
              <a:spcPct val="0"/>
            </a:spcBef>
            <a:spcAft>
              <a:spcPct val="15000"/>
            </a:spcAft>
            <a:buChar char="•"/>
          </a:pPr>
          <a:r>
            <a:rPr lang="en-GB" sz="1400" kern="1200" dirty="0">
              <a:latin typeface="Arial" panose="020B0604020202020204" pitchFamily="34" charset="0"/>
              <a:cs typeface="Arial" panose="020B0604020202020204" pitchFamily="34" charset="0"/>
            </a:rPr>
            <a:t>Refine Influence tactics</a:t>
          </a:r>
        </a:p>
      </dsp:txBody>
      <dsp:txXfrm>
        <a:off x="37725" y="1468969"/>
        <a:ext cx="1448310" cy="1055618"/>
      </dsp:txXfrm>
    </dsp:sp>
    <dsp:sp modelId="{5B7A7302-96B9-8A4D-BF0A-914860358577}">
      <dsp:nvSpPr>
        <dsp:cNvPr id="0" name=""/>
        <dsp:cNvSpPr/>
      </dsp:nvSpPr>
      <dsp:spPr>
        <a:xfrm>
          <a:off x="1670278" y="1809043"/>
          <a:ext cx="320966" cy="375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670278" y="1884137"/>
        <a:ext cx="224676" cy="225282"/>
      </dsp:txXfrm>
    </dsp:sp>
    <dsp:sp modelId="{B813AADB-C066-3B4F-B44E-97A27884201C}">
      <dsp:nvSpPr>
        <dsp:cNvPr id="0" name=""/>
        <dsp:cNvSpPr/>
      </dsp:nvSpPr>
      <dsp:spPr>
        <a:xfrm>
          <a:off x="2124476" y="1436127"/>
          <a:ext cx="1513994" cy="11213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2</a:t>
          </a:r>
        </a:p>
        <a:p>
          <a:pPr marL="114300" lvl="1" indent="-114300" algn="l" defTabSz="622300" rtl="0">
            <a:lnSpc>
              <a:spcPct val="90000"/>
            </a:lnSpc>
            <a:spcBef>
              <a:spcPct val="0"/>
            </a:spcBef>
            <a:spcAft>
              <a:spcPct val="15000"/>
            </a:spcAft>
            <a:buChar char="•"/>
          </a:pPr>
          <a:r>
            <a:rPr lang="en-GB" sz="1400" kern="1200" dirty="0">
              <a:latin typeface="Arial" panose="020B0604020202020204" pitchFamily="34" charset="0"/>
              <a:cs typeface="Arial" panose="020B0604020202020204" pitchFamily="34" charset="0"/>
            </a:rPr>
            <a:t>Pilot: social desirability </a:t>
          </a:r>
        </a:p>
      </dsp:txBody>
      <dsp:txXfrm>
        <a:off x="2157318" y="1468969"/>
        <a:ext cx="1448310" cy="1055618"/>
      </dsp:txXfrm>
    </dsp:sp>
    <dsp:sp modelId="{701852F2-4D2B-544F-8045-55117ABD8B1C}">
      <dsp:nvSpPr>
        <dsp:cNvPr id="0" name=""/>
        <dsp:cNvSpPr/>
      </dsp:nvSpPr>
      <dsp:spPr>
        <a:xfrm>
          <a:off x="3789870" y="1809043"/>
          <a:ext cx="320966" cy="375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789870" y="1884137"/>
        <a:ext cx="224676" cy="225282"/>
      </dsp:txXfrm>
    </dsp:sp>
    <dsp:sp modelId="{ACB797BA-3FC6-624A-A53D-035CD11824A0}">
      <dsp:nvSpPr>
        <dsp:cNvPr id="0" name=""/>
        <dsp:cNvSpPr/>
      </dsp:nvSpPr>
      <dsp:spPr>
        <a:xfrm>
          <a:off x="4244069" y="1436127"/>
          <a:ext cx="1513994" cy="11213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3 </a:t>
          </a:r>
        </a:p>
        <a:p>
          <a:pPr marL="114300" lvl="1" indent="-114300" algn="l" defTabSz="622300" rtl="0">
            <a:lnSpc>
              <a:spcPct val="90000"/>
            </a:lnSpc>
            <a:spcBef>
              <a:spcPct val="0"/>
            </a:spcBef>
            <a:spcAft>
              <a:spcPct val="15000"/>
            </a:spcAft>
            <a:buChar char="•"/>
          </a:pPr>
          <a:r>
            <a:rPr lang="en-GB" sz="1400" kern="1200" dirty="0">
              <a:latin typeface="Arial" panose="020B0604020202020204" pitchFamily="34" charset="0"/>
              <a:cs typeface="Arial" panose="020B0604020202020204" pitchFamily="34" charset="0"/>
            </a:rPr>
            <a:t>Facet coding </a:t>
          </a:r>
        </a:p>
      </dsp:txBody>
      <dsp:txXfrm>
        <a:off x="4276911" y="1468969"/>
        <a:ext cx="1448310" cy="1055618"/>
      </dsp:txXfrm>
    </dsp:sp>
    <dsp:sp modelId="{6AD04294-0A65-2441-806E-843D6D723D0D}">
      <dsp:nvSpPr>
        <dsp:cNvPr id="0" name=""/>
        <dsp:cNvSpPr/>
      </dsp:nvSpPr>
      <dsp:spPr>
        <a:xfrm>
          <a:off x="5909463" y="1809043"/>
          <a:ext cx="320966" cy="375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909463" y="1884137"/>
        <a:ext cx="224676" cy="225282"/>
      </dsp:txXfrm>
    </dsp:sp>
    <dsp:sp modelId="{0D142BBA-430B-7C46-B6A8-1CBC5C3A1EA0}">
      <dsp:nvSpPr>
        <dsp:cNvPr id="0" name=""/>
        <dsp:cNvSpPr/>
      </dsp:nvSpPr>
      <dsp:spPr>
        <a:xfrm>
          <a:off x="6363661" y="1436127"/>
          <a:ext cx="1513994" cy="11213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4</a:t>
          </a:r>
        </a:p>
        <a:p>
          <a:pPr marL="114300" lvl="1" indent="-114300" algn="l" defTabSz="622300" rtl="0">
            <a:lnSpc>
              <a:spcPct val="90000"/>
            </a:lnSpc>
            <a:spcBef>
              <a:spcPct val="0"/>
            </a:spcBef>
            <a:spcAft>
              <a:spcPct val="15000"/>
            </a:spcAft>
            <a:buChar char="•"/>
          </a:pPr>
          <a:r>
            <a:rPr lang="en-GB" sz="1400" kern="1200" dirty="0">
              <a:latin typeface="Arial" panose="020B0604020202020204" pitchFamily="34" charset="0"/>
              <a:cs typeface="Arial" panose="020B0604020202020204" pitchFamily="34" charset="0"/>
            </a:rPr>
            <a:t>Block design (Triplet structure )</a:t>
          </a:r>
        </a:p>
      </dsp:txBody>
      <dsp:txXfrm>
        <a:off x="6396503" y="1468969"/>
        <a:ext cx="1448310" cy="1055618"/>
      </dsp:txXfrm>
    </dsp:sp>
    <dsp:sp modelId="{918BDD0E-D9D9-0B47-A20C-97BFA3B8CD07}">
      <dsp:nvSpPr>
        <dsp:cNvPr id="0" name=""/>
        <dsp:cNvSpPr/>
      </dsp:nvSpPr>
      <dsp:spPr>
        <a:xfrm>
          <a:off x="8029055" y="1809043"/>
          <a:ext cx="320966" cy="375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8029055" y="1884137"/>
        <a:ext cx="224676" cy="225282"/>
      </dsp:txXfrm>
    </dsp:sp>
    <dsp:sp modelId="{28F87A35-499F-5D41-B092-8F869F19DE68}">
      <dsp:nvSpPr>
        <dsp:cNvPr id="0" name=""/>
        <dsp:cNvSpPr/>
      </dsp:nvSpPr>
      <dsp:spPr>
        <a:xfrm>
          <a:off x="8483254" y="1436127"/>
          <a:ext cx="1513994" cy="11213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5</a:t>
          </a:r>
        </a:p>
        <a:p>
          <a:pPr marL="114300" lvl="1" indent="-114300" algn="l" defTabSz="622300" rtl="0">
            <a:lnSpc>
              <a:spcPct val="90000"/>
            </a:lnSpc>
            <a:spcBef>
              <a:spcPct val="0"/>
            </a:spcBef>
            <a:spcAft>
              <a:spcPct val="15000"/>
            </a:spcAft>
            <a:buChar char="•"/>
          </a:pPr>
          <a:r>
            <a:rPr lang="en-GB" sz="1400" kern="1200" dirty="0">
              <a:latin typeface="Arial" panose="020B0604020202020204" pitchFamily="34" charset="0"/>
              <a:cs typeface="Arial" panose="020B0604020202020204" pitchFamily="34" charset="0"/>
            </a:rPr>
            <a:t>Assign items into Blocks </a:t>
          </a:r>
        </a:p>
      </dsp:txBody>
      <dsp:txXfrm>
        <a:off x="8516096" y="1468969"/>
        <a:ext cx="1448310" cy="105561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CD63E-9E04-FB48-9F95-532649671466}" type="datetimeFigureOut">
              <a:rPr lang="en-US" smtClean="0"/>
              <a:t>9/22/24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F1D35-A52C-0144-B434-F87D7A60EEFE}" type="slidenum">
              <a:rPr lang="en-US" smtClean="0"/>
              <a:t>‹#›</a:t>
            </a:fld>
            <a:endParaRPr lang="en-US"/>
          </a:p>
        </p:txBody>
      </p:sp>
    </p:spTree>
    <p:extLst>
      <p:ext uri="{BB962C8B-B14F-4D97-AF65-F5344CB8AC3E}">
        <p14:creationId xmlns:p14="http://schemas.microsoft.com/office/powerpoint/2010/main" val="87337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1</a:t>
            </a:fld>
            <a:endParaRPr lang="en-US"/>
          </a:p>
        </p:txBody>
      </p:sp>
    </p:spTree>
    <p:extLst>
      <p:ext uri="{BB962C8B-B14F-4D97-AF65-F5344CB8AC3E}">
        <p14:creationId xmlns:p14="http://schemas.microsoft.com/office/powerpoint/2010/main" val="3573645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go through each step </a:t>
            </a:r>
          </a:p>
        </p:txBody>
      </p:sp>
      <p:sp>
        <p:nvSpPr>
          <p:cNvPr id="4" name="Slide Number Placeholder 3"/>
          <p:cNvSpPr>
            <a:spLocks noGrp="1"/>
          </p:cNvSpPr>
          <p:nvPr>
            <p:ph type="sldNum" sz="quarter" idx="5"/>
          </p:nvPr>
        </p:nvSpPr>
        <p:spPr/>
        <p:txBody>
          <a:bodyPr/>
          <a:lstStyle/>
          <a:p>
            <a:fld id="{F68F1D35-A52C-0144-B434-F87D7A60EEFE}" type="slidenum">
              <a:rPr lang="en-US" smtClean="0"/>
              <a:t>10</a:t>
            </a:fld>
            <a:endParaRPr lang="en-US"/>
          </a:p>
        </p:txBody>
      </p:sp>
    </p:spTree>
    <p:extLst>
      <p:ext uri="{BB962C8B-B14F-4D97-AF65-F5344CB8AC3E}">
        <p14:creationId xmlns:p14="http://schemas.microsoft.com/office/powerpoint/2010/main" val="84108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consistent in context </a:t>
            </a:r>
          </a:p>
        </p:txBody>
      </p:sp>
      <p:sp>
        <p:nvSpPr>
          <p:cNvPr id="4" name="Slide Number Placeholder 3"/>
          <p:cNvSpPr>
            <a:spLocks noGrp="1"/>
          </p:cNvSpPr>
          <p:nvPr>
            <p:ph type="sldNum" sz="quarter" idx="5"/>
          </p:nvPr>
        </p:nvSpPr>
        <p:spPr/>
        <p:txBody>
          <a:bodyPr/>
          <a:lstStyle/>
          <a:p>
            <a:fld id="{F68F1D35-A52C-0144-B434-F87D7A60EEFE}" type="slidenum">
              <a:rPr lang="en-US" smtClean="0"/>
              <a:t>11</a:t>
            </a:fld>
            <a:endParaRPr lang="en-US"/>
          </a:p>
        </p:txBody>
      </p:sp>
    </p:spTree>
    <p:extLst>
      <p:ext uri="{BB962C8B-B14F-4D97-AF65-F5344CB8AC3E}">
        <p14:creationId xmlns:p14="http://schemas.microsoft.com/office/powerpoint/2010/main" val="242331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scores for later analysis </a:t>
            </a:r>
          </a:p>
        </p:txBody>
      </p:sp>
      <p:sp>
        <p:nvSpPr>
          <p:cNvPr id="4" name="Slide Number Placeholder 3"/>
          <p:cNvSpPr>
            <a:spLocks noGrp="1"/>
          </p:cNvSpPr>
          <p:nvPr>
            <p:ph type="sldNum" sz="quarter" idx="5"/>
          </p:nvPr>
        </p:nvSpPr>
        <p:spPr/>
        <p:txBody>
          <a:bodyPr/>
          <a:lstStyle/>
          <a:p>
            <a:fld id="{F68F1D35-A52C-0144-B434-F87D7A60EEFE}" type="slidenum">
              <a:rPr lang="en-US" smtClean="0"/>
              <a:t>12</a:t>
            </a:fld>
            <a:endParaRPr lang="en-US"/>
          </a:p>
        </p:txBody>
      </p:sp>
    </p:spTree>
    <p:extLst>
      <p:ext uri="{BB962C8B-B14F-4D97-AF65-F5344CB8AC3E}">
        <p14:creationId xmlns:p14="http://schemas.microsoft.com/office/powerpoint/2010/main" val="548636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way, we define the psychological constructs of power and influence in a categorical, rather than continuous variables</a:t>
            </a:r>
          </a:p>
          <a:p>
            <a:endParaRPr lang="en-US" dirty="0"/>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13</a:t>
            </a:fld>
            <a:endParaRPr lang="en-US"/>
          </a:p>
        </p:txBody>
      </p:sp>
    </p:spTree>
    <p:extLst>
      <p:ext uri="{BB962C8B-B14F-4D97-AF65-F5344CB8AC3E}">
        <p14:creationId xmlns:p14="http://schemas.microsoft.com/office/powerpoint/2010/main" val="3268225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We design the block in ways that each facet will be compared at least once with the other 5 facets. -&gt; so we can obtain facet-based rank-order responses</a:t>
            </a:r>
          </a:p>
          <a:p>
            <a:endParaRPr lang="en-US" dirty="0"/>
          </a:p>
          <a:p>
            <a:r>
              <a:rPr lang="en-US" dirty="0"/>
              <a:t>5) Then, we assign Influence tactics to those blocks based on their corresponding facet codes while controlling their mean social desirability to be either all positive or all negative within each block,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ea typeface="DengXian" panose="02010600030101010101" pitchFamily="2" charset="-122"/>
              </a:rPr>
              <a:t>You can probably sense the desirability differences between the tactics in positive triplet and the negative triplet from the example on the slide; this is why we want to maintain </a:t>
            </a:r>
            <a:r>
              <a:rPr lang="en-US" dirty="0"/>
              <a:t>consistent signs for the options within each block, so preferences will not be dominantly affected by their perceived social desirability </a:t>
            </a:r>
            <a:endParaRPr lang="en-AU" sz="1200" dirty="0">
              <a:effectLst/>
              <a:ea typeface="DengXia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14</a:t>
            </a:fld>
            <a:endParaRPr lang="en-US"/>
          </a:p>
        </p:txBody>
      </p:sp>
    </p:spTree>
    <p:extLst>
      <p:ext uri="{BB962C8B-B14F-4D97-AF65-F5344CB8AC3E}">
        <p14:creationId xmlns:p14="http://schemas.microsoft.com/office/powerpoint/2010/main" val="238276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effectLst/>
              <a:ea typeface="DengXia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15</a:t>
            </a:fld>
            <a:endParaRPr lang="en-US"/>
          </a:p>
        </p:txBody>
      </p:sp>
    </p:spTree>
    <p:extLst>
      <p:ext uri="{BB962C8B-B14F-4D97-AF65-F5344CB8AC3E}">
        <p14:creationId xmlns:p14="http://schemas.microsoft.com/office/powerpoint/2010/main" val="1876530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validate the new instrument, we collected samples from Prolific and REP. </a:t>
            </a:r>
          </a:p>
          <a:p>
            <a:r>
              <a:rPr lang="en-US" dirty="0"/>
              <a:t>We will be using the </a:t>
            </a:r>
            <a:r>
              <a:rPr lang="en-US" dirty="0" err="1"/>
              <a:t>Multitrait</a:t>
            </a:r>
            <a:r>
              <a:rPr lang="en-US" dirty="0"/>
              <a:t>-Multimethod approach, to examine the correlations between 4 measures, which are the new forced-choice measure for influence tactics, the same trait different method Single Stimulus (SS) measure for Influence Tactics, and other 2 measures of a different construct, which are the self-report and forced-choice measures for Maladaptive personality trait.</a:t>
            </a:r>
          </a:p>
          <a:p>
            <a:endParaRPr lang="en-US" dirty="0"/>
          </a:p>
          <a:p>
            <a:r>
              <a:rPr lang="en-US" dirty="0"/>
              <a:t>For model fit statistics, we will use CFA for SS measures, and T-IRT model for FC measures. </a:t>
            </a:r>
          </a:p>
          <a:p>
            <a:endParaRPr lang="en-US" dirty="0"/>
          </a:p>
          <a:p>
            <a:r>
              <a:rPr lang="en-US" dirty="0"/>
              <a:t>We have not completed data analyses yet, so the figure on the left is just an example of the matrix, not actual results from the current study.,</a:t>
            </a:r>
          </a:p>
          <a:p>
            <a:r>
              <a:rPr lang="en-US" dirty="0"/>
              <a:t>As for the hypothesis, we expected to see mean correlations to be in the order the graph shows. Particularly, we expected to see reliability with the highest correlation (the black squares), followed by the correlation between 2 measures with the same trait, but different methods (the dark grey squares). </a:t>
            </a:r>
          </a:p>
          <a:p>
            <a:endParaRPr lang="en-US" dirty="0"/>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16</a:t>
            </a:fld>
            <a:endParaRPr lang="en-US"/>
          </a:p>
        </p:txBody>
      </p:sp>
    </p:spTree>
    <p:extLst>
      <p:ext uri="{BB962C8B-B14F-4D97-AF65-F5344CB8AC3E}">
        <p14:creationId xmlns:p14="http://schemas.microsoft.com/office/powerpoint/2010/main" val="490533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Forced-choice data is rank-order responses, and cannot be specified using classical method such as CFA, so </a:t>
            </a:r>
            <a:r>
              <a:rPr lang="en-AU" sz="1200" dirty="0">
                <a:effectLst/>
                <a:latin typeface="TimesNewRomanPSMT"/>
              </a:rPr>
              <a:t>For FC measures, we use </a:t>
            </a:r>
            <a:r>
              <a:rPr lang="en-AU" sz="1200" dirty="0" err="1">
                <a:effectLst/>
                <a:latin typeface="TimesNewRomanPSMT"/>
              </a:rPr>
              <a:t>Thustonian</a:t>
            </a:r>
            <a:r>
              <a:rPr lang="en-AU" sz="1200" dirty="0">
                <a:effectLst/>
                <a:latin typeface="TimesNewRomanPSMT"/>
              </a:rPr>
              <a:t> Item Response Theory Model to examine how well the model fit to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TimesNewRomanPSMT"/>
              </a:rPr>
              <a:t>IF no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TimesNewRomanPSMT"/>
              </a:rPr>
              <a:t>This slide explain the theory behind the model but I won’t go into details.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TimesNewRomanPSMT"/>
              </a:rPr>
              <a:t>Basically, our model is specified in the way that Power and volitional influence levels are the factors driving the outcome of rank-order responses </a:t>
            </a:r>
            <a:endParaRPr lang="en-US" dirty="0"/>
          </a:p>
          <a:p>
            <a:br>
              <a:rPr lang="en-AU" dirty="0"/>
            </a:br>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17</a:t>
            </a:fld>
            <a:endParaRPr lang="en-US"/>
          </a:p>
        </p:txBody>
      </p:sp>
    </p:spTree>
    <p:extLst>
      <p:ext uri="{BB962C8B-B14F-4D97-AF65-F5344CB8AC3E}">
        <p14:creationId xmlns:p14="http://schemas.microsoft.com/office/powerpoint/2010/main" val="3609132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T-IRT model was fit to data of the new forced choice measure.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dirty="0">
                <a:solidFill>
                  <a:srgbClr val="2B373E"/>
                </a:solidFill>
                <a:effectLst/>
              </a:rPr>
              <a:t>the good model fit results support the SATP theory, in which </a:t>
            </a:r>
            <a:endParaRPr lang="en-AU"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br>
              <a:rPr lang="en-AU" dirty="0"/>
            </a:br>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18</a:t>
            </a:fld>
            <a:endParaRPr lang="en-US"/>
          </a:p>
        </p:txBody>
      </p:sp>
    </p:spTree>
    <p:extLst>
      <p:ext uri="{BB962C8B-B14F-4D97-AF65-F5344CB8AC3E}">
        <p14:creationId xmlns:p14="http://schemas.microsoft.com/office/powerpoint/2010/main" val="200613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TimesNewRomanPSMT"/>
              </a:rPr>
              <a:t>We can compare model fits of the new FC measure to a developed </a:t>
            </a:r>
            <a:r>
              <a:rPr lang="en-US" b="1" dirty="0"/>
              <a:t>Single Stimulus (SS) measure for Influence Tactics.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TimesNewRomanPSMT"/>
              </a:rPr>
              <a:t>For this SS measure, 2 CFA models were fit to data. Both models showed a generally good fit, with the 9-factor model showing a better fit.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effectLst/>
                <a:latin typeface="TimesNewRomanPSMT"/>
              </a:rPr>
              <a:t>The new FC measure has a better fit in the RMSEA index compared to this 2-factor model, which provide good support to the new measurement tool in assessing influencing behaviours.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effectLst/>
              <a:latin typeface="TimesNewRomanPSMT"/>
            </a:endParaRPr>
          </a:p>
        </p:txBody>
      </p:sp>
      <p:sp>
        <p:nvSpPr>
          <p:cNvPr id="4" name="Slide Number Placeholder 3"/>
          <p:cNvSpPr>
            <a:spLocks noGrp="1"/>
          </p:cNvSpPr>
          <p:nvPr>
            <p:ph type="sldNum" sz="quarter" idx="5"/>
          </p:nvPr>
        </p:nvSpPr>
        <p:spPr/>
        <p:txBody>
          <a:bodyPr/>
          <a:lstStyle/>
          <a:p>
            <a:fld id="{F68F1D35-A52C-0144-B434-F87D7A60EEFE}" type="slidenum">
              <a:rPr lang="en-US" smtClean="0"/>
              <a:t>19</a:t>
            </a:fld>
            <a:endParaRPr lang="en-US"/>
          </a:p>
        </p:txBody>
      </p:sp>
    </p:spTree>
    <p:extLst>
      <p:ext uri="{BB962C8B-B14F-4D97-AF65-F5344CB8AC3E}">
        <p14:creationId xmlns:p14="http://schemas.microsoft.com/office/powerpoint/2010/main" val="341880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what cases will this new measurement tool can be useful?</a:t>
            </a:r>
          </a:p>
          <a:p>
            <a:endParaRPr lang="en-US" dirty="0"/>
          </a:p>
          <a:p>
            <a:r>
              <a:rPr lang="en-US" dirty="0"/>
              <a:t>Imagine you are a leader of a newly formed project team, and you want to know what the current team dynamics are. </a:t>
            </a:r>
          </a:p>
          <a:p>
            <a:r>
              <a:rPr lang="en-US" dirty="0"/>
              <a:t>For example, this member is more aggressive when trying to convince others, while others might be more collaborative. </a:t>
            </a:r>
          </a:p>
          <a:p>
            <a:r>
              <a:rPr lang="en-US" dirty="0"/>
              <a:t>You may be able to know this through how team members interact with each other, or how they interact with you. But this will take some time to know. </a:t>
            </a:r>
          </a:p>
          <a:p>
            <a:endParaRPr lang="en-US" dirty="0"/>
          </a:p>
          <a:p>
            <a:r>
              <a:rPr lang="en-US" dirty="0"/>
              <a:t>If there is an available measure of influencing </a:t>
            </a:r>
            <a:r>
              <a:rPr lang="en-US" dirty="0" err="1"/>
              <a:t>behaviour</a:t>
            </a:r>
            <a:r>
              <a:rPr lang="en-US" dirty="0"/>
              <a:t>, then you can understand the baseline tendency of each member in using more coercive influence strategies or collaborative strategies. Apply this understanding, you can better cooperate and communicate with your team. </a:t>
            </a:r>
          </a:p>
        </p:txBody>
      </p:sp>
      <p:sp>
        <p:nvSpPr>
          <p:cNvPr id="4" name="Slide Number Placeholder 3"/>
          <p:cNvSpPr>
            <a:spLocks noGrp="1"/>
          </p:cNvSpPr>
          <p:nvPr>
            <p:ph type="sldNum" sz="quarter" idx="5"/>
          </p:nvPr>
        </p:nvSpPr>
        <p:spPr/>
        <p:txBody>
          <a:bodyPr/>
          <a:lstStyle/>
          <a:p>
            <a:fld id="{F68F1D35-A52C-0144-B434-F87D7A60EEFE}" type="slidenum">
              <a:rPr lang="en-US" smtClean="0"/>
              <a:t>2</a:t>
            </a:fld>
            <a:endParaRPr lang="en-US"/>
          </a:p>
        </p:txBody>
      </p:sp>
    </p:spTree>
    <p:extLst>
      <p:ext uri="{BB962C8B-B14F-4D97-AF65-F5344CB8AC3E}">
        <p14:creationId xmlns:p14="http://schemas.microsoft.com/office/powerpoint/2010/main" val="51446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still working on the data analysis for MTMM,</a:t>
            </a:r>
          </a:p>
          <a:p>
            <a:r>
              <a:rPr lang="en-US" dirty="0"/>
              <a:t>As for hypothesis, we expected to see mean correlations to be in the order like the graph show.</a:t>
            </a:r>
          </a:p>
          <a:p>
            <a:r>
              <a:rPr lang="en-US" dirty="0"/>
              <a:t>Particularly, we expected to see reliability with highest correlation, and followed by correlation between 2 measures with same trait, but different in methods. </a:t>
            </a:r>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21</a:t>
            </a:fld>
            <a:endParaRPr lang="en-US"/>
          </a:p>
        </p:txBody>
      </p:sp>
    </p:spTree>
    <p:extLst>
      <p:ext uri="{BB962C8B-B14F-4D97-AF65-F5344CB8AC3E}">
        <p14:creationId xmlns:p14="http://schemas.microsoft.com/office/powerpoint/2010/main" val="3067499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effectLst/>
                <a:latin typeface="GillSansStd"/>
              </a:rPr>
              <a:t>Finally, for the different trait, different method measure of </a:t>
            </a:r>
            <a:r>
              <a:rPr lang="en-US" sz="1200" b="1" dirty="0"/>
              <a:t>Single Stimulus (SS) measure for Maladaptive Personality Trait,</a:t>
            </a:r>
            <a:r>
              <a:rPr lang="en-AU" sz="1200" dirty="0">
                <a:effectLst/>
                <a:latin typeface="GillSansStd"/>
              </a:rPr>
              <a:t> we obtained CFA model fit, which showed similar results to the original model. </a:t>
            </a:r>
          </a:p>
          <a:p>
            <a:endParaRPr lang="en-AU" sz="1200" dirty="0">
              <a:effectLst/>
              <a:latin typeface="GillSansStd"/>
            </a:endParaRPr>
          </a:p>
          <a:p>
            <a:r>
              <a:rPr lang="en-AU" sz="1200" dirty="0">
                <a:effectLst/>
                <a:latin typeface="GillSansStd"/>
              </a:rPr>
              <a:t>O = Compulsiveness</a:t>
            </a:r>
            <a:endParaRPr lang="en-AU" sz="1200" dirty="0">
              <a:latin typeface="GillSansStd"/>
            </a:endParaRPr>
          </a:p>
          <a:p>
            <a:r>
              <a:rPr lang="en-AU" sz="1200" dirty="0">
                <a:effectLst/>
                <a:latin typeface="GillSansStd"/>
              </a:rPr>
              <a:t>DE = Detachment</a:t>
            </a:r>
            <a:endParaRPr lang="en-AU" sz="1200" dirty="0">
              <a:latin typeface="GillSansStd"/>
            </a:endParaRPr>
          </a:p>
          <a:p>
            <a:r>
              <a:rPr lang="en-AU" sz="1200" dirty="0">
                <a:effectLst/>
                <a:latin typeface="GillSansStd"/>
              </a:rPr>
              <a:t>NE = Negative Affect</a:t>
            </a:r>
          </a:p>
          <a:p>
            <a:r>
              <a:rPr lang="en-AU" sz="1200" dirty="0">
                <a:effectLst/>
                <a:latin typeface="GillSansStd"/>
              </a:rPr>
              <a:t>PS = Psychoticism</a:t>
            </a:r>
            <a:endParaRPr lang="en-AU" sz="1200" dirty="0">
              <a:latin typeface="GillSansStd"/>
            </a:endParaRPr>
          </a:p>
          <a:p>
            <a:r>
              <a:rPr lang="en-AU" sz="1200" dirty="0">
                <a:effectLst/>
                <a:latin typeface="GillSansStd"/>
              </a:rPr>
              <a:t>DI = Disinhibition</a:t>
            </a:r>
            <a:endParaRPr lang="en-AU" sz="1200" dirty="0">
              <a:latin typeface="GillSansStd"/>
            </a:endParaRPr>
          </a:p>
          <a:p>
            <a:r>
              <a:rPr lang="en-AU" sz="1200" dirty="0">
                <a:effectLst/>
                <a:latin typeface="GillSansStd"/>
              </a:rPr>
              <a:t>AN = Antagonism. </a:t>
            </a:r>
            <a:endParaRPr lang="en-AU" sz="1200" dirty="0"/>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22</a:t>
            </a:fld>
            <a:endParaRPr lang="en-US"/>
          </a:p>
        </p:txBody>
      </p:sp>
    </p:spTree>
    <p:extLst>
      <p:ext uri="{BB962C8B-B14F-4D97-AF65-F5344CB8AC3E}">
        <p14:creationId xmlns:p14="http://schemas.microsoft.com/office/powerpoint/2010/main" val="182898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3</a:t>
            </a:fld>
            <a:endParaRPr lang="en-US"/>
          </a:p>
        </p:txBody>
      </p:sp>
    </p:spTree>
    <p:extLst>
      <p:ext uri="{BB962C8B-B14F-4D97-AF65-F5344CB8AC3E}">
        <p14:creationId xmlns:p14="http://schemas.microsoft.com/office/powerpoint/2010/main" val="160392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 with this structure s</a:t>
            </a:r>
          </a:p>
        </p:txBody>
      </p:sp>
      <p:sp>
        <p:nvSpPr>
          <p:cNvPr id="4" name="Slide Number Placeholder 3"/>
          <p:cNvSpPr>
            <a:spLocks noGrp="1"/>
          </p:cNvSpPr>
          <p:nvPr>
            <p:ph type="sldNum" sz="quarter" idx="5"/>
          </p:nvPr>
        </p:nvSpPr>
        <p:spPr/>
        <p:txBody>
          <a:bodyPr/>
          <a:lstStyle/>
          <a:p>
            <a:fld id="{F68F1D35-A52C-0144-B434-F87D7A60EEFE}" type="slidenum">
              <a:rPr lang="en-US" smtClean="0"/>
              <a:t>4</a:t>
            </a:fld>
            <a:endParaRPr lang="en-US"/>
          </a:p>
        </p:txBody>
      </p:sp>
    </p:spTree>
    <p:extLst>
      <p:ext uri="{BB962C8B-B14F-4D97-AF65-F5344CB8AC3E}">
        <p14:creationId xmlns:p14="http://schemas.microsoft.com/office/powerpoint/2010/main" val="931131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According to SATP, The perceived availability of power and volitional influence can predict individuals’ influencing behaviors, specifically to use more </a:t>
            </a:r>
            <a:r>
              <a:rPr lang="en-US" b="1" dirty="0"/>
              <a:t>collaborative strategies</a:t>
            </a:r>
            <a:r>
              <a:rPr lang="en-US" dirty="0"/>
              <a:t>, or </a:t>
            </a:r>
            <a:r>
              <a:rPr lang="en-US" b="1" dirty="0"/>
              <a:t>coercive</a:t>
            </a:r>
            <a:r>
              <a:rPr lang="en-US" dirty="0"/>
              <a:t> </a:t>
            </a:r>
            <a:r>
              <a:rPr lang="en-US" b="1" dirty="0"/>
              <a:t>strategies</a:t>
            </a:r>
            <a:r>
              <a:rPr lang="en-US" dirty="0"/>
              <a:t>. </a:t>
            </a:r>
          </a:p>
          <a:p>
            <a:endParaRPr lang="en-US" dirty="0"/>
          </a:p>
          <a:p>
            <a:r>
              <a:rPr lang="en-US" dirty="0"/>
              <a:t>Some resources, include things like money or financial capital, networks or social capital, and even emotions or psychological capital.  </a:t>
            </a:r>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5</a:t>
            </a:fld>
            <a:endParaRPr lang="en-US"/>
          </a:p>
        </p:txBody>
      </p:sp>
    </p:spTree>
    <p:extLst>
      <p:ext uri="{BB962C8B-B14F-4D97-AF65-F5344CB8AC3E}">
        <p14:creationId xmlns:p14="http://schemas.microsoft.com/office/powerpoint/2010/main" val="1043336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use influence tactics as survey answer options in forced-choice measure.  </a:t>
            </a:r>
          </a:p>
          <a:p>
            <a:endParaRPr lang="en-US" dirty="0"/>
          </a:p>
          <a:p>
            <a:r>
              <a:rPr lang="en-AU" dirty="0">
                <a:effectLst/>
              </a:rPr>
              <a:t>These Influence tactics are mapped onto a 2D space defined by its </a:t>
            </a:r>
            <a:r>
              <a:rPr lang="en-AU" b="1" dirty="0">
                <a:effectLst/>
              </a:rPr>
              <a:t>minimum required power and volitional influence </a:t>
            </a:r>
            <a:r>
              <a:rPr lang="en-AU" b="0" dirty="0">
                <a:effectLst/>
              </a:rPr>
              <a:t>in an empirical study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補充</a:t>
            </a:r>
            <a:r>
              <a:rPr lang="en-AU" dirty="0"/>
              <a:t>：</a:t>
            </a:r>
            <a:br>
              <a:rPr lang="en-AU" dirty="0"/>
            </a:br>
            <a:r>
              <a:rPr lang="en-AU" dirty="0"/>
              <a:t>H</a:t>
            </a:r>
            <a:r>
              <a:rPr lang="en-AU" sz="1200" dirty="0">
                <a:effectLst/>
              </a:rPr>
              <a:t>ow much power or volitional influence would be required for an agent to induce them to comply with a request?</a:t>
            </a:r>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6</a:t>
            </a:fld>
            <a:endParaRPr lang="en-US"/>
          </a:p>
        </p:txBody>
      </p:sp>
    </p:spTree>
    <p:extLst>
      <p:ext uri="{BB962C8B-B14F-4D97-AF65-F5344CB8AC3E}">
        <p14:creationId xmlns:p14="http://schemas.microsoft.com/office/powerpoint/2010/main" val="97519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tactics may require higher power; more related to dominance-based strategies such as </a:t>
            </a:r>
          </a:p>
        </p:txBody>
      </p:sp>
      <p:sp>
        <p:nvSpPr>
          <p:cNvPr id="4" name="Slide Number Placeholder 3"/>
          <p:cNvSpPr>
            <a:spLocks noGrp="1"/>
          </p:cNvSpPr>
          <p:nvPr>
            <p:ph type="sldNum" sz="quarter" idx="5"/>
          </p:nvPr>
        </p:nvSpPr>
        <p:spPr/>
        <p:txBody>
          <a:bodyPr/>
          <a:lstStyle/>
          <a:p>
            <a:fld id="{F68F1D35-A52C-0144-B434-F87D7A60EEFE}" type="slidenum">
              <a:rPr lang="en-US" smtClean="0"/>
              <a:t>7</a:t>
            </a:fld>
            <a:endParaRPr lang="en-US"/>
          </a:p>
        </p:txBody>
      </p:sp>
    </p:spTree>
    <p:extLst>
      <p:ext uri="{BB962C8B-B14F-4D97-AF65-F5344CB8AC3E}">
        <p14:creationId xmlns:p14="http://schemas.microsoft.com/office/powerpoint/2010/main" val="63105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tactics may require higher volitional influence; related to prestige-based strategies, such as </a:t>
            </a:r>
          </a:p>
        </p:txBody>
      </p:sp>
      <p:sp>
        <p:nvSpPr>
          <p:cNvPr id="4" name="Slide Number Placeholder 3"/>
          <p:cNvSpPr>
            <a:spLocks noGrp="1"/>
          </p:cNvSpPr>
          <p:nvPr>
            <p:ph type="sldNum" sz="quarter" idx="5"/>
          </p:nvPr>
        </p:nvSpPr>
        <p:spPr/>
        <p:txBody>
          <a:bodyPr/>
          <a:lstStyle/>
          <a:p>
            <a:fld id="{F68F1D35-A52C-0144-B434-F87D7A60EEFE}" type="slidenum">
              <a:rPr lang="en-US" smtClean="0"/>
              <a:t>8</a:t>
            </a:fld>
            <a:endParaRPr lang="en-US"/>
          </a:p>
        </p:txBody>
      </p:sp>
    </p:spTree>
    <p:extLst>
      <p:ext uri="{BB962C8B-B14F-4D97-AF65-F5344CB8AC3E}">
        <p14:creationId xmlns:p14="http://schemas.microsoft.com/office/powerpoint/2010/main" val="1194385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 an example of the forced-choice question used in the current study. </a:t>
            </a:r>
          </a:p>
          <a:p>
            <a:r>
              <a:rPr lang="en-US" dirty="0"/>
              <a:t>Participants were asked to rank the influence tactics based on their preferences. </a:t>
            </a:r>
          </a:p>
          <a:p>
            <a:endParaRPr lang="en-US" dirty="0"/>
          </a:p>
          <a:p>
            <a:r>
              <a:rPr lang="en-US" dirty="0"/>
              <a:t>Using this format, there are certain strengths as alterative to single stimulus self report method </a:t>
            </a:r>
          </a:p>
          <a:p>
            <a:r>
              <a:rPr lang="en-US" dirty="0"/>
              <a:t>For example…</a:t>
            </a:r>
          </a:p>
          <a:p>
            <a:endParaRPr lang="en-US" dirty="0"/>
          </a:p>
          <a:p>
            <a:r>
              <a:rPr lang="en-US" dirty="0"/>
              <a:t>Most importantly, it will allow pairwise comparisons between tactics. Eventually, we are not comparing the data of mean scores for each tactic, but extracting the rank-order responses that reflect what tactics were preferred more often</a:t>
            </a:r>
          </a:p>
          <a:p>
            <a:endParaRPr lang="en-US" dirty="0"/>
          </a:p>
        </p:txBody>
      </p:sp>
      <p:sp>
        <p:nvSpPr>
          <p:cNvPr id="4" name="Slide Number Placeholder 3"/>
          <p:cNvSpPr>
            <a:spLocks noGrp="1"/>
          </p:cNvSpPr>
          <p:nvPr>
            <p:ph type="sldNum" sz="quarter" idx="5"/>
          </p:nvPr>
        </p:nvSpPr>
        <p:spPr/>
        <p:txBody>
          <a:bodyPr/>
          <a:lstStyle/>
          <a:p>
            <a:fld id="{F68F1D35-A52C-0144-B434-F87D7A60EEFE}" type="slidenum">
              <a:rPr lang="en-US" smtClean="0"/>
              <a:t>9</a:t>
            </a:fld>
            <a:endParaRPr lang="en-US"/>
          </a:p>
        </p:txBody>
      </p:sp>
    </p:spTree>
    <p:extLst>
      <p:ext uri="{BB962C8B-B14F-4D97-AF65-F5344CB8AC3E}">
        <p14:creationId xmlns:p14="http://schemas.microsoft.com/office/powerpoint/2010/main" val="321734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499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59231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25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4620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5580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3757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2275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0561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7311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8359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9/22/24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9397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9/22/24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732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9F3F9-7386-715E-D0A6-9697BF1E1DC1}"/>
              </a:ext>
            </a:extLst>
          </p:cNvPr>
          <p:cNvSpPr>
            <a:spLocks noGrp="1"/>
          </p:cNvSpPr>
          <p:nvPr>
            <p:ph type="ctrTitle"/>
          </p:nvPr>
        </p:nvSpPr>
        <p:spPr>
          <a:xfrm>
            <a:off x="1044515" y="1076635"/>
            <a:ext cx="4186703" cy="3495365"/>
          </a:xfrm>
        </p:spPr>
        <p:txBody>
          <a:bodyPr anchor="t">
            <a:normAutofit/>
          </a:bodyPr>
          <a:lstStyle/>
          <a:p>
            <a:r>
              <a:rPr lang="en-US" sz="4000" dirty="0"/>
              <a:t>Influencing Others In the Workplace:</a:t>
            </a:r>
          </a:p>
        </p:txBody>
      </p:sp>
      <p:sp>
        <p:nvSpPr>
          <p:cNvPr id="3" name="Subtitle 2">
            <a:extLst>
              <a:ext uri="{FF2B5EF4-FFF2-40B4-BE49-F238E27FC236}">
                <a16:creationId xmlns:a16="http://schemas.microsoft.com/office/drawing/2014/main" id="{1E66F15B-B8AB-8EDD-A3DC-4456483467B4}"/>
              </a:ext>
            </a:extLst>
          </p:cNvPr>
          <p:cNvSpPr>
            <a:spLocks noGrp="1"/>
          </p:cNvSpPr>
          <p:nvPr>
            <p:ph type="subTitle" idx="1"/>
          </p:nvPr>
        </p:nvSpPr>
        <p:spPr>
          <a:xfrm>
            <a:off x="943070" y="3253053"/>
            <a:ext cx="3638358" cy="1318948"/>
          </a:xfrm>
        </p:spPr>
        <p:txBody>
          <a:bodyPr anchor="b">
            <a:normAutofit/>
          </a:bodyPr>
          <a:lstStyle/>
          <a:p>
            <a:r>
              <a:rPr lang="en-US" dirty="0"/>
              <a:t>Developing and Validating A Forced-Choice Measure</a:t>
            </a:r>
          </a:p>
          <a:p>
            <a:endParaRPr lang="en-US" dirty="0"/>
          </a:p>
        </p:txBody>
      </p:sp>
      <p:cxnSp>
        <p:nvCxnSpPr>
          <p:cNvPr id="51" name="Straight Connector 5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Pastel colours in gradient surface design">
            <a:extLst>
              <a:ext uri="{FF2B5EF4-FFF2-40B4-BE49-F238E27FC236}">
                <a16:creationId xmlns:a16="http://schemas.microsoft.com/office/drawing/2014/main" id="{ACE3556B-4F87-3B55-8A24-EF651DBAA8E4}"/>
              </a:ext>
            </a:extLst>
          </p:cNvPr>
          <p:cNvPicPr>
            <a:picLocks noChangeAspect="1"/>
          </p:cNvPicPr>
          <p:nvPr/>
        </p:nvPicPr>
        <p:blipFill>
          <a:blip r:embed="rId3"/>
          <a:srcRect l="7239" r="27864" b="-2"/>
          <a:stretch/>
        </p:blipFill>
        <p:spPr>
          <a:xfrm>
            <a:off x="5524500" y="1"/>
            <a:ext cx="6667501" cy="6857999"/>
          </a:xfrm>
          <a:prstGeom prst="rect">
            <a:avLst/>
          </a:prstGeom>
        </p:spPr>
      </p:pic>
      <p:sp>
        <p:nvSpPr>
          <p:cNvPr id="8" name="TextBox 7">
            <a:extLst>
              <a:ext uri="{FF2B5EF4-FFF2-40B4-BE49-F238E27FC236}">
                <a16:creationId xmlns:a16="http://schemas.microsoft.com/office/drawing/2014/main" id="{E4AC59B5-9468-FC0F-F4D8-42BE55F68BD1}"/>
              </a:ext>
            </a:extLst>
          </p:cNvPr>
          <p:cNvSpPr txBox="1"/>
          <p:nvPr/>
        </p:nvSpPr>
        <p:spPr>
          <a:xfrm>
            <a:off x="943070" y="5068668"/>
            <a:ext cx="2898834" cy="646331"/>
          </a:xfrm>
          <a:prstGeom prst="rect">
            <a:avLst/>
          </a:prstGeom>
          <a:noFill/>
        </p:spPr>
        <p:txBody>
          <a:bodyPr wrap="square">
            <a:spAutoFit/>
          </a:bodyPr>
          <a:lstStyle/>
          <a:p>
            <a:r>
              <a:rPr lang="en-US" sz="1200" i="1" dirty="0"/>
              <a:t>Student: Helena Lee </a:t>
            </a:r>
          </a:p>
          <a:p>
            <a:br>
              <a:rPr lang="en-US" sz="1200" i="1" dirty="0"/>
            </a:br>
            <a:r>
              <a:rPr lang="en-US" sz="1200" i="1" dirty="0"/>
              <a:t>Supervisor: Prof. Jennifer Overbeck </a:t>
            </a:r>
          </a:p>
        </p:txBody>
      </p:sp>
    </p:spTree>
    <p:extLst>
      <p:ext uri="{BB962C8B-B14F-4D97-AF65-F5344CB8AC3E}">
        <p14:creationId xmlns:p14="http://schemas.microsoft.com/office/powerpoint/2010/main" val="255467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9A0E-3B0D-30DC-9B6B-188095333E10}"/>
              </a:ext>
            </a:extLst>
          </p:cNvPr>
          <p:cNvSpPr>
            <a:spLocks noGrp="1"/>
          </p:cNvSpPr>
          <p:nvPr>
            <p:ph type="title"/>
          </p:nvPr>
        </p:nvSpPr>
        <p:spPr/>
        <p:txBody>
          <a:bodyPr/>
          <a:lstStyle/>
          <a:p>
            <a:r>
              <a:rPr lang="en-US" dirty="0"/>
              <a:t>Part I: Development Journey </a:t>
            </a:r>
          </a:p>
        </p:txBody>
      </p:sp>
      <p:graphicFrame>
        <p:nvGraphicFramePr>
          <p:cNvPr id="6" name="Diagram 5">
            <a:extLst>
              <a:ext uri="{FF2B5EF4-FFF2-40B4-BE49-F238E27FC236}">
                <a16:creationId xmlns:a16="http://schemas.microsoft.com/office/drawing/2014/main" id="{A08B6457-3330-8707-306D-A7AC25E72718}"/>
              </a:ext>
            </a:extLst>
          </p:cNvPr>
          <p:cNvGraphicFramePr/>
          <p:nvPr>
            <p:extLst>
              <p:ext uri="{D42A27DB-BD31-4B8C-83A1-F6EECF244321}">
                <p14:modId xmlns:p14="http://schemas.microsoft.com/office/powerpoint/2010/main" val="946698625"/>
              </p:ext>
            </p:extLst>
          </p:nvPr>
        </p:nvGraphicFramePr>
        <p:xfrm>
          <a:off x="1258533" y="2537883"/>
          <a:ext cx="10002133" cy="3993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2DFA006D-1DD7-219A-0A73-561558600F42}"/>
              </a:ext>
            </a:extLst>
          </p:cNvPr>
          <p:cNvSpPr txBox="1"/>
          <p:nvPr/>
        </p:nvSpPr>
        <p:spPr>
          <a:xfrm>
            <a:off x="1570974" y="2537883"/>
            <a:ext cx="8957087" cy="369332"/>
          </a:xfrm>
          <a:prstGeom prst="rect">
            <a:avLst/>
          </a:prstGeom>
          <a:noFill/>
        </p:spPr>
        <p:txBody>
          <a:bodyPr wrap="square">
            <a:spAutoFit/>
          </a:bodyPr>
          <a:lstStyle/>
          <a:p>
            <a:pPr>
              <a:buFont typeface="Arial" panose="020B0604020202020204" pitchFamily="34" charset="0"/>
              <a:buChar char="•"/>
            </a:pPr>
            <a:r>
              <a:rPr lang="en-US" dirty="0"/>
              <a:t>Based on previous forced-choice measure development study (</a:t>
            </a:r>
            <a:r>
              <a:rPr lang="en-US" dirty="0" err="1"/>
              <a:t>Watrin</a:t>
            </a:r>
            <a:r>
              <a:rPr lang="en-US" dirty="0"/>
              <a:t> et al., 2019)</a:t>
            </a:r>
          </a:p>
        </p:txBody>
      </p:sp>
    </p:spTree>
    <p:extLst>
      <p:ext uri="{BB962C8B-B14F-4D97-AF65-F5344CB8AC3E}">
        <p14:creationId xmlns:p14="http://schemas.microsoft.com/office/powerpoint/2010/main" val="352284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6537-CEF1-D694-1821-F3D043470BB6}"/>
              </a:ext>
            </a:extLst>
          </p:cNvPr>
          <p:cNvSpPr>
            <a:spLocks noGrp="1"/>
          </p:cNvSpPr>
          <p:nvPr>
            <p:ph type="title"/>
          </p:nvPr>
        </p:nvSpPr>
        <p:spPr/>
        <p:txBody>
          <a:bodyPr/>
          <a:lstStyle/>
          <a:p>
            <a:r>
              <a:rPr lang="en-US" dirty="0"/>
              <a:t>Step 1: refine 96 influence tactics </a:t>
            </a:r>
          </a:p>
        </p:txBody>
      </p:sp>
      <p:graphicFrame>
        <p:nvGraphicFramePr>
          <p:cNvPr id="9" name="Table 8">
            <a:extLst>
              <a:ext uri="{FF2B5EF4-FFF2-40B4-BE49-F238E27FC236}">
                <a16:creationId xmlns:a16="http://schemas.microsoft.com/office/drawing/2014/main" id="{6123DCAD-8F5E-4C36-E0B4-8BF3AFF1ABDB}"/>
              </a:ext>
            </a:extLst>
          </p:cNvPr>
          <p:cNvGraphicFramePr>
            <a:graphicFrameLocks noGrp="1"/>
          </p:cNvGraphicFramePr>
          <p:nvPr>
            <p:extLst>
              <p:ext uri="{D42A27DB-BD31-4B8C-83A1-F6EECF244321}">
                <p14:modId xmlns:p14="http://schemas.microsoft.com/office/powerpoint/2010/main" val="2609728503"/>
              </p:ext>
            </p:extLst>
          </p:nvPr>
        </p:nvGraphicFramePr>
        <p:xfrm>
          <a:off x="1088136" y="2043754"/>
          <a:ext cx="4063417" cy="4546709"/>
        </p:xfrm>
        <a:graphic>
          <a:graphicData uri="http://schemas.openxmlformats.org/drawingml/2006/table">
            <a:tbl>
              <a:tblPr firstRow="1" firstCol="1" bandRow="1">
                <a:tableStyleId>{3B4B98B0-60AC-42C2-AFA5-B58CD77FA1E5}</a:tableStyleId>
              </a:tblPr>
              <a:tblGrid>
                <a:gridCol w="508553">
                  <a:extLst>
                    <a:ext uri="{9D8B030D-6E8A-4147-A177-3AD203B41FA5}">
                      <a16:colId xmlns:a16="http://schemas.microsoft.com/office/drawing/2014/main" val="3184899543"/>
                    </a:ext>
                  </a:extLst>
                </a:gridCol>
                <a:gridCol w="1291802">
                  <a:extLst>
                    <a:ext uri="{9D8B030D-6E8A-4147-A177-3AD203B41FA5}">
                      <a16:colId xmlns:a16="http://schemas.microsoft.com/office/drawing/2014/main" val="1119445944"/>
                    </a:ext>
                  </a:extLst>
                </a:gridCol>
                <a:gridCol w="2263062">
                  <a:extLst>
                    <a:ext uri="{9D8B030D-6E8A-4147-A177-3AD203B41FA5}">
                      <a16:colId xmlns:a16="http://schemas.microsoft.com/office/drawing/2014/main" val="954156882"/>
                    </a:ext>
                  </a:extLst>
                </a:gridCol>
              </a:tblGrid>
              <a:tr h="453511">
                <a:tc>
                  <a:txBody>
                    <a:bodyPr/>
                    <a:lstStyle/>
                    <a:p>
                      <a:pPr algn="l">
                        <a:lnSpc>
                          <a:spcPct val="115000"/>
                        </a:lnSpc>
                        <a:spcAft>
                          <a:spcPts val="800"/>
                        </a:spcAft>
                      </a:pPr>
                      <a:r>
                        <a:rPr lang="en-AU" sz="700" kern="0">
                          <a:effectLst/>
                        </a:rPr>
                        <a:t>ID </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Tactic_long (original tactic)</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dirty="0">
                          <a:effectLst/>
                        </a:rPr>
                        <a:t>Item_ for _survey  </a:t>
                      </a:r>
                      <a:endParaRPr lang="en-AU" sz="700" kern="100" dirty="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extLst>
                  <a:ext uri="{0D108BD9-81ED-4DB2-BD59-A6C34878D82A}">
                    <a16:rowId xmlns:a16="http://schemas.microsoft.com/office/drawing/2014/main" val="1129720422"/>
                  </a:ext>
                </a:extLst>
              </a:tr>
              <a:tr h="688833">
                <a:tc>
                  <a:txBody>
                    <a:bodyPr/>
                    <a:lstStyle/>
                    <a:p>
                      <a:pPr marR="232410" algn="l">
                        <a:lnSpc>
                          <a:spcPct val="115000"/>
                        </a:lnSpc>
                        <a:spcAft>
                          <a:spcPts val="800"/>
                        </a:spcAft>
                      </a:pPr>
                      <a:r>
                        <a:rPr lang="en-AU" sz="700" kern="0">
                          <a:effectLst/>
                        </a:rPr>
                        <a:t>1</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 ask indirectly or hint at what [the agent] wants .For example, Person A says to Person B, "it would be nice if ...").</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dirty="0">
                          <a:effectLst/>
                        </a:rPr>
                        <a:t>Person A asks Person B indirectly or hints at what Person A wants. For example, Person A says to Person B, "It would be nice if this happened."</a:t>
                      </a:r>
                      <a:r>
                        <a:rPr lang="en-AU" sz="500" kern="100" dirty="0">
                          <a:effectLst/>
                        </a:rPr>
                        <a:t>  </a:t>
                      </a:r>
                      <a:endParaRPr lang="en-AU" sz="700" kern="100" dirty="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extLst>
                  <a:ext uri="{0D108BD9-81ED-4DB2-BD59-A6C34878D82A}">
                    <a16:rowId xmlns:a16="http://schemas.microsoft.com/office/drawing/2014/main" val="1150162054"/>
                  </a:ext>
                </a:extLst>
              </a:tr>
              <a:tr h="427202">
                <a:tc>
                  <a:txBody>
                    <a:bodyPr/>
                    <a:lstStyle/>
                    <a:p>
                      <a:pPr algn="l">
                        <a:lnSpc>
                          <a:spcPct val="115000"/>
                        </a:lnSpc>
                        <a:spcAft>
                          <a:spcPts val="800"/>
                        </a:spcAft>
                      </a:pPr>
                      <a:r>
                        <a:rPr lang="en-AU" sz="700" kern="0">
                          <a:effectLst/>
                        </a:rPr>
                        <a:t>2</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 ask directly (politely).</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dirty="0">
                          <a:effectLst/>
                        </a:rPr>
                        <a:t>Person A asks Person B directly and politely for what Person A wants. For example, Person A says to Person B, “Would you please do this?”</a:t>
                      </a:r>
                      <a:endParaRPr lang="en-AU" sz="700" kern="100" dirty="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extLst>
                  <a:ext uri="{0D108BD9-81ED-4DB2-BD59-A6C34878D82A}">
                    <a16:rowId xmlns:a16="http://schemas.microsoft.com/office/drawing/2014/main" val="1968539629"/>
                  </a:ext>
                </a:extLst>
              </a:tr>
              <a:tr h="572083">
                <a:tc>
                  <a:txBody>
                    <a:bodyPr/>
                    <a:lstStyle/>
                    <a:p>
                      <a:pPr algn="l">
                        <a:lnSpc>
                          <a:spcPct val="115000"/>
                        </a:lnSpc>
                        <a:spcAft>
                          <a:spcPts val="800"/>
                        </a:spcAft>
                      </a:pPr>
                      <a:r>
                        <a:rPr lang="en-AU" sz="700" kern="0">
                          <a:effectLst/>
                        </a:rPr>
                        <a:t>3</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 [agent] says or shows that complying is required to be part of the group.</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Person A indicates that Person B must do what Person A wants, if Person B wants to be part of the group. For example, Person A says to Person B, “If you’re one of us, you’ll do this.”</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extLst>
                  <a:ext uri="{0D108BD9-81ED-4DB2-BD59-A6C34878D82A}">
                    <a16:rowId xmlns:a16="http://schemas.microsoft.com/office/drawing/2014/main" val="3851434188"/>
                  </a:ext>
                </a:extLst>
              </a:tr>
              <a:tr h="572083">
                <a:tc>
                  <a:txBody>
                    <a:bodyPr/>
                    <a:lstStyle/>
                    <a:p>
                      <a:pPr algn="l">
                        <a:lnSpc>
                          <a:spcPct val="115000"/>
                        </a:lnSpc>
                        <a:spcAft>
                          <a:spcPts val="800"/>
                        </a:spcAft>
                      </a:pPr>
                      <a:r>
                        <a:rPr lang="en-AU" sz="700" kern="0">
                          <a:effectLst/>
                        </a:rPr>
                        <a:t>4</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 [agent] refers to, or shows, others who are already doing what is being asked of [the target].</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Person A points out others who are already doing what is being asked of Person B. For example, Person A says to Person B, “Look, Person C is doing it.”</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extLst>
                  <a:ext uri="{0D108BD9-81ED-4DB2-BD59-A6C34878D82A}">
                    <a16:rowId xmlns:a16="http://schemas.microsoft.com/office/drawing/2014/main" val="3937244631"/>
                  </a:ext>
                </a:extLst>
              </a:tr>
              <a:tr h="716962">
                <a:tc>
                  <a:txBody>
                    <a:bodyPr/>
                    <a:lstStyle/>
                    <a:p>
                      <a:pPr algn="l">
                        <a:lnSpc>
                          <a:spcPct val="115000"/>
                        </a:lnSpc>
                        <a:spcAft>
                          <a:spcPts val="800"/>
                        </a:spcAft>
                      </a:pPr>
                      <a:r>
                        <a:rPr lang="en-AU" sz="700" kern="0">
                          <a:effectLst/>
                        </a:rPr>
                        <a:t>5</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 increase [the target's] status by publicly giving [the target] credit or complimenting their expertise or credibility).</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dirty="0">
                          <a:effectLst/>
                        </a:rPr>
                        <a:t>Person A tries to influence Person B by increasing Person B’s status—perhaps by publicly giving Person B credit or complimenting their expertise or credibility. For example, Person A says to others, “Look at how great Person B is at this task!”</a:t>
                      </a:r>
                      <a:endParaRPr lang="en-AU" sz="700" kern="100" dirty="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extLst>
                  <a:ext uri="{0D108BD9-81ED-4DB2-BD59-A6C34878D82A}">
                    <a16:rowId xmlns:a16="http://schemas.microsoft.com/office/drawing/2014/main" val="1303001835"/>
                  </a:ext>
                </a:extLst>
              </a:tr>
              <a:tr h="427202">
                <a:tc>
                  <a:txBody>
                    <a:bodyPr/>
                    <a:lstStyle/>
                    <a:p>
                      <a:pPr algn="l">
                        <a:lnSpc>
                          <a:spcPct val="115000"/>
                        </a:lnSpc>
                        <a:spcAft>
                          <a:spcPts val="800"/>
                        </a:spcAft>
                      </a:pPr>
                      <a:r>
                        <a:rPr lang="en-AU" sz="700" kern="0">
                          <a:effectLst/>
                        </a:rPr>
                        <a:t>6</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 be kind or patient.</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Person A tries to influence Person B by being kind or patient. For example, Person A says to Person B, “It’s OK if this takes a while—I’ll give you some time.”</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extLst>
                  <a:ext uri="{0D108BD9-81ED-4DB2-BD59-A6C34878D82A}">
                    <a16:rowId xmlns:a16="http://schemas.microsoft.com/office/drawing/2014/main" val="4148071103"/>
                  </a:ext>
                </a:extLst>
              </a:tr>
              <a:tr h="688833">
                <a:tc>
                  <a:txBody>
                    <a:bodyPr/>
                    <a:lstStyle/>
                    <a:p>
                      <a:pPr algn="l">
                        <a:lnSpc>
                          <a:spcPct val="115000"/>
                        </a:lnSpc>
                        <a:spcAft>
                          <a:spcPts val="800"/>
                        </a:spcAft>
                      </a:pPr>
                      <a:r>
                        <a:rPr lang="en-AU" sz="700" kern="0">
                          <a:effectLst/>
                        </a:rPr>
                        <a:t>7</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a:effectLst/>
                        </a:rPr>
                        <a:t>... attempt to inspire or align [the target] through vision or values.</a:t>
                      </a:r>
                      <a:endParaRPr lang="en-AU" sz="700" kern="10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tc>
                  <a:txBody>
                    <a:bodyPr/>
                    <a:lstStyle/>
                    <a:p>
                      <a:pPr algn="l">
                        <a:lnSpc>
                          <a:spcPct val="115000"/>
                        </a:lnSpc>
                        <a:spcAft>
                          <a:spcPts val="800"/>
                        </a:spcAft>
                      </a:pPr>
                      <a:r>
                        <a:rPr lang="en-AU" sz="700" kern="0" dirty="0">
                          <a:effectLst/>
                        </a:rPr>
                        <a:t>Person A attempts to inspire or align Person B through </a:t>
                      </a:r>
                      <a:r>
                        <a:rPr lang="en-AU" sz="700" kern="100" dirty="0">
                          <a:effectLst/>
                        </a:rPr>
                        <a:t>describing a clear, inspiring vision of what could happen</a:t>
                      </a:r>
                      <a:r>
                        <a:rPr lang="en-AU" sz="500" kern="100" dirty="0">
                          <a:effectLst/>
                        </a:rPr>
                        <a:t> </a:t>
                      </a:r>
                      <a:r>
                        <a:rPr lang="en-AU" sz="700" kern="0" dirty="0">
                          <a:effectLst/>
                        </a:rPr>
                        <a:t>. For example, Person A says to Person B, “Think of how much good we can do for the world if you do this.”</a:t>
                      </a:r>
                      <a:endParaRPr lang="en-AU" sz="700" kern="100" dirty="0">
                        <a:effectLst/>
                        <a:latin typeface="Aptos" panose="020B0004020202020204" pitchFamily="34" charset="0"/>
                        <a:ea typeface="DengXian" panose="02010600030101010101" pitchFamily="2" charset="-122"/>
                        <a:cs typeface="Arial" panose="020B0604020202020204" pitchFamily="34" charset="0"/>
                      </a:endParaRPr>
                    </a:p>
                  </a:txBody>
                  <a:tcPr marL="41609" marR="41609" marT="0" marB="0"/>
                </a:tc>
                <a:extLst>
                  <a:ext uri="{0D108BD9-81ED-4DB2-BD59-A6C34878D82A}">
                    <a16:rowId xmlns:a16="http://schemas.microsoft.com/office/drawing/2014/main" val="4098497814"/>
                  </a:ext>
                </a:extLst>
              </a:tr>
            </a:tbl>
          </a:graphicData>
        </a:graphic>
      </p:graphicFrame>
      <p:sp>
        <p:nvSpPr>
          <p:cNvPr id="13" name="TextBox 12">
            <a:extLst>
              <a:ext uri="{FF2B5EF4-FFF2-40B4-BE49-F238E27FC236}">
                <a16:creationId xmlns:a16="http://schemas.microsoft.com/office/drawing/2014/main" id="{0AE809EB-B065-2CB1-E2C5-98D4072F21B4}"/>
              </a:ext>
            </a:extLst>
          </p:cNvPr>
          <p:cNvSpPr txBox="1"/>
          <p:nvPr/>
        </p:nvSpPr>
        <p:spPr>
          <a:xfrm>
            <a:off x="5431972" y="2384473"/>
            <a:ext cx="6096000" cy="923330"/>
          </a:xfrm>
          <a:prstGeom prst="rect">
            <a:avLst/>
          </a:prstGeom>
          <a:noFill/>
        </p:spPr>
        <p:txBody>
          <a:bodyPr wrap="square">
            <a:spAutoFit/>
          </a:bodyPr>
          <a:lstStyle/>
          <a:p>
            <a:pPr lvl="1">
              <a:buFont typeface="Arial" panose="020B0604020202020204" pitchFamily="34" charset="0"/>
              <a:buChar char="•"/>
            </a:pPr>
            <a:r>
              <a:rPr lang="en-US" dirty="0"/>
              <a:t> Each tactic: full description + example </a:t>
            </a:r>
          </a:p>
          <a:p>
            <a:pPr lvl="2"/>
            <a:endParaRPr lang="en-US" dirty="0"/>
          </a:p>
          <a:p>
            <a:pPr lvl="1"/>
            <a:r>
              <a:rPr lang="en-US" dirty="0"/>
              <a:t> </a:t>
            </a:r>
          </a:p>
        </p:txBody>
      </p:sp>
    </p:spTree>
    <p:extLst>
      <p:ext uri="{BB962C8B-B14F-4D97-AF65-F5344CB8AC3E}">
        <p14:creationId xmlns:p14="http://schemas.microsoft.com/office/powerpoint/2010/main" val="124434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21C-1479-ECE9-C514-91D5AFB1E299}"/>
              </a:ext>
            </a:extLst>
          </p:cNvPr>
          <p:cNvSpPr>
            <a:spLocks noGrp="1"/>
          </p:cNvSpPr>
          <p:nvPr>
            <p:ph type="title"/>
          </p:nvPr>
        </p:nvSpPr>
        <p:spPr/>
        <p:txBody>
          <a:bodyPr/>
          <a:lstStyle/>
          <a:p>
            <a:r>
              <a:rPr lang="en-US" dirty="0"/>
              <a:t>Step 2: Pilot test for social desirability  </a:t>
            </a:r>
          </a:p>
        </p:txBody>
      </p:sp>
      <p:sp>
        <p:nvSpPr>
          <p:cNvPr id="3" name="Content Placeholder 2">
            <a:extLst>
              <a:ext uri="{FF2B5EF4-FFF2-40B4-BE49-F238E27FC236}">
                <a16:creationId xmlns:a16="http://schemas.microsoft.com/office/drawing/2014/main" id="{89B3C8D5-6900-74DB-5D3D-C5B3A072E455}"/>
              </a:ext>
            </a:extLst>
          </p:cNvPr>
          <p:cNvSpPr>
            <a:spLocks noGrp="1"/>
          </p:cNvSpPr>
          <p:nvPr>
            <p:ph idx="1"/>
          </p:nvPr>
        </p:nvSpPr>
        <p:spPr>
          <a:xfrm>
            <a:off x="1088136" y="2858595"/>
            <a:ext cx="9922764" cy="3838722"/>
          </a:xfrm>
        </p:spPr>
        <p:txBody>
          <a:bodyPr>
            <a:normAutofit/>
          </a:bodyPr>
          <a:lstStyle/>
          <a:p>
            <a:pPr>
              <a:buFont typeface="Arial" panose="020B0604020202020204" pitchFamily="34" charset="0"/>
              <a:buChar char="•"/>
            </a:pPr>
            <a:r>
              <a:rPr lang="en-US" dirty="0"/>
              <a:t>Participants (N = 300) were randomly distributed with 20 tactics and rated social desirability for each tactic</a:t>
            </a:r>
          </a:p>
          <a:p>
            <a:pPr lvl="1">
              <a:buFont typeface="Arial" panose="020B0604020202020204" pitchFamily="34" charset="0"/>
              <a:buChar char="•"/>
            </a:pPr>
            <a:r>
              <a:rPr lang="en-US" dirty="0"/>
              <a:t>from strongly negative (-3) to strongly positive (3)</a:t>
            </a:r>
          </a:p>
          <a:p>
            <a:pPr lvl="1">
              <a:buFont typeface="Arial" panose="020B0604020202020204" pitchFamily="34" charset="0"/>
              <a:buChar char="•"/>
            </a:pPr>
            <a:r>
              <a:rPr lang="en-US" dirty="0"/>
              <a:t>Obtained mean desirability scores for all 96 tactics. </a:t>
            </a:r>
          </a:p>
        </p:txBody>
      </p:sp>
    </p:spTree>
    <p:extLst>
      <p:ext uri="{BB962C8B-B14F-4D97-AF65-F5344CB8AC3E}">
        <p14:creationId xmlns:p14="http://schemas.microsoft.com/office/powerpoint/2010/main" val="189565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21C-1479-ECE9-C514-91D5AFB1E299}"/>
              </a:ext>
            </a:extLst>
          </p:cNvPr>
          <p:cNvSpPr>
            <a:spLocks noGrp="1"/>
          </p:cNvSpPr>
          <p:nvPr>
            <p:ph type="title"/>
          </p:nvPr>
        </p:nvSpPr>
        <p:spPr/>
        <p:txBody>
          <a:bodyPr/>
          <a:lstStyle/>
          <a:p>
            <a:r>
              <a:rPr lang="en-US" dirty="0"/>
              <a:t>Step 3: Facet Coding </a:t>
            </a:r>
          </a:p>
        </p:txBody>
      </p:sp>
      <p:sp>
        <p:nvSpPr>
          <p:cNvPr id="3" name="Content Placeholder 2">
            <a:extLst>
              <a:ext uri="{FF2B5EF4-FFF2-40B4-BE49-F238E27FC236}">
                <a16:creationId xmlns:a16="http://schemas.microsoft.com/office/drawing/2014/main" id="{89B3C8D5-6900-74DB-5D3D-C5B3A072E455}"/>
              </a:ext>
            </a:extLst>
          </p:cNvPr>
          <p:cNvSpPr>
            <a:spLocks noGrp="1"/>
          </p:cNvSpPr>
          <p:nvPr>
            <p:ph idx="1"/>
          </p:nvPr>
        </p:nvSpPr>
        <p:spPr>
          <a:xfrm>
            <a:off x="1088136" y="2287003"/>
            <a:ext cx="5361650" cy="3838722"/>
          </a:xfrm>
        </p:spPr>
        <p:txBody>
          <a:bodyPr>
            <a:normAutofit/>
          </a:bodyPr>
          <a:lstStyle/>
          <a:p>
            <a:pPr>
              <a:buFont typeface="Arial" panose="020B0604020202020204" pitchFamily="34" charset="0"/>
              <a:buChar char="•"/>
            </a:pPr>
            <a:r>
              <a:rPr lang="en-US" dirty="0"/>
              <a:t>Code 96 tactics to 9 facets based on their corresponding Power and Volitional Influence levels (Low, Medium and High)</a:t>
            </a:r>
          </a:p>
          <a:p>
            <a:pPr lvl="1">
              <a:buFont typeface="Arial" panose="020B0604020202020204" pitchFamily="34" charset="0"/>
              <a:buChar char="•"/>
            </a:pPr>
            <a:r>
              <a:rPr lang="en-US" dirty="0"/>
              <a:t>E.g. Praise = L_H = Low in Power, High in Volitional Influence </a:t>
            </a:r>
            <a:r>
              <a:rPr lang="en-US" b="1" dirty="0">
                <a:solidFill>
                  <a:srgbClr val="FF8AD8"/>
                </a:solidFill>
              </a:rPr>
              <a:t>(bottom-right corner)</a:t>
            </a:r>
          </a:p>
        </p:txBody>
      </p:sp>
      <p:pic>
        <p:nvPicPr>
          <p:cNvPr id="9" name="Picture 8" descr="A screenshot of a screen&#10;&#10;Description automatically generated">
            <a:extLst>
              <a:ext uri="{FF2B5EF4-FFF2-40B4-BE49-F238E27FC236}">
                <a16:creationId xmlns:a16="http://schemas.microsoft.com/office/drawing/2014/main" id="{E50E6B2A-92F1-5238-B62A-7794B9148BDB}"/>
              </a:ext>
            </a:extLst>
          </p:cNvPr>
          <p:cNvPicPr>
            <a:picLocks noChangeAspect="1"/>
          </p:cNvPicPr>
          <p:nvPr/>
        </p:nvPicPr>
        <p:blipFill rotWithShape="1">
          <a:blip r:embed="rId3"/>
          <a:srcRect t="20123"/>
          <a:stretch/>
        </p:blipFill>
        <p:spPr>
          <a:xfrm>
            <a:off x="7363354" y="2173528"/>
            <a:ext cx="4421301" cy="4065671"/>
          </a:xfrm>
          <a:prstGeom prst="rect">
            <a:avLst/>
          </a:prstGeom>
        </p:spPr>
      </p:pic>
      <p:cxnSp>
        <p:nvCxnSpPr>
          <p:cNvPr id="4" name="Straight Arrow Connector 3">
            <a:extLst>
              <a:ext uri="{FF2B5EF4-FFF2-40B4-BE49-F238E27FC236}">
                <a16:creationId xmlns:a16="http://schemas.microsoft.com/office/drawing/2014/main" id="{28DD0671-0F52-C166-42B1-EB2122529FDF}"/>
              </a:ext>
            </a:extLst>
          </p:cNvPr>
          <p:cNvCxnSpPr>
            <a:cxnSpLocks/>
          </p:cNvCxnSpPr>
          <p:nvPr/>
        </p:nvCxnSpPr>
        <p:spPr>
          <a:xfrm flipV="1">
            <a:off x="7128002" y="3166753"/>
            <a:ext cx="0" cy="1763331"/>
          </a:xfrm>
          <a:prstGeom prst="straightConnector1">
            <a:avLst/>
          </a:prstGeom>
          <a:ln w="571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Arrow Connector 4">
            <a:extLst>
              <a:ext uri="{FF2B5EF4-FFF2-40B4-BE49-F238E27FC236}">
                <a16:creationId xmlns:a16="http://schemas.microsoft.com/office/drawing/2014/main" id="{572DB00E-DD7C-B898-EA90-A1A204547EDC}"/>
              </a:ext>
            </a:extLst>
          </p:cNvPr>
          <p:cNvCxnSpPr>
            <a:cxnSpLocks/>
          </p:cNvCxnSpPr>
          <p:nvPr/>
        </p:nvCxnSpPr>
        <p:spPr>
          <a:xfrm>
            <a:off x="8950036" y="6534472"/>
            <a:ext cx="1699903" cy="0"/>
          </a:xfrm>
          <a:prstGeom prst="straightConnector1">
            <a:avLst/>
          </a:prstGeom>
          <a:ln w="571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0669ADC9-74D5-EE19-E45D-B2DAF5FEE45B}"/>
              </a:ext>
            </a:extLst>
          </p:cNvPr>
          <p:cNvSpPr txBox="1"/>
          <p:nvPr/>
        </p:nvSpPr>
        <p:spPr>
          <a:xfrm>
            <a:off x="6538672" y="2686814"/>
            <a:ext cx="900545" cy="369332"/>
          </a:xfrm>
          <a:prstGeom prst="rect">
            <a:avLst/>
          </a:prstGeom>
          <a:noFill/>
        </p:spPr>
        <p:txBody>
          <a:bodyPr wrap="square">
            <a:spAutoFit/>
          </a:bodyPr>
          <a:lstStyle/>
          <a:p>
            <a:r>
              <a:rPr lang="en-US" dirty="0"/>
              <a:t>Power</a:t>
            </a:r>
          </a:p>
        </p:txBody>
      </p:sp>
      <p:sp>
        <p:nvSpPr>
          <p:cNvPr id="10" name="TextBox 9">
            <a:extLst>
              <a:ext uri="{FF2B5EF4-FFF2-40B4-BE49-F238E27FC236}">
                <a16:creationId xmlns:a16="http://schemas.microsoft.com/office/drawing/2014/main" id="{8B199006-DA99-E4CF-0AC2-9B98408649CF}"/>
              </a:ext>
            </a:extLst>
          </p:cNvPr>
          <p:cNvSpPr txBox="1"/>
          <p:nvPr/>
        </p:nvSpPr>
        <p:spPr>
          <a:xfrm>
            <a:off x="10649938" y="6349806"/>
            <a:ext cx="1542061" cy="369332"/>
          </a:xfrm>
          <a:prstGeom prst="rect">
            <a:avLst/>
          </a:prstGeom>
          <a:noFill/>
        </p:spPr>
        <p:txBody>
          <a:bodyPr wrap="square">
            <a:spAutoFit/>
          </a:bodyPr>
          <a:lstStyle/>
          <a:p>
            <a:r>
              <a:rPr lang="en-US" dirty="0"/>
              <a:t>Influence </a:t>
            </a:r>
          </a:p>
        </p:txBody>
      </p:sp>
    </p:spTree>
    <p:extLst>
      <p:ext uri="{BB962C8B-B14F-4D97-AF65-F5344CB8AC3E}">
        <p14:creationId xmlns:p14="http://schemas.microsoft.com/office/powerpoint/2010/main" val="421716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21C-1479-ECE9-C514-91D5AFB1E299}"/>
              </a:ext>
            </a:extLst>
          </p:cNvPr>
          <p:cNvSpPr>
            <a:spLocks noGrp="1"/>
          </p:cNvSpPr>
          <p:nvPr>
            <p:ph type="title"/>
          </p:nvPr>
        </p:nvSpPr>
        <p:spPr/>
        <p:txBody>
          <a:bodyPr/>
          <a:lstStyle/>
          <a:p>
            <a:r>
              <a:rPr lang="en-US" dirty="0"/>
              <a:t>Step 4 &amp; 5</a:t>
            </a:r>
          </a:p>
        </p:txBody>
      </p:sp>
      <p:sp>
        <p:nvSpPr>
          <p:cNvPr id="3" name="Content Placeholder 2">
            <a:extLst>
              <a:ext uri="{FF2B5EF4-FFF2-40B4-BE49-F238E27FC236}">
                <a16:creationId xmlns:a16="http://schemas.microsoft.com/office/drawing/2014/main" id="{89B3C8D5-6900-74DB-5D3D-C5B3A072E455}"/>
              </a:ext>
            </a:extLst>
          </p:cNvPr>
          <p:cNvSpPr>
            <a:spLocks noGrp="1"/>
          </p:cNvSpPr>
          <p:nvPr>
            <p:ph idx="1"/>
          </p:nvPr>
        </p:nvSpPr>
        <p:spPr>
          <a:xfrm>
            <a:off x="1088136" y="2287003"/>
            <a:ext cx="4521494" cy="3838722"/>
          </a:xfrm>
        </p:spPr>
        <p:txBody>
          <a:bodyPr>
            <a:normAutofit/>
          </a:bodyPr>
          <a:lstStyle/>
          <a:p>
            <a:pPr>
              <a:buFont typeface="Arial" panose="020B0604020202020204" pitchFamily="34" charset="0"/>
              <a:buChar char="•"/>
            </a:pPr>
            <a:r>
              <a:rPr lang="en-US" b="1" dirty="0"/>
              <a:t>Create optimal block design </a:t>
            </a:r>
            <a:r>
              <a:rPr lang="en-US" dirty="0"/>
              <a:t>where every facet is compared at least once with all other 5 facets </a:t>
            </a:r>
          </a:p>
          <a:p>
            <a:pPr>
              <a:buFont typeface="Arial" panose="020B0604020202020204" pitchFamily="34" charset="0"/>
              <a:buChar char="•"/>
            </a:pPr>
            <a:r>
              <a:rPr lang="en-US" b="1" dirty="0"/>
              <a:t>Assign items (influence tactics) </a:t>
            </a:r>
            <a:r>
              <a:rPr lang="en-US" dirty="0"/>
              <a:t>based on their corresponding facet codes </a:t>
            </a:r>
          </a:p>
          <a:p>
            <a:pPr lvl="1">
              <a:buFont typeface="Arial" panose="020B0604020202020204" pitchFamily="34" charset="0"/>
              <a:buChar char="•"/>
            </a:pPr>
            <a:r>
              <a:rPr lang="en-US" dirty="0"/>
              <a:t>Control mean desirability scores to be consistent in signs (valence) within each block </a:t>
            </a:r>
          </a:p>
        </p:txBody>
      </p:sp>
      <p:pic>
        <p:nvPicPr>
          <p:cNvPr id="4" name="Content Placeholder 4" descr="A screenshot of a survey&#10;&#10;Description automatically generated">
            <a:extLst>
              <a:ext uri="{FF2B5EF4-FFF2-40B4-BE49-F238E27FC236}">
                <a16:creationId xmlns:a16="http://schemas.microsoft.com/office/drawing/2014/main" id="{D048F607-4A07-801F-792D-A1C418533B21}"/>
              </a:ext>
            </a:extLst>
          </p:cNvPr>
          <p:cNvPicPr>
            <a:picLocks noChangeAspect="1"/>
          </p:cNvPicPr>
          <p:nvPr/>
        </p:nvPicPr>
        <p:blipFill rotWithShape="1">
          <a:blip r:embed="rId3"/>
          <a:srcRect t="60869"/>
          <a:stretch/>
        </p:blipFill>
        <p:spPr>
          <a:xfrm>
            <a:off x="5821641" y="1952370"/>
            <a:ext cx="6606775" cy="1790298"/>
          </a:xfrm>
          <a:prstGeom prst="rect">
            <a:avLst/>
          </a:prstGeom>
        </p:spPr>
      </p:pic>
      <p:pic>
        <p:nvPicPr>
          <p:cNvPr id="5" name="Picture 4" descr="A screenshot of a phone&#10;&#10;Description automatically generated">
            <a:extLst>
              <a:ext uri="{FF2B5EF4-FFF2-40B4-BE49-F238E27FC236}">
                <a16:creationId xmlns:a16="http://schemas.microsoft.com/office/drawing/2014/main" id="{62E9D8E1-1B43-52FD-7965-AAB58C931BC1}"/>
              </a:ext>
            </a:extLst>
          </p:cNvPr>
          <p:cNvPicPr>
            <a:picLocks noChangeAspect="1"/>
          </p:cNvPicPr>
          <p:nvPr/>
        </p:nvPicPr>
        <p:blipFill rotWithShape="1">
          <a:blip r:embed="rId4"/>
          <a:srcRect r="28187"/>
          <a:stretch/>
        </p:blipFill>
        <p:spPr>
          <a:xfrm>
            <a:off x="6208587" y="4549964"/>
            <a:ext cx="4314597" cy="1790298"/>
          </a:xfrm>
          <a:prstGeom prst="rect">
            <a:avLst/>
          </a:prstGeom>
        </p:spPr>
      </p:pic>
      <p:sp>
        <p:nvSpPr>
          <p:cNvPr id="6" name="Content Placeholder 2">
            <a:extLst>
              <a:ext uri="{FF2B5EF4-FFF2-40B4-BE49-F238E27FC236}">
                <a16:creationId xmlns:a16="http://schemas.microsoft.com/office/drawing/2014/main" id="{23A2DD9D-E83C-0126-20DE-DC354BF057AB}"/>
              </a:ext>
            </a:extLst>
          </p:cNvPr>
          <p:cNvSpPr txBox="1">
            <a:spLocks/>
          </p:cNvSpPr>
          <p:nvPr/>
        </p:nvSpPr>
        <p:spPr>
          <a:xfrm>
            <a:off x="6208587" y="3973622"/>
            <a:ext cx="5014324" cy="98448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Neue Haas Grotesk Text Pro" panose="020B0504020202020204" pitchFamily="34" charset="0"/>
              <a:buNone/>
            </a:pPr>
            <a:r>
              <a:rPr lang="en-US"/>
              <a:t>Negative mean social desirability score triplet  </a:t>
            </a:r>
            <a:endParaRPr lang="en-US" dirty="0"/>
          </a:p>
        </p:txBody>
      </p:sp>
      <p:sp>
        <p:nvSpPr>
          <p:cNvPr id="8" name="Content Placeholder 2">
            <a:extLst>
              <a:ext uri="{FF2B5EF4-FFF2-40B4-BE49-F238E27FC236}">
                <a16:creationId xmlns:a16="http://schemas.microsoft.com/office/drawing/2014/main" id="{5739BEAB-A73B-FB88-B355-4335A5853383}"/>
              </a:ext>
            </a:extLst>
          </p:cNvPr>
          <p:cNvSpPr txBox="1">
            <a:spLocks/>
          </p:cNvSpPr>
          <p:nvPr/>
        </p:nvSpPr>
        <p:spPr>
          <a:xfrm>
            <a:off x="6208587" y="1412887"/>
            <a:ext cx="5014324" cy="971586"/>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Neue Haas Grotesk Text Pro" panose="020B0504020202020204" pitchFamily="34" charset="0"/>
              <a:buNone/>
            </a:pPr>
            <a:r>
              <a:rPr lang="en-US" dirty="0"/>
              <a:t>Positive mean social desirability score triplet  </a:t>
            </a:r>
          </a:p>
        </p:txBody>
      </p:sp>
    </p:spTree>
    <p:extLst>
      <p:ext uri="{BB962C8B-B14F-4D97-AF65-F5344CB8AC3E}">
        <p14:creationId xmlns:p14="http://schemas.microsoft.com/office/powerpoint/2010/main" val="391108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D262D-68E7-DD0C-1E0B-052594BA5947}"/>
              </a:ext>
            </a:extLst>
          </p:cNvPr>
          <p:cNvSpPr>
            <a:spLocks noGrp="1"/>
          </p:cNvSpPr>
          <p:nvPr>
            <p:ph type="title"/>
          </p:nvPr>
        </p:nvSpPr>
        <p:spPr>
          <a:xfrm>
            <a:off x="1091203" y="1069848"/>
            <a:ext cx="6308775" cy="2049620"/>
          </a:xfrm>
        </p:spPr>
        <p:txBody>
          <a:bodyPr vert="horz" lIns="91440" tIns="45720" rIns="91440" bIns="45720" rtlCol="0" anchor="t">
            <a:normAutofit/>
          </a:bodyPr>
          <a:lstStyle/>
          <a:p>
            <a:r>
              <a:rPr lang="en-US" sz="6000" b="1" kern="1200" cap="none" baseline="0">
                <a:solidFill>
                  <a:schemeClr val="tx1"/>
                </a:solidFill>
                <a:latin typeface="+mj-lt"/>
                <a:ea typeface="+mj-ea"/>
                <a:cs typeface="+mj-cs"/>
              </a:rPr>
              <a:t>Final Design  </a:t>
            </a:r>
          </a:p>
        </p:txBody>
      </p:sp>
      <p:cxnSp>
        <p:nvCxnSpPr>
          <p:cNvPr id="16" name="Straight Connector 15">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8A2AD7D7-A32F-C411-20F8-4D1591CD25CC}"/>
              </a:ext>
            </a:extLst>
          </p:cNvPr>
          <p:cNvSpPr txBox="1">
            <a:spLocks/>
          </p:cNvSpPr>
          <p:nvPr/>
        </p:nvSpPr>
        <p:spPr>
          <a:xfrm>
            <a:off x="1097280" y="3180522"/>
            <a:ext cx="6223996" cy="3105978"/>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effectLst/>
              </a:rPr>
              <a:t>The final block design consists of 20 blocks of triplets.</a:t>
            </a:r>
          </a:p>
          <a:p>
            <a:pPr>
              <a:buFont typeface="Arial" panose="020B0604020202020204" pitchFamily="34" charset="0"/>
              <a:buChar char="•"/>
            </a:pPr>
            <a:r>
              <a:rPr lang="en-US" dirty="0"/>
              <a:t>The m</a:t>
            </a:r>
            <a:r>
              <a:rPr lang="en-US" dirty="0">
                <a:effectLst/>
              </a:rPr>
              <a:t>ean within-triplet desirability difference </a:t>
            </a:r>
            <a:r>
              <a:rPr lang="en-US" dirty="0"/>
              <a:t>is </a:t>
            </a:r>
            <a:r>
              <a:rPr lang="en-US" dirty="0">
                <a:effectLst/>
              </a:rPr>
              <a:t>1.10, indicating a relatively balanced distribution of desirability scores.   </a:t>
            </a:r>
          </a:p>
          <a:p>
            <a:endParaRPr lang="en-US" dirty="0"/>
          </a:p>
        </p:txBody>
      </p:sp>
      <p:pic>
        <p:nvPicPr>
          <p:cNvPr id="10" name="Picture 9" descr="Cubes connected with a red line">
            <a:extLst>
              <a:ext uri="{FF2B5EF4-FFF2-40B4-BE49-F238E27FC236}">
                <a16:creationId xmlns:a16="http://schemas.microsoft.com/office/drawing/2014/main" id="{48A59235-9E9D-90F5-8AE7-7765EEE7AAA3}"/>
              </a:ext>
            </a:extLst>
          </p:cNvPr>
          <p:cNvPicPr>
            <a:picLocks noChangeAspect="1"/>
          </p:cNvPicPr>
          <p:nvPr/>
        </p:nvPicPr>
        <p:blipFill>
          <a:blip r:embed="rId3"/>
          <a:srcRect l="35181" r="23751" b="-1"/>
          <a:stretch/>
        </p:blipFill>
        <p:spPr>
          <a:xfrm>
            <a:off x="8534400" y="10"/>
            <a:ext cx="3657601" cy="6857990"/>
          </a:xfrm>
          <a:prstGeom prst="rect">
            <a:avLst/>
          </a:prstGeom>
        </p:spPr>
      </p:pic>
    </p:spTree>
    <p:extLst>
      <p:ext uri="{BB962C8B-B14F-4D97-AF65-F5344CB8AC3E}">
        <p14:creationId xmlns:p14="http://schemas.microsoft.com/office/powerpoint/2010/main" val="121925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47A6ACE-A9C5-47FE-8B87-BB64849E6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E0D9C-CCAA-190B-888C-2FA5D6248E57}"/>
              </a:ext>
            </a:extLst>
          </p:cNvPr>
          <p:cNvSpPr>
            <a:spLocks noGrp="1"/>
          </p:cNvSpPr>
          <p:nvPr>
            <p:ph type="title"/>
          </p:nvPr>
        </p:nvSpPr>
        <p:spPr>
          <a:xfrm>
            <a:off x="1090104" y="1084943"/>
            <a:ext cx="4360477" cy="5083939"/>
          </a:xfrm>
        </p:spPr>
        <p:txBody>
          <a:bodyPr>
            <a:normAutofit/>
          </a:bodyPr>
          <a:lstStyle/>
          <a:p>
            <a:r>
              <a:rPr lang="en-US" sz="4000" dirty="0"/>
              <a:t>Part II: Validation Method </a:t>
            </a:r>
          </a:p>
        </p:txBody>
      </p:sp>
      <p:cxnSp>
        <p:nvCxnSpPr>
          <p:cNvPr id="17" name="Straight Connector 1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79420"/>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177D1F-02A0-FC28-3A8B-5A8006B2C3CA}"/>
              </a:ext>
            </a:extLst>
          </p:cNvPr>
          <p:cNvSpPr>
            <a:spLocks noGrp="1"/>
          </p:cNvSpPr>
          <p:nvPr>
            <p:ph idx="1"/>
          </p:nvPr>
        </p:nvSpPr>
        <p:spPr>
          <a:xfrm>
            <a:off x="5524501" y="1084943"/>
            <a:ext cx="6294783" cy="6467084"/>
          </a:xfrm>
        </p:spPr>
        <p:txBody>
          <a:bodyPr>
            <a:normAutofit/>
          </a:bodyPr>
          <a:lstStyle/>
          <a:p>
            <a:pPr>
              <a:lnSpc>
                <a:spcPct val="120000"/>
              </a:lnSpc>
              <a:buFont typeface="Arial" panose="020B0604020202020204" pitchFamily="34" charset="0"/>
              <a:buChar char="•"/>
            </a:pPr>
            <a:r>
              <a:rPr lang="en-AU" sz="1400" b="1" dirty="0"/>
              <a:t>Sample</a:t>
            </a:r>
            <a:r>
              <a:rPr lang="en-AU" sz="1400" dirty="0"/>
              <a:t> </a:t>
            </a:r>
          </a:p>
          <a:p>
            <a:pPr lvl="1">
              <a:lnSpc>
                <a:spcPct val="120000"/>
              </a:lnSpc>
              <a:buFont typeface="Arial" panose="020B0604020202020204" pitchFamily="34" charset="0"/>
              <a:buChar char="•"/>
            </a:pPr>
            <a:r>
              <a:rPr lang="en-AU" sz="1400" dirty="0"/>
              <a:t>Prolific, </a:t>
            </a:r>
            <a:r>
              <a:rPr lang="en-AU" sz="1400" i="0" dirty="0">
                <a:effectLst/>
              </a:rPr>
              <a:t>N = 200 </a:t>
            </a:r>
          </a:p>
          <a:p>
            <a:pPr lvl="1">
              <a:lnSpc>
                <a:spcPct val="120000"/>
              </a:lnSpc>
              <a:buFont typeface="Arial" panose="020B0604020202020204" pitchFamily="34" charset="0"/>
              <a:buChar char="•"/>
            </a:pPr>
            <a:r>
              <a:rPr lang="en-AU" sz="1400" i="0" dirty="0">
                <a:effectLst/>
              </a:rPr>
              <a:t>REP, ongoing </a:t>
            </a:r>
          </a:p>
          <a:p>
            <a:pPr>
              <a:lnSpc>
                <a:spcPct val="120000"/>
              </a:lnSpc>
              <a:buFont typeface="Arial" panose="020B0604020202020204" pitchFamily="34" charset="0"/>
              <a:buChar char="•"/>
            </a:pPr>
            <a:r>
              <a:rPr lang="en-AU" sz="1400" b="1" dirty="0"/>
              <a:t>Analysis </a:t>
            </a:r>
            <a:endParaRPr lang="en-AU" sz="1400" b="1" i="0" dirty="0">
              <a:effectLst/>
            </a:endParaRPr>
          </a:p>
          <a:p>
            <a:pPr lvl="1">
              <a:lnSpc>
                <a:spcPct val="120000"/>
              </a:lnSpc>
              <a:buFont typeface="Arial" panose="020B0604020202020204" pitchFamily="34" charset="0"/>
              <a:buChar char="•"/>
            </a:pPr>
            <a:r>
              <a:rPr lang="en-AU" sz="1400" b="1" i="0" dirty="0" err="1">
                <a:effectLst/>
              </a:rPr>
              <a:t>Multitrait</a:t>
            </a:r>
            <a:r>
              <a:rPr lang="en-AU" sz="1400" b="1" i="0" dirty="0">
                <a:effectLst/>
              </a:rPr>
              <a:t>-Multimethod  (</a:t>
            </a:r>
            <a:r>
              <a:rPr lang="en-US" sz="1400" b="1" dirty="0"/>
              <a:t>MTMM) </a:t>
            </a:r>
            <a:r>
              <a:rPr lang="en-AU" sz="1400" b="1" i="0" dirty="0">
                <a:effectLst/>
              </a:rPr>
              <a:t>approach: </a:t>
            </a:r>
            <a:r>
              <a:rPr lang="en-AU" sz="1400" dirty="0">
                <a:effectLst/>
              </a:rPr>
              <a:t>examine the correlations between </a:t>
            </a:r>
            <a:r>
              <a:rPr lang="en-AU" sz="1400" dirty="0"/>
              <a:t>4 </a:t>
            </a:r>
            <a:r>
              <a:rPr lang="en-AU" sz="1400" dirty="0">
                <a:effectLst/>
              </a:rPr>
              <a:t>measures:</a:t>
            </a:r>
            <a:endParaRPr lang="en-US" sz="1400" b="1" dirty="0"/>
          </a:p>
          <a:p>
            <a:pPr marL="845820" lvl="2" indent="-342900">
              <a:lnSpc>
                <a:spcPct val="120000"/>
              </a:lnSpc>
              <a:buFont typeface="+mj-lt"/>
              <a:buAutoNum type="arabicPeriod"/>
            </a:pPr>
            <a:r>
              <a:rPr lang="en-US" sz="1200" dirty="0"/>
              <a:t>Forced-choice (FC) measure for Influence Tactics</a:t>
            </a:r>
          </a:p>
          <a:p>
            <a:pPr marL="845820" lvl="2" indent="-342900">
              <a:lnSpc>
                <a:spcPct val="120000"/>
              </a:lnSpc>
              <a:buFont typeface="+mj-lt"/>
              <a:buAutoNum type="arabicPeriod"/>
            </a:pPr>
            <a:r>
              <a:rPr lang="en-US" sz="1200" b="1" dirty="0"/>
              <a:t>Same trait, different method (validity)</a:t>
            </a:r>
          </a:p>
          <a:p>
            <a:pPr lvl="3">
              <a:lnSpc>
                <a:spcPct val="120000"/>
              </a:lnSpc>
            </a:pPr>
            <a:r>
              <a:rPr lang="en-US" sz="1200" dirty="0"/>
              <a:t>Single Stimulus (SS) measure for Influence Tactics (</a:t>
            </a:r>
            <a:r>
              <a:rPr lang="en-US" sz="1200" dirty="0" err="1"/>
              <a:t>Ketterman</a:t>
            </a:r>
            <a:r>
              <a:rPr lang="en-US" sz="1200" dirty="0"/>
              <a:t> &amp; </a:t>
            </a:r>
            <a:r>
              <a:rPr lang="en-US" sz="1200" dirty="0" err="1"/>
              <a:t>Maner</a:t>
            </a:r>
            <a:r>
              <a:rPr lang="en-US" sz="1200" dirty="0"/>
              <a:t>, 2021) </a:t>
            </a:r>
          </a:p>
          <a:p>
            <a:pPr marL="845820" lvl="2" indent="-342900">
              <a:lnSpc>
                <a:spcPct val="120000"/>
              </a:lnSpc>
              <a:buFont typeface="+mj-lt"/>
              <a:buAutoNum type="arabicPeriod"/>
            </a:pPr>
            <a:r>
              <a:rPr lang="en-US" sz="1200" b="1" dirty="0"/>
              <a:t>Different trait, same method</a:t>
            </a:r>
          </a:p>
          <a:p>
            <a:pPr lvl="3">
              <a:lnSpc>
                <a:spcPct val="120000"/>
              </a:lnSpc>
            </a:pPr>
            <a:r>
              <a:rPr lang="en-US" sz="1200" dirty="0"/>
              <a:t>Forced-choice (FC) measure for Maladaptive Personality Trait (</a:t>
            </a:r>
            <a:r>
              <a:rPr lang="en-US" sz="1200" dirty="0" err="1"/>
              <a:t>Guenole</a:t>
            </a:r>
            <a:r>
              <a:rPr lang="en-US" sz="1200" dirty="0"/>
              <a:t> et al. 2018)</a:t>
            </a:r>
          </a:p>
          <a:p>
            <a:pPr marL="845820" lvl="2" indent="-342900">
              <a:lnSpc>
                <a:spcPct val="120000"/>
              </a:lnSpc>
              <a:buFont typeface="+mj-lt"/>
              <a:buAutoNum type="arabicPeriod"/>
            </a:pPr>
            <a:r>
              <a:rPr lang="en-US" sz="1200" b="1" dirty="0"/>
              <a:t>Different trait, different method</a:t>
            </a:r>
          </a:p>
          <a:p>
            <a:pPr lvl="3">
              <a:lnSpc>
                <a:spcPct val="120000"/>
              </a:lnSpc>
            </a:pPr>
            <a:r>
              <a:rPr lang="en-US" sz="1200" dirty="0"/>
              <a:t>Single Stimulus (SS) measure for Maladaptive Personality Trait (</a:t>
            </a:r>
            <a:r>
              <a:rPr lang="en-US" sz="1200" dirty="0" err="1"/>
              <a:t>Guenole</a:t>
            </a:r>
            <a:r>
              <a:rPr lang="en-US" sz="1200" dirty="0"/>
              <a:t> et al. 2018)</a:t>
            </a:r>
          </a:p>
          <a:p>
            <a:pPr lvl="1">
              <a:lnSpc>
                <a:spcPct val="120000"/>
              </a:lnSpc>
              <a:buFont typeface="Arial" panose="020B0604020202020204" pitchFamily="34" charset="0"/>
              <a:buChar char="•"/>
            </a:pPr>
            <a:r>
              <a:rPr lang="en-AU" sz="1600" i="0" dirty="0">
                <a:effectLst/>
              </a:rPr>
              <a:t>Model fit</a:t>
            </a:r>
          </a:p>
          <a:p>
            <a:pPr lvl="2">
              <a:lnSpc>
                <a:spcPct val="120000"/>
              </a:lnSpc>
              <a:buFont typeface="Arial" panose="020B0604020202020204" pitchFamily="34" charset="0"/>
              <a:buChar char="•"/>
            </a:pPr>
            <a:r>
              <a:rPr lang="en-AU" sz="1400" i="0" dirty="0">
                <a:effectLst/>
              </a:rPr>
              <a:t>CFA for SS measures/ T-IRT for FC measures </a:t>
            </a:r>
          </a:p>
          <a:p>
            <a:pPr lvl="1">
              <a:lnSpc>
                <a:spcPct val="120000"/>
              </a:lnSpc>
            </a:pPr>
            <a:endParaRPr lang="en-US" sz="1600" dirty="0"/>
          </a:p>
        </p:txBody>
      </p:sp>
      <p:pic>
        <p:nvPicPr>
          <p:cNvPr id="4" name="Picture 2" descr="enter image description here">
            <a:extLst>
              <a:ext uri="{FF2B5EF4-FFF2-40B4-BE49-F238E27FC236}">
                <a16:creationId xmlns:a16="http://schemas.microsoft.com/office/drawing/2014/main" id="{62995F03-0BD3-6A61-C814-B14E474AD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012" y="2863819"/>
            <a:ext cx="4360477" cy="3824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82BB6-2038-C71D-EB5F-2535E73D744E}"/>
              </a:ext>
            </a:extLst>
          </p:cNvPr>
          <p:cNvSpPr txBox="1"/>
          <p:nvPr/>
        </p:nvSpPr>
        <p:spPr>
          <a:xfrm>
            <a:off x="582012" y="2494487"/>
            <a:ext cx="4109258" cy="276999"/>
          </a:xfrm>
          <a:prstGeom prst="rect">
            <a:avLst/>
          </a:prstGeom>
          <a:noFill/>
        </p:spPr>
        <p:txBody>
          <a:bodyPr wrap="square">
            <a:spAutoFit/>
          </a:bodyPr>
          <a:lstStyle/>
          <a:p>
            <a:r>
              <a:rPr lang="en-AU" sz="1200" dirty="0">
                <a:solidFill>
                  <a:srgbClr val="000000"/>
                </a:solidFill>
                <a:effectLst/>
                <a:latin typeface="Calibri" panose="020F0502020204030204" pitchFamily="34" charset="0"/>
              </a:rPr>
              <a:t>Example figure of the MTMM matrix, NOT actual results: </a:t>
            </a:r>
          </a:p>
        </p:txBody>
      </p:sp>
    </p:spTree>
    <p:extLst>
      <p:ext uri="{BB962C8B-B14F-4D97-AF65-F5344CB8AC3E}">
        <p14:creationId xmlns:p14="http://schemas.microsoft.com/office/powerpoint/2010/main" val="79550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E0D9C-CCAA-190B-888C-2FA5D6248E57}"/>
              </a:ext>
            </a:extLst>
          </p:cNvPr>
          <p:cNvSpPr>
            <a:spLocks noGrp="1"/>
          </p:cNvSpPr>
          <p:nvPr>
            <p:ph type="title"/>
          </p:nvPr>
        </p:nvSpPr>
        <p:spPr>
          <a:xfrm>
            <a:off x="1091203" y="1069848"/>
            <a:ext cx="6308775" cy="2049620"/>
          </a:xfrm>
        </p:spPr>
        <p:txBody>
          <a:bodyPr vert="horz" lIns="91440" tIns="45720" rIns="91440" bIns="45720" rtlCol="0" anchor="t">
            <a:normAutofit/>
          </a:bodyPr>
          <a:lstStyle/>
          <a:p>
            <a:pPr marL="0" marR="0" lvl="0" indent="0" fontAlgn="auto">
              <a:spcAft>
                <a:spcPts val="0"/>
              </a:spcAft>
              <a:buClrTx/>
              <a:buSzTx/>
              <a:tabLst/>
              <a:defRPr/>
            </a:pPr>
            <a:r>
              <a:rPr lang="en-US" sz="4000" b="1" kern="1200" cap="none" baseline="0" dirty="0">
                <a:solidFill>
                  <a:schemeClr val="tx1"/>
                </a:solidFill>
                <a:effectLst/>
                <a:latin typeface="+mj-lt"/>
                <a:ea typeface="+mj-ea"/>
                <a:cs typeface="+mj-cs"/>
              </a:rPr>
              <a:t>How does T-IRT model fit to forced-choice data?</a:t>
            </a:r>
          </a:p>
        </p:txBody>
      </p:sp>
      <p:cxnSp>
        <p:nvCxnSpPr>
          <p:cNvPr id="15" name="Straight Connector 14">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1D8D5E6-9075-56B5-B84C-56B89181D712}"/>
                  </a:ext>
                </a:extLst>
              </p:cNvPr>
              <p:cNvSpPr txBox="1"/>
              <p:nvPr/>
            </p:nvSpPr>
            <p:spPr>
              <a:xfrm>
                <a:off x="1091203" y="2880978"/>
                <a:ext cx="6832776" cy="3415868"/>
              </a:xfrm>
              <a:prstGeom prst="rect">
                <a:avLst/>
              </a:prstGeom>
            </p:spPr>
            <p:txBody>
              <a:bodyPr vert="horz" lIns="91440" tIns="45720" rIns="91440" bIns="45720" rtlCol="0">
                <a:noAutofit/>
              </a:bodyPr>
              <a:lstStyle/>
              <a:p>
                <a:pPr marL="800100" lvl="1" indent="-285750">
                  <a:lnSpc>
                    <a:spcPct val="130000"/>
                  </a:lnSpc>
                  <a:spcAft>
                    <a:spcPts val="600"/>
                  </a:spcAft>
                  <a:buFont typeface="Arial" panose="020B0604020202020204" pitchFamily="34" charset="0"/>
                  <a:buChar char="•"/>
                </a:pPr>
                <a:r>
                  <a:rPr lang="en-US" sz="1600" dirty="0"/>
                  <a:t>Rank-order responses are coded in binary outcomes representing the </a:t>
                </a:r>
                <a:r>
                  <a:rPr lang="en-US" sz="1600" b="1" dirty="0"/>
                  <a:t>pairwise comparison </a:t>
                </a:r>
                <a:r>
                  <a:rPr lang="en-US" sz="1600" dirty="0"/>
                  <a:t>between 2 items </a:t>
                </a:r>
              </a:p>
              <a:p>
                <a:pPr marL="1257300" lvl="2" indent="-285750">
                  <a:lnSpc>
                    <a:spcPct val="130000"/>
                  </a:lnSpc>
                  <a:spcAft>
                    <a:spcPts val="600"/>
                  </a:spcAft>
                  <a:buFont typeface="Arial" panose="020B0604020202020204" pitchFamily="34" charset="0"/>
                  <a:buChar char="•"/>
                </a:pPr>
                <a:r>
                  <a:rPr lang="en-US" sz="1600" dirty="0"/>
                  <a:t>Compare items A and B: A wins= 1; B wins = 0</a:t>
                </a:r>
                <a:endParaRPr lang="en-US" sz="1600" b="1" dirty="0"/>
              </a:p>
              <a:p>
                <a:pPr marL="800100" lvl="1" indent="-285750">
                  <a:lnSpc>
                    <a:spcPct val="130000"/>
                  </a:lnSpc>
                  <a:spcAft>
                    <a:spcPts val="600"/>
                  </a:spcAft>
                  <a:buFont typeface="Arial" panose="020B0604020202020204" pitchFamily="34" charset="0"/>
                  <a:buChar char="•"/>
                </a:pPr>
                <a:r>
                  <a:rPr lang="en-US" sz="1600" dirty="0"/>
                  <a:t>These outcomes depend on unobserved</a:t>
                </a:r>
                <a:r>
                  <a:rPr lang="en-US" sz="1600" b="1" dirty="0"/>
                  <a:t> </a:t>
                </a:r>
                <a:r>
                  <a:rPr lang="en-US" sz="1600" dirty="0"/>
                  <a:t>psychological </a:t>
                </a:r>
                <a:r>
                  <a:rPr lang="en-US" sz="1600" b="1" dirty="0"/>
                  <a:t>utilities (t) and traits (</a:t>
                </a:r>
                <a14:m>
                  <m:oMath xmlns:m="http://schemas.openxmlformats.org/officeDocument/2006/math">
                    <m:r>
                      <a:rPr lang="en-US" sz="1600" b="1" i="1" smtClean="0">
                        <a:latin typeface="Cambria Math" panose="02040503050406030204" pitchFamily="18" charset="0"/>
                        <a:ea typeface="Cambria Math" panose="02040503050406030204" pitchFamily="18" charset="0"/>
                      </a:rPr>
                      <m:t>𝜼</m:t>
                    </m:r>
                  </m:oMath>
                </a14:m>
                <a:r>
                  <a:rPr lang="en-US" sz="1600" b="1" dirty="0"/>
                  <a:t>)</a:t>
                </a:r>
              </a:p>
              <a:p>
                <a:pPr marL="1257300" lvl="2" indent="-285750">
                  <a:lnSpc>
                    <a:spcPct val="130000"/>
                  </a:lnSpc>
                  <a:spcAft>
                    <a:spcPts val="600"/>
                  </a:spcAft>
                  <a:buFont typeface="Arial" panose="020B0604020202020204" pitchFamily="34" charset="0"/>
                  <a:buChar char="•"/>
                </a:pPr>
                <a:r>
                  <a:rPr lang="en-US" sz="1600" dirty="0"/>
                  <a:t>The item with larger utility will get chosen in comparative judgment </a:t>
                </a:r>
              </a:p>
              <a:p>
                <a:pPr marL="800100" lvl="1" indent="-285750">
                  <a:lnSpc>
                    <a:spcPct val="130000"/>
                  </a:lnSpc>
                  <a:spcAft>
                    <a:spcPts val="600"/>
                  </a:spcAft>
                  <a:buFont typeface="Arial" panose="020B0604020202020204" pitchFamily="34" charset="0"/>
                  <a:buChar char="•"/>
                </a:pPr>
                <a:r>
                  <a:rPr lang="en-US" sz="1600" dirty="0"/>
                  <a:t>For our model: </a:t>
                </a:r>
              </a:p>
              <a:p>
                <a:pPr marL="1257300" lvl="2" indent="-285750">
                  <a:lnSpc>
                    <a:spcPct val="130000"/>
                  </a:lnSpc>
                  <a:spcAft>
                    <a:spcPts val="600"/>
                  </a:spcAft>
                  <a:buFont typeface="Arial" panose="020B0604020202020204" pitchFamily="34" charset="0"/>
                  <a:buChar char="•"/>
                </a:pPr>
                <a:r>
                  <a:rPr lang="en-US" sz="1600" dirty="0"/>
                  <a:t>Power and volitional influence levels are the factors driving the outcome of rank-order responses </a:t>
                </a:r>
              </a:p>
            </p:txBody>
          </p:sp>
        </mc:Choice>
        <mc:Fallback>
          <p:sp>
            <p:nvSpPr>
              <p:cNvPr id="4" name="TextBox 3">
                <a:extLst>
                  <a:ext uri="{FF2B5EF4-FFF2-40B4-BE49-F238E27FC236}">
                    <a16:creationId xmlns:a16="http://schemas.microsoft.com/office/drawing/2014/main" id="{E1D8D5E6-9075-56B5-B84C-56B89181D712}"/>
                  </a:ext>
                </a:extLst>
              </p:cNvPr>
              <p:cNvSpPr txBox="1">
                <a:spLocks noRot="1" noChangeAspect="1" noMove="1" noResize="1" noEditPoints="1" noAdjustHandles="1" noChangeArrowheads="1" noChangeShapeType="1" noTextEdit="1"/>
              </p:cNvSpPr>
              <p:nvPr/>
            </p:nvSpPr>
            <p:spPr>
              <a:xfrm>
                <a:off x="1091203" y="2880978"/>
                <a:ext cx="6832776" cy="3415868"/>
              </a:xfrm>
              <a:prstGeom prst="rect">
                <a:avLst/>
              </a:prstGeom>
              <a:blipFill>
                <a:blip r:embed="rId3"/>
                <a:stretch>
                  <a:fillRect r="-186" b="-7807"/>
                </a:stretch>
              </a:blipFill>
            </p:spPr>
            <p:txBody>
              <a:bodyPr/>
              <a:lstStyle/>
              <a:p>
                <a:r>
                  <a:rPr lang="en-US">
                    <a:noFill/>
                  </a:rPr>
                  <a:t> </a:t>
                </a:r>
              </a:p>
            </p:txBody>
          </p:sp>
        </mc:Fallback>
      </mc:AlternateContent>
      <p:pic>
        <p:nvPicPr>
          <p:cNvPr id="5" name="Picture 4" descr="A diagram of a algorithm&#10;&#10;Description automatically generated">
            <a:extLst>
              <a:ext uri="{FF2B5EF4-FFF2-40B4-BE49-F238E27FC236}">
                <a16:creationId xmlns:a16="http://schemas.microsoft.com/office/drawing/2014/main" id="{FD8C7572-8A0D-FE17-0A2B-E6E2454DC13D}"/>
              </a:ext>
            </a:extLst>
          </p:cNvPr>
          <p:cNvPicPr>
            <a:picLocks noChangeAspect="1"/>
          </p:cNvPicPr>
          <p:nvPr/>
        </p:nvPicPr>
        <p:blipFill>
          <a:blip r:embed="rId4"/>
          <a:srcRect l="9617" r="16565"/>
          <a:stretch/>
        </p:blipFill>
        <p:spPr>
          <a:xfrm>
            <a:off x="8491181" y="0"/>
            <a:ext cx="3657601" cy="6857990"/>
          </a:xfrm>
          <a:prstGeom prst="rect">
            <a:avLst/>
          </a:prstGeom>
        </p:spPr>
      </p:pic>
      <p:sp>
        <p:nvSpPr>
          <p:cNvPr id="8" name="TextBox 7">
            <a:extLst>
              <a:ext uri="{FF2B5EF4-FFF2-40B4-BE49-F238E27FC236}">
                <a16:creationId xmlns:a16="http://schemas.microsoft.com/office/drawing/2014/main" id="{2E688770-22C1-C825-E352-BC845C5F9BAC}"/>
              </a:ext>
            </a:extLst>
          </p:cNvPr>
          <p:cNvSpPr txBox="1"/>
          <p:nvPr/>
        </p:nvSpPr>
        <p:spPr>
          <a:xfrm>
            <a:off x="9434984" y="6596390"/>
            <a:ext cx="6101860" cy="261610"/>
          </a:xfrm>
          <a:prstGeom prst="rect">
            <a:avLst/>
          </a:prstGeom>
          <a:noFill/>
        </p:spPr>
        <p:txBody>
          <a:bodyPr wrap="square">
            <a:spAutoFit/>
          </a:bodyPr>
          <a:lstStyle/>
          <a:p>
            <a:pPr lvl="1">
              <a:spcAft>
                <a:spcPts val="600"/>
              </a:spcAft>
            </a:pPr>
            <a:r>
              <a:rPr lang="en-US" sz="1100" dirty="0"/>
              <a:t>(Brown &amp; </a:t>
            </a:r>
            <a:r>
              <a:rPr lang="en-US" sz="1100" dirty="0" err="1"/>
              <a:t>Maydeu</a:t>
            </a:r>
            <a:r>
              <a:rPr lang="en-US" sz="1100" dirty="0"/>
              <a:t>-Olivares, 2011)</a:t>
            </a:r>
          </a:p>
        </p:txBody>
      </p:sp>
    </p:spTree>
    <p:extLst>
      <p:ext uri="{BB962C8B-B14F-4D97-AF65-F5344CB8AC3E}">
        <p14:creationId xmlns:p14="http://schemas.microsoft.com/office/powerpoint/2010/main" val="1052585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0D9C-CCAA-190B-888C-2FA5D6248E57}"/>
              </a:ext>
            </a:extLst>
          </p:cNvPr>
          <p:cNvSpPr>
            <a:spLocks noGrp="1"/>
          </p:cNvSpPr>
          <p:nvPr>
            <p:ph type="title"/>
          </p:nvPr>
        </p:nvSpPr>
        <p:spPr/>
        <p:txBody>
          <a:bodyPr/>
          <a:lstStyle/>
          <a:p>
            <a:r>
              <a:rPr lang="en-US" dirty="0"/>
              <a:t>Results: Model Fit (1) </a:t>
            </a:r>
          </a:p>
        </p:txBody>
      </p:sp>
      <p:sp>
        <p:nvSpPr>
          <p:cNvPr id="4" name="TextBox 3">
            <a:extLst>
              <a:ext uri="{FF2B5EF4-FFF2-40B4-BE49-F238E27FC236}">
                <a16:creationId xmlns:a16="http://schemas.microsoft.com/office/drawing/2014/main" id="{E1D8D5E6-9075-56B5-B84C-56B89181D712}"/>
              </a:ext>
            </a:extLst>
          </p:cNvPr>
          <p:cNvSpPr txBox="1"/>
          <p:nvPr/>
        </p:nvSpPr>
        <p:spPr>
          <a:xfrm>
            <a:off x="1181100" y="2106338"/>
            <a:ext cx="8928100" cy="3754874"/>
          </a:xfrm>
          <a:prstGeom prst="rect">
            <a:avLst/>
          </a:prstGeom>
          <a:noFill/>
        </p:spPr>
        <p:txBody>
          <a:bodyPr wrap="square">
            <a:spAutoFit/>
          </a:bodyPr>
          <a:lstStyle/>
          <a:p>
            <a:endParaRPr lang="en-AU" dirty="0">
              <a:latin typeface="Google Sans Text"/>
            </a:endParaRPr>
          </a:p>
          <a:p>
            <a:r>
              <a:rPr lang="en-US" b="1" dirty="0"/>
              <a:t>Forced-choice (FC) measure for Influence Tactics</a:t>
            </a:r>
          </a:p>
          <a:p>
            <a:endParaRPr lang="en-AU" dirty="0">
              <a:latin typeface="Google Sans Text"/>
            </a:endParaRPr>
          </a:p>
          <a:p>
            <a:pPr marL="285750" indent="-285750">
              <a:lnSpc>
                <a:spcPct val="150000"/>
              </a:lnSpc>
              <a:buFont typeface="Arial" panose="020B0604020202020204" pitchFamily="34" charset="0"/>
              <a:buChar char="•"/>
            </a:pPr>
            <a:r>
              <a:rPr lang="en-AU" sz="1600" dirty="0"/>
              <a:t>The T-IRT model was fit using the WLSMV estimator</a:t>
            </a:r>
          </a:p>
          <a:p>
            <a:pPr marL="285750" indent="-285750">
              <a:lnSpc>
                <a:spcPct val="150000"/>
              </a:lnSpc>
              <a:buFont typeface="Arial" panose="020B0604020202020204" pitchFamily="34" charset="0"/>
              <a:buChar char="•"/>
            </a:pPr>
            <a:r>
              <a:rPr lang="en-AU" sz="1600" dirty="0"/>
              <a:t>The model successfully converged and showed </a:t>
            </a:r>
            <a:r>
              <a:rPr lang="en-AU" sz="1600" b="1" dirty="0"/>
              <a:t>good model fit.</a:t>
            </a:r>
            <a:endParaRPr lang="en-AU" sz="1600" dirty="0"/>
          </a:p>
          <a:p>
            <a:pPr marL="742950" lvl="1" indent="-285750">
              <a:lnSpc>
                <a:spcPct val="150000"/>
              </a:lnSpc>
              <a:buFont typeface="Arial" panose="020B0604020202020204" pitchFamily="34" charset="0"/>
              <a:buChar char="•"/>
            </a:pPr>
            <a:r>
              <a:rPr lang="en-AU" sz="1600" dirty="0"/>
              <a:t>Chi-square: </a:t>
            </a:r>
            <a:r>
              <a:rPr lang="el-GR" sz="1600" dirty="0"/>
              <a:t>χ²</a:t>
            </a:r>
            <a:r>
              <a:rPr lang="en-AU" sz="1600" dirty="0"/>
              <a:t> (1635)= </a:t>
            </a:r>
            <a:r>
              <a:rPr lang="el-GR" sz="1600" dirty="0"/>
              <a:t>1922.98</a:t>
            </a:r>
            <a:r>
              <a:rPr lang="en-AU" sz="1600" dirty="0"/>
              <a:t>, </a:t>
            </a:r>
            <a:r>
              <a:rPr lang="en-AU" sz="1600" i="1" dirty="0"/>
              <a:t>p</a:t>
            </a:r>
            <a:r>
              <a:rPr lang="en-AU" sz="1600" dirty="0"/>
              <a:t> &lt; .001 </a:t>
            </a:r>
          </a:p>
          <a:p>
            <a:pPr marL="742950" lvl="1" indent="-285750">
              <a:lnSpc>
                <a:spcPct val="150000"/>
              </a:lnSpc>
              <a:buFont typeface="Arial" panose="020B0604020202020204" pitchFamily="34" charset="0"/>
              <a:buChar char="•"/>
            </a:pPr>
            <a:r>
              <a:rPr lang="en-AU" sz="1600" dirty="0"/>
              <a:t>RMSEA =  0.0298 </a:t>
            </a:r>
          </a:p>
          <a:p>
            <a:pPr marL="742950" lvl="1" indent="-285750">
              <a:lnSpc>
                <a:spcPct val="150000"/>
              </a:lnSpc>
              <a:buFont typeface="Arial" panose="020B0604020202020204" pitchFamily="34" charset="0"/>
              <a:buChar char="•"/>
            </a:pPr>
            <a:endParaRPr lang="en-AU" sz="1600" dirty="0"/>
          </a:p>
          <a:p>
            <a:pPr>
              <a:lnSpc>
                <a:spcPct val="150000"/>
              </a:lnSpc>
            </a:pPr>
            <a:r>
              <a:rPr lang="en-AU" sz="1600" b="1" i="0" dirty="0">
                <a:solidFill>
                  <a:srgbClr val="2B373E"/>
                </a:solidFill>
                <a:effectLst/>
              </a:rPr>
              <a:t>-&gt; Support the SATP theory: preferences of influencing behaviour can be explained by levels of power and volitional influence</a:t>
            </a:r>
            <a:endParaRPr lang="en-AU" sz="1600" b="1" dirty="0"/>
          </a:p>
          <a:p>
            <a:pPr marL="1200150" lvl="2" indent="-285750">
              <a:buFont typeface="Arial" panose="020B0604020202020204" pitchFamily="34" charset="0"/>
              <a:buChar char="•"/>
            </a:pPr>
            <a:endParaRPr lang="en-AU" sz="1600" dirty="0"/>
          </a:p>
        </p:txBody>
      </p:sp>
    </p:spTree>
    <p:extLst>
      <p:ext uri="{BB962C8B-B14F-4D97-AF65-F5344CB8AC3E}">
        <p14:creationId xmlns:p14="http://schemas.microsoft.com/office/powerpoint/2010/main" val="153285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0D9C-CCAA-190B-888C-2FA5D6248E57}"/>
              </a:ext>
            </a:extLst>
          </p:cNvPr>
          <p:cNvSpPr>
            <a:spLocks noGrp="1"/>
          </p:cNvSpPr>
          <p:nvPr>
            <p:ph type="title"/>
          </p:nvPr>
        </p:nvSpPr>
        <p:spPr/>
        <p:txBody>
          <a:bodyPr/>
          <a:lstStyle/>
          <a:p>
            <a:r>
              <a:rPr lang="en-US" dirty="0"/>
              <a:t>Results: Model Fit (2)</a:t>
            </a:r>
          </a:p>
        </p:txBody>
      </p:sp>
      <p:sp>
        <p:nvSpPr>
          <p:cNvPr id="11" name="TextBox 10">
            <a:extLst>
              <a:ext uri="{FF2B5EF4-FFF2-40B4-BE49-F238E27FC236}">
                <a16:creationId xmlns:a16="http://schemas.microsoft.com/office/drawing/2014/main" id="{36247F5E-8961-839D-BBB4-5D3944CAD16D}"/>
              </a:ext>
            </a:extLst>
          </p:cNvPr>
          <p:cNvSpPr txBox="1"/>
          <p:nvPr/>
        </p:nvSpPr>
        <p:spPr>
          <a:xfrm>
            <a:off x="653796" y="2205529"/>
            <a:ext cx="10357104" cy="2492990"/>
          </a:xfrm>
          <a:prstGeom prst="rect">
            <a:avLst/>
          </a:prstGeom>
          <a:noFill/>
        </p:spPr>
        <p:txBody>
          <a:bodyPr wrap="square">
            <a:spAutoFit/>
          </a:bodyPr>
          <a:lstStyle/>
          <a:p>
            <a:pPr lvl="1"/>
            <a:r>
              <a:rPr lang="en-US" b="1" dirty="0"/>
              <a:t>Single Stimulus (SS) measure for Influence Tactics </a:t>
            </a:r>
            <a:r>
              <a:rPr lang="en-US" sz="1800" b="1" dirty="0"/>
              <a:t>[same trait, different method]</a:t>
            </a:r>
          </a:p>
          <a:p>
            <a:pPr lvl="1"/>
            <a:endParaRPr lang="en-US" b="1" dirty="0"/>
          </a:p>
          <a:p>
            <a:pPr marL="742950" lvl="1" indent="-285750">
              <a:buFont typeface="Arial" panose="020B0604020202020204" pitchFamily="34" charset="0"/>
              <a:buChar char="•"/>
            </a:pPr>
            <a:endParaRPr lang="en-US" sz="1800" b="1" dirty="0"/>
          </a:p>
          <a:p>
            <a:pPr marL="742950" lvl="1" indent="-285750">
              <a:buFont typeface="Arial" panose="020B0604020202020204" pitchFamily="34" charset="0"/>
              <a:buChar char="•"/>
            </a:pPr>
            <a:r>
              <a:rPr lang="en-US" sz="1600" dirty="0"/>
              <a:t>2 CFA models (9-factor and 2-factor model) were fit using the WLSMV estimator (</a:t>
            </a:r>
            <a:r>
              <a:rPr lang="en-US" sz="1600" dirty="0" err="1"/>
              <a:t>Ketterman</a:t>
            </a:r>
            <a:r>
              <a:rPr lang="en-US" sz="1600" dirty="0"/>
              <a:t> &amp; </a:t>
            </a:r>
            <a:r>
              <a:rPr lang="en-US" sz="1600" dirty="0" err="1"/>
              <a:t>Maner</a:t>
            </a:r>
            <a:r>
              <a:rPr lang="en-US" sz="1600" dirty="0"/>
              <a:t>, 2021).</a:t>
            </a:r>
          </a:p>
          <a:p>
            <a:pPr marL="1200150" lvl="2" indent="-285750">
              <a:buFont typeface="Arial" panose="020B0604020202020204" pitchFamily="34" charset="0"/>
              <a:buChar char="•"/>
            </a:pPr>
            <a:r>
              <a:rPr lang="en-AU" sz="1600" dirty="0">
                <a:effectLst/>
              </a:rPr>
              <a:t>Both models showed a generally good fit</a:t>
            </a:r>
            <a:endParaRPr lang="en-US" dirty="0"/>
          </a:p>
          <a:p>
            <a:pPr lvl="2"/>
            <a:endParaRPr lang="en-US" b="1" dirty="0"/>
          </a:p>
          <a:p>
            <a:pPr lvl="1"/>
            <a:endParaRPr lang="en-US" dirty="0"/>
          </a:p>
          <a:p>
            <a:pPr lvl="1"/>
            <a:r>
              <a:rPr lang="en-US" dirty="0"/>
              <a:t> </a:t>
            </a:r>
          </a:p>
        </p:txBody>
      </p:sp>
      <p:graphicFrame>
        <p:nvGraphicFramePr>
          <p:cNvPr id="4" name="Table 3">
            <a:extLst>
              <a:ext uri="{FF2B5EF4-FFF2-40B4-BE49-F238E27FC236}">
                <a16:creationId xmlns:a16="http://schemas.microsoft.com/office/drawing/2014/main" id="{71C17DD8-73FE-AA2C-6DB1-DAB5E5127ADE}"/>
              </a:ext>
            </a:extLst>
          </p:cNvPr>
          <p:cNvGraphicFramePr>
            <a:graphicFrameLocks noGrp="1"/>
          </p:cNvGraphicFramePr>
          <p:nvPr>
            <p:extLst>
              <p:ext uri="{D42A27DB-BD31-4B8C-83A1-F6EECF244321}">
                <p14:modId xmlns:p14="http://schemas.microsoft.com/office/powerpoint/2010/main" val="3067132659"/>
              </p:ext>
            </p:extLst>
          </p:nvPr>
        </p:nvGraphicFramePr>
        <p:xfrm>
          <a:off x="1090992" y="4606107"/>
          <a:ext cx="10010016" cy="1308359"/>
        </p:xfrm>
        <a:graphic>
          <a:graphicData uri="http://schemas.openxmlformats.org/drawingml/2006/table">
            <a:tbl>
              <a:tblPr firstRow="1" firstCol="1" bandRow="1">
                <a:tableStyleId>{7E9639D4-E3E2-4D34-9284-5A2195B3D0D7}</a:tableStyleId>
              </a:tblPr>
              <a:tblGrid>
                <a:gridCol w="1643171">
                  <a:extLst>
                    <a:ext uri="{9D8B030D-6E8A-4147-A177-3AD203B41FA5}">
                      <a16:colId xmlns:a16="http://schemas.microsoft.com/office/drawing/2014/main" val="957740645"/>
                    </a:ext>
                  </a:extLst>
                </a:gridCol>
                <a:gridCol w="1437297">
                  <a:extLst>
                    <a:ext uri="{9D8B030D-6E8A-4147-A177-3AD203B41FA5}">
                      <a16:colId xmlns:a16="http://schemas.microsoft.com/office/drawing/2014/main" val="333992365"/>
                    </a:ext>
                  </a:extLst>
                </a:gridCol>
                <a:gridCol w="1168784">
                  <a:extLst>
                    <a:ext uri="{9D8B030D-6E8A-4147-A177-3AD203B41FA5}">
                      <a16:colId xmlns:a16="http://schemas.microsoft.com/office/drawing/2014/main" val="1953953930"/>
                    </a:ext>
                  </a:extLst>
                </a:gridCol>
                <a:gridCol w="1201696">
                  <a:extLst>
                    <a:ext uri="{9D8B030D-6E8A-4147-A177-3AD203B41FA5}">
                      <a16:colId xmlns:a16="http://schemas.microsoft.com/office/drawing/2014/main" val="3774085059"/>
                    </a:ext>
                  </a:extLst>
                </a:gridCol>
                <a:gridCol w="1273373">
                  <a:extLst>
                    <a:ext uri="{9D8B030D-6E8A-4147-A177-3AD203B41FA5}">
                      <a16:colId xmlns:a16="http://schemas.microsoft.com/office/drawing/2014/main" val="439670606"/>
                    </a:ext>
                  </a:extLst>
                </a:gridCol>
                <a:gridCol w="1650044">
                  <a:extLst>
                    <a:ext uri="{9D8B030D-6E8A-4147-A177-3AD203B41FA5}">
                      <a16:colId xmlns:a16="http://schemas.microsoft.com/office/drawing/2014/main" val="924848908"/>
                    </a:ext>
                  </a:extLst>
                </a:gridCol>
                <a:gridCol w="1635651">
                  <a:extLst>
                    <a:ext uri="{9D8B030D-6E8A-4147-A177-3AD203B41FA5}">
                      <a16:colId xmlns:a16="http://schemas.microsoft.com/office/drawing/2014/main" val="1137436207"/>
                    </a:ext>
                  </a:extLst>
                </a:gridCol>
              </a:tblGrid>
              <a:tr h="305369">
                <a:tc>
                  <a:txBody>
                    <a:bodyPr/>
                    <a:lstStyle/>
                    <a:p>
                      <a:pPr algn="ctr"/>
                      <a:r>
                        <a:rPr lang="en-AU" sz="1600" kern="100">
                          <a:effectLst/>
                          <a:latin typeface="+mn-lt"/>
                        </a:rPr>
                        <a:t>Model</a:t>
                      </a:r>
                      <a:endParaRPr lang="en-AU" sz="1800" kern="100">
                        <a:effectLst/>
                        <a:latin typeface="+mn-lt"/>
                        <a:ea typeface="Times New Roman" panose="02020603050405020304" pitchFamily="18" charset="0"/>
                      </a:endParaRPr>
                    </a:p>
                  </a:txBody>
                  <a:tcPr marL="68580" marR="68580" marT="0" marB="0"/>
                </a:tc>
                <a:tc>
                  <a:txBody>
                    <a:bodyPr/>
                    <a:lstStyle/>
                    <a:p>
                      <a:pPr algn="ctr"/>
                      <a:r>
                        <a:rPr lang="en-AU" sz="1600" kern="100">
                          <a:effectLst/>
                          <a:latin typeface="+mn-lt"/>
                        </a:rPr>
                        <a:t>X</a:t>
                      </a:r>
                      <a:r>
                        <a:rPr lang="en-AU" sz="1600" kern="100" baseline="30000">
                          <a:effectLst/>
                          <a:latin typeface="+mn-lt"/>
                        </a:rPr>
                        <a:t>2</a:t>
                      </a:r>
                      <a:endParaRPr lang="en-AU" sz="1800" kern="100">
                        <a:effectLst/>
                        <a:latin typeface="+mn-lt"/>
                        <a:ea typeface="Times New Roman" panose="02020603050405020304" pitchFamily="18" charset="0"/>
                      </a:endParaRPr>
                    </a:p>
                  </a:txBody>
                  <a:tcPr marL="68580" marR="68580" marT="0" marB="0"/>
                </a:tc>
                <a:tc>
                  <a:txBody>
                    <a:bodyPr/>
                    <a:lstStyle/>
                    <a:p>
                      <a:pPr algn="ctr"/>
                      <a:r>
                        <a:rPr lang="en-AU" sz="1600" kern="100">
                          <a:effectLst/>
                          <a:latin typeface="+mn-lt"/>
                        </a:rPr>
                        <a:t>df</a:t>
                      </a:r>
                      <a:endParaRPr lang="en-AU" sz="1800" kern="100">
                        <a:effectLst/>
                        <a:latin typeface="+mn-lt"/>
                        <a:ea typeface="Times New Roman" panose="02020603050405020304" pitchFamily="18" charset="0"/>
                      </a:endParaRPr>
                    </a:p>
                  </a:txBody>
                  <a:tcPr marL="68580" marR="68580" marT="0" marB="0"/>
                </a:tc>
                <a:tc>
                  <a:txBody>
                    <a:bodyPr/>
                    <a:lstStyle/>
                    <a:p>
                      <a:pPr algn="ctr"/>
                      <a:r>
                        <a:rPr lang="en-AU" sz="1600" kern="100">
                          <a:effectLst/>
                          <a:latin typeface="+mn-lt"/>
                        </a:rPr>
                        <a:t>p</a:t>
                      </a:r>
                      <a:endParaRPr lang="en-AU" sz="1800" kern="100">
                        <a:effectLst/>
                        <a:latin typeface="+mn-lt"/>
                        <a:ea typeface="Times New Roman" panose="02020603050405020304" pitchFamily="18" charset="0"/>
                      </a:endParaRPr>
                    </a:p>
                  </a:txBody>
                  <a:tcPr marL="68580" marR="68580" marT="0" marB="0"/>
                </a:tc>
                <a:tc>
                  <a:txBody>
                    <a:bodyPr/>
                    <a:lstStyle/>
                    <a:p>
                      <a:pPr algn="ctr"/>
                      <a:r>
                        <a:rPr lang="en-AU" sz="1600" kern="100" dirty="0">
                          <a:effectLst/>
                          <a:latin typeface="+mn-lt"/>
                        </a:rPr>
                        <a:t>CFI</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AU" sz="1600" kern="100" dirty="0">
                          <a:effectLst/>
                          <a:latin typeface="+mn-lt"/>
                        </a:rPr>
                        <a:t>RMSEA</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AU" sz="1600" kern="100" dirty="0">
                          <a:effectLst/>
                          <a:latin typeface="+mn-lt"/>
                        </a:rPr>
                        <a:t>SRMR</a:t>
                      </a:r>
                      <a:endParaRPr lang="en-AU" sz="1800" kern="1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285143414"/>
                  </a:ext>
                </a:extLst>
              </a:tr>
              <a:tr h="515310">
                <a:tc>
                  <a:txBody>
                    <a:bodyPr/>
                    <a:lstStyle/>
                    <a:p>
                      <a:r>
                        <a:rPr lang="en-AU" sz="1600" b="0" kern="100" dirty="0">
                          <a:effectLst/>
                          <a:latin typeface="+mn-lt"/>
                          <a:ea typeface="Times New Roman" panose="02020603050405020304" pitchFamily="18" charset="0"/>
                        </a:rPr>
                        <a:t>9-factor model</a:t>
                      </a:r>
                    </a:p>
                  </a:txBody>
                  <a:tcPr marL="68580" marR="68580" marT="0" marB="0"/>
                </a:tc>
                <a:tc>
                  <a:txBody>
                    <a:bodyPr/>
                    <a:lstStyle/>
                    <a:p>
                      <a:pPr algn="ctr"/>
                      <a:r>
                        <a:rPr lang="en-AU" sz="1400" dirty="0"/>
                        <a:t>1233.391</a:t>
                      </a:r>
                      <a:endParaRPr lang="en-AU" sz="1600" kern="100" dirty="0">
                        <a:effectLst/>
                        <a:latin typeface="+mn-lt"/>
                        <a:ea typeface="Times New Roman" panose="02020603050405020304" pitchFamily="18" charset="0"/>
                      </a:endParaRPr>
                    </a:p>
                  </a:txBody>
                  <a:tcPr marL="68580" marR="68580" marT="0" marB="0"/>
                </a:tc>
                <a:tc>
                  <a:txBody>
                    <a:bodyPr/>
                    <a:lstStyle/>
                    <a:p>
                      <a:pPr algn="ctr"/>
                      <a:r>
                        <a:rPr lang="en-AU" sz="1400" dirty="0"/>
                        <a:t>1139</a:t>
                      </a:r>
                      <a:endParaRPr lang="en-AU" sz="1600" kern="100" dirty="0">
                        <a:effectLst/>
                        <a:latin typeface="+mn-lt"/>
                        <a:ea typeface="Times New Roman" panose="02020603050405020304" pitchFamily="18" charset="0"/>
                      </a:endParaRPr>
                    </a:p>
                  </a:txBody>
                  <a:tcPr marL="68580" marR="68580" marT="0" marB="0"/>
                </a:tc>
                <a:tc>
                  <a:txBody>
                    <a:bodyPr/>
                    <a:lstStyle/>
                    <a:p>
                      <a:pPr algn="ctr"/>
                      <a:r>
                        <a:rPr lang="en-AU" sz="1400" kern="100" dirty="0">
                          <a:effectLst/>
                          <a:latin typeface="+mn-lt"/>
                        </a:rPr>
                        <a:t>.026</a:t>
                      </a:r>
                      <a:endParaRPr lang="en-AU" sz="1600" kern="100" dirty="0">
                        <a:effectLst/>
                        <a:latin typeface="+mn-lt"/>
                        <a:ea typeface="Times New Roman" panose="02020603050405020304" pitchFamily="18" charset="0"/>
                      </a:endParaRPr>
                    </a:p>
                  </a:txBody>
                  <a:tcPr marL="68580" marR="68580" marT="0" marB="0"/>
                </a:tc>
                <a:tc>
                  <a:txBody>
                    <a:bodyPr/>
                    <a:lstStyle/>
                    <a:p>
                      <a:pPr algn="ctr"/>
                      <a:r>
                        <a:rPr lang="en-AU" sz="1400" kern="100" dirty="0">
                          <a:effectLst/>
                          <a:latin typeface="+mn-lt"/>
                        </a:rPr>
                        <a:t>.992</a:t>
                      </a:r>
                      <a:endParaRPr lang="en-AU" sz="1600" kern="100" dirty="0">
                        <a:effectLst/>
                        <a:latin typeface="+mn-lt"/>
                        <a:ea typeface="Times New Roman" panose="02020603050405020304" pitchFamily="18" charset="0"/>
                      </a:endParaRPr>
                    </a:p>
                  </a:txBody>
                  <a:tcPr marL="68580" marR="68580" marT="0" marB="0"/>
                </a:tc>
                <a:tc>
                  <a:txBody>
                    <a:bodyPr/>
                    <a:lstStyle/>
                    <a:p>
                      <a:pPr algn="ctr"/>
                      <a:r>
                        <a:rPr lang="en-US" sz="1400" dirty="0"/>
                        <a:t>.020</a:t>
                      </a:r>
                      <a:endParaRPr lang="en-AU" sz="1600" kern="100" dirty="0">
                        <a:effectLst/>
                        <a:latin typeface="+mn-lt"/>
                        <a:ea typeface="Times New Roman" panose="02020603050405020304" pitchFamily="18" charset="0"/>
                      </a:endParaRPr>
                    </a:p>
                  </a:txBody>
                  <a:tcPr marL="68580" marR="68580" marT="0" marB="0"/>
                </a:tc>
                <a:tc>
                  <a:txBody>
                    <a:bodyPr/>
                    <a:lstStyle/>
                    <a:p>
                      <a:pPr algn="ctr"/>
                      <a:r>
                        <a:rPr lang="en-US" sz="1400" dirty="0"/>
                        <a:t>.078</a:t>
                      </a:r>
                      <a:endParaRPr lang="en-AU" sz="1600" kern="1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695793751"/>
                  </a:ext>
                </a:extLst>
              </a:tr>
              <a:tr h="311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mn-lt"/>
                        </a:rPr>
                        <a:t>2-factor model</a:t>
                      </a:r>
                    </a:p>
                    <a:p>
                      <a:endParaRPr lang="en-AU" sz="1600" b="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400" dirty="0"/>
                        <a:t>49.285</a:t>
                      </a:r>
                      <a:endParaRPr lang="en-AU" sz="16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400" dirty="0"/>
                        <a:t>26</a:t>
                      </a:r>
                      <a:endParaRPr lang="en-AU" sz="16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400" kern="100" dirty="0">
                          <a:solidFill>
                            <a:schemeClr val="tx1"/>
                          </a:solidFill>
                          <a:effectLst/>
                          <a:latin typeface="+mn-lt"/>
                        </a:rPr>
                        <a:t> .004</a:t>
                      </a:r>
                      <a:endParaRPr lang="en-AU" sz="16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400" kern="100" dirty="0">
                          <a:solidFill>
                            <a:schemeClr val="tx1"/>
                          </a:solidFill>
                          <a:effectLst/>
                          <a:latin typeface="+mn-lt"/>
                        </a:rPr>
                        <a:t>.974</a:t>
                      </a:r>
                      <a:endParaRPr lang="en-AU" sz="16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400" kern="100" dirty="0">
                          <a:solidFill>
                            <a:schemeClr val="tx1"/>
                          </a:solidFill>
                          <a:effectLst/>
                          <a:latin typeface="+mn-lt"/>
                        </a:rPr>
                        <a:t>.</a:t>
                      </a:r>
                      <a:r>
                        <a:rPr lang="en-AU" sz="1400" dirty="0">
                          <a:solidFill>
                            <a:schemeClr val="tx1"/>
                          </a:solidFill>
                          <a:effectLst/>
                        </a:rPr>
                        <a:t>067</a:t>
                      </a:r>
                      <a:endParaRPr lang="en-AU" sz="16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400" kern="100" dirty="0">
                          <a:solidFill>
                            <a:schemeClr val="tx1"/>
                          </a:solidFill>
                          <a:effectLst/>
                          <a:latin typeface="+mn-lt"/>
                        </a:rPr>
                        <a:t>.088</a:t>
                      </a:r>
                      <a:endParaRPr lang="en-AU" sz="1600" kern="100" dirty="0">
                        <a:solidFill>
                          <a:schemeClr val="tx1"/>
                        </a:solidFill>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662620667"/>
                  </a:ext>
                </a:extLst>
              </a:tr>
            </a:tbl>
          </a:graphicData>
        </a:graphic>
      </p:graphicFrame>
    </p:spTree>
    <p:extLst>
      <p:ext uri="{BB962C8B-B14F-4D97-AF65-F5344CB8AC3E}">
        <p14:creationId xmlns:p14="http://schemas.microsoft.com/office/powerpoint/2010/main" val="372068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06CA7B0-BBC0-4A11-86D8-E7C39A860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29" name="Straight Connector 5128">
            <a:extLst>
              <a:ext uri="{FF2B5EF4-FFF2-40B4-BE49-F238E27FC236}">
                <a16:creationId xmlns:a16="http://schemas.microsoft.com/office/drawing/2014/main" id="{595FDA8D-23FF-4895-928C-505FA84D5C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7959"/>
            <a:ext cx="80419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descr="What?!?!?! Influencing Others Isn't About Me and What I Say? - TalkShop  Workshops">
            <a:extLst>
              <a:ext uri="{FF2B5EF4-FFF2-40B4-BE49-F238E27FC236}">
                <a16:creationId xmlns:a16="http://schemas.microsoft.com/office/drawing/2014/main" id="{421C8B2F-B95F-49FE-E3A1-380B0B872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9" r="5277" b="2"/>
          <a:stretch/>
        </p:blipFill>
        <p:spPr bwMode="auto">
          <a:xfrm>
            <a:off x="3009900" y="-13130"/>
            <a:ext cx="9182100" cy="68711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B8A52A-2B93-CDDE-FB86-866499418E3F}"/>
              </a:ext>
            </a:extLst>
          </p:cNvPr>
          <p:cNvSpPr txBox="1"/>
          <p:nvPr/>
        </p:nvSpPr>
        <p:spPr>
          <a:xfrm>
            <a:off x="0" y="6655686"/>
            <a:ext cx="6096000" cy="215444"/>
          </a:xfrm>
          <a:prstGeom prst="rect">
            <a:avLst/>
          </a:prstGeom>
          <a:noFill/>
        </p:spPr>
        <p:txBody>
          <a:bodyPr wrap="square">
            <a:spAutoFit/>
          </a:bodyPr>
          <a:lstStyle/>
          <a:p>
            <a:r>
              <a:rPr lang="en-US" sz="800" dirty="0"/>
              <a:t>https://</a:t>
            </a:r>
            <a:r>
              <a:rPr lang="en-US" sz="800" dirty="0" err="1"/>
              <a:t>talkshopworkshops.com</a:t>
            </a:r>
            <a:r>
              <a:rPr lang="en-US" sz="800" dirty="0"/>
              <a:t>/influencing-others/</a:t>
            </a:r>
          </a:p>
        </p:txBody>
      </p:sp>
    </p:spTree>
    <p:extLst>
      <p:ext uri="{BB962C8B-B14F-4D97-AF65-F5344CB8AC3E}">
        <p14:creationId xmlns:p14="http://schemas.microsoft.com/office/powerpoint/2010/main" val="312550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F429514C-EB66-47DF-87D6-ED909BA42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4BFD9-9B52-1DC3-9F1A-F3B9EC81A80C}"/>
              </a:ext>
            </a:extLst>
          </p:cNvPr>
          <p:cNvSpPr>
            <a:spLocks noGrp="1"/>
          </p:cNvSpPr>
          <p:nvPr>
            <p:ph type="title"/>
          </p:nvPr>
        </p:nvSpPr>
        <p:spPr>
          <a:xfrm>
            <a:off x="1090940" y="2228634"/>
            <a:ext cx="7443460" cy="2269619"/>
          </a:xfrm>
        </p:spPr>
        <p:txBody>
          <a:bodyPr vert="horz" lIns="91440" tIns="45720" rIns="91440" bIns="45720" rtlCol="0" anchor="t">
            <a:normAutofit/>
          </a:bodyPr>
          <a:lstStyle/>
          <a:p>
            <a:r>
              <a:rPr lang="en-US" sz="4000" dirty="0"/>
              <a:t>Thank you for listening </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5" y="233762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03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F706-66B9-FE63-2557-8859439B7F3E}"/>
              </a:ext>
            </a:extLst>
          </p:cNvPr>
          <p:cNvSpPr>
            <a:spLocks noGrp="1"/>
          </p:cNvSpPr>
          <p:nvPr>
            <p:ph type="title"/>
          </p:nvPr>
        </p:nvSpPr>
        <p:spPr/>
        <p:txBody>
          <a:bodyPr/>
          <a:lstStyle/>
          <a:p>
            <a:r>
              <a:rPr lang="en-US" dirty="0"/>
              <a:t>Ongoing… </a:t>
            </a:r>
          </a:p>
        </p:txBody>
      </p:sp>
      <p:pic>
        <p:nvPicPr>
          <p:cNvPr id="6146" name="Picture 2" descr="enter image description here">
            <a:extLst>
              <a:ext uri="{FF2B5EF4-FFF2-40B4-BE49-F238E27FC236}">
                <a16:creationId xmlns:a16="http://schemas.microsoft.com/office/drawing/2014/main" id="{C9281ED0-3188-4B8F-E1C9-E19374CF9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1965" y="1737359"/>
            <a:ext cx="5769467" cy="50607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2FCC23-07F4-E9D6-8FE2-FDBCF50D71B8}"/>
              </a:ext>
            </a:extLst>
          </p:cNvPr>
          <p:cNvSpPr txBox="1"/>
          <p:nvPr/>
        </p:nvSpPr>
        <p:spPr>
          <a:xfrm>
            <a:off x="1088136" y="2664372"/>
            <a:ext cx="3641519" cy="2862322"/>
          </a:xfrm>
          <a:prstGeom prst="rect">
            <a:avLst/>
          </a:prstGeom>
          <a:noFill/>
        </p:spPr>
        <p:txBody>
          <a:bodyPr wrap="square" rtlCol="0">
            <a:spAutoFit/>
          </a:bodyPr>
          <a:lstStyle/>
          <a:p>
            <a:r>
              <a:rPr lang="en-AU" dirty="0">
                <a:solidFill>
                  <a:srgbClr val="000000"/>
                </a:solidFill>
                <a:latin typeface="Calibri" panose="020F0502020204030204" pitchFamily="34" charset="0"/>
              </a:rPr>
              <a:t>We will use </a:t>
            </a:r>
            <a:r>
              <a:rPr lang="en-AU" sz="1800" dirty="0">
                <a:solidFill>
                  <a:srgbClr val="000000"/>
                </a:solidFill>
                <a:effectLst/>
                <a:latin typeface="Calibri" panose="020F0502020204030204" pitchFamily="34" charset="0"/>
              </a:rPr>
              <a:t>CFA and T-IRT models output to to produce MTMM matrix </a:t>
            </a:r>
          </a:p>
          <a:p>
            <a:endParaRPr lang="en-AU" sz="1800" dirty="0">
              <a:solidFill>
                <a:srgbClr val="000000"/>
              </a:solidFill>
              <a:effectLst/>
              <a:latin typeface="Calibri" panose="020F0502020204030204" pitchFamily="34" charset="0"/>
            </a:endParaRPr>
          </a:p>
          <a:p>
            <a:r>
              <a:rPr lang="en-AU" sz="1800" b="1" dirty="0">
                <a:solidFill>
                  <a:srgbClr val="000000"/>
                </a:solidFill>
                <a:effectLst/>
                <a:latin typeface="Calibri" panose="020F0502020204030204" pitchFamily="34" charset="0"/>
              </a:rPr>
              <a:t>Expected to see: </a:t>
            </a:r>
          </a:p>
          <a:p>
            <a:endParaRPr lang="en-AU" dirty="0">
              <a:solidFill>
                <a:srgbClr val="000000"/>
              </a:solidFill>
              <a:latin typeface="Calibri" panose="020F0502020204030204" pitchFamily="34" charset="0"/>
            </a:endParaRPr>
          </a:p>
          <a:p>
            <a:r>
              <a:rPr lang="en-AU" sz="1800" dirty="0">
                <a:solidFill>
                  <a:srgbClr val="000000"/>
                </a:solidFill>
                <a:effectLst/>
                <a:latin typeface="Calibri" panose="020F0502020204030204" pitchFamily="34" charset="0"/>
              </a:rPr>
              <a:t>reliabilities &gt; validities (mono-trait-hetero-method) &gt; hetero-trait-mono-method &gt; hetero-trait-hetero-method </a:t>
            </a:r>
          </a:p>
          <a:p>
            <a:endParaRPr lang="en-US" dirty="0"/>
          </a:p>
        </p:txBody>
      </p:sp>
      <p:sp>
        <p:nvSpPr>
          <p:cNvPr id="5" name="TextBox 4">
            <a:extLst>
              <a:ext uri="{FF2B5EF4-FFF2-40B4-BE49-F238E27FC236}">
                <a16:creationId xmlns:a16="http://schemas.microsoft.com/office/drawing/2014/main" id="{7E460EB8-2115-B448-BB9B-7B2DE81D169B}"/>
              </a:ext>
            </a:extLst>
          </p:cNvPr>
          <p:cNvSpPr txBox="1"/>
          <p:nvPr/>
        </p:nvSpPr>
        <p:spPr>
          <a:xfrm>
            <a:off x="5965160" y="1368027"/>
            <a:ext cx="6098582" cy="369332"/>
          </a:xfrm>
          <a:prstGeom prst="rect">
            <a:avLst/>
          </a:prstGeom>
          <a:noFill/>
        </p:spPr>
        <p:txBody>
          <a:bodyPr wrap="square">
            <a:spAutoFit/>
          </a:bodyPr>
          <a:lstStyle/>
          <a:p>
            <a:r>
              <a:rPr lang="en-AU" sz="1800" dirty="0">
                <a:solidFill>
                  <a:srgbClr val="000000"/>
                </a:solidFill>
                <a:effectLst/>
                <a:latin typeface="Calibri" panose="020F0502020204030204" pitchFamily="34" charset="0"/>
              </a:rPr>
              <a:t>Example figure of the MTMM matrix, NOT actual results: </a:t>
            </a:r>
          </a:p>
        </p:txBody>
      </p:sp>
    </p:spTree>
    <p:extLst>
      <p:ext uri="{BB962C8B-B14F-4D97-AF65-F5344CB8AC3E}">
        <p14:creationId xmlns:p14="http://schemas.microsoft.com/office/powerpoint/2010/main" val="54411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0D9C-CCAA-190B-888C-2FA5D6248E57}"/>
              </a:ext>
            </a:extLst>
          </p:cNvPr>
          <p:cNvSpPr>
            <a:spLocks noGrp="1"/>
          </p:cNvSpPr>
          <p:nvPr>
            <p:ph type="title"/>
          </p:nvPr>
        </p:nvSpPr>
        <p:spPr/>
        <p:txBody>
          <a:bodyPr/>
          <a:lstStyle/>
          <a:p>
            <a:r>
              <a:rPr lang="en-US" dirty="0"/>
              <a:t>Results: Model Fit (3)</a:t>
            </a:r>
          </a:p>
        </p:txBody>
      </p:sp>
      <p:sp>
        <p:nvSpPr>
          <p:cNvPr id="5" name="TextBox 4">
            <a:extLst>
              <a:ext uri="{FF2B5EF4-FFF2-40B4-BE49-F238E27FC236}">
                <a16:creationId xmlns:a16="http://schemas.microsoft.com/office/drawing/2014/main" id="{89430E3B-AE68-7B3F-12BF-D70C97BA4BC8}"/>
              </a:ext>
            </a:extLst>
          </p:cNvPr>
          <p:cNvSpPr txBox="1"/>
          <p:nvPr/>
        </p:nvSpPr>
        <p:spPr>
          <a:xfrm>
            <a:off x="588114" y="2384473"/>
            <a:ext cx="10422786" cy="1569660"/>
          </a:xfrm>
          <a:prstGeom prst="rect">
            <a:avLst/>
          </a:prstGeom>
          <a:noFill/>
        </p:spPr>
        <p:txBody>
          <a:bodyPr wrap="square">
            <a:spAutoFit/>
          </a:bodyPr>
          <a:lstStyle/>
          <a:p>
            <a:pPr lvl="1"/>
            <a:r>
              <a:rPr lang="en-US" sz="1600" b="1" dirty="0"/>
              <a:t>Single Stimulus (SS) measure for Maladaptive Personality Trait  [different trait, different method]</a:t>
            </a:r>
          </a:p>
          <a:p>
            <a:pPr lvl="1"/>
            <a:endParaRPr lang="en-US" sz="1600" b="1" dirty="0"/>
          </a:p>
          <a:p>
            <a:pPr marL="742950" lvl="1" indent="-285750">
              <a:buFont typeface="Arial" panose="020B0604020202020204" pitchFamily="34" charset="0"/>
              <a:buChar char="•"/>
            </a:pPr>
            <a:r>
              <a:rPr lang="en-US" sz="1600" dirty="0"/>
              <a:t>The CFA model was fit using the </a:t>
            </a:r>
            <a:r>
              <a:rPr lang="en-AU" sz="1600" dirty="0"/>
              <a:t>WLSMV estimator</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Model fit showed similar results  to the original model (</a:t>
            </a:r>
            <a:r>
              <a:rPr lang="en-US" sz="1600" dirty="0" err="1"/>
              <a:t>Guenole</a:t>
            </a:r>
            <a:r>
              <a:rPr lang="en-US" sz="1600" dirty="0"/>
              <a:t> et al., 2018) </a:t>
            </a:r>
          </a:p>
          <a:p>
            <a:pPr marL="1200150" lvl="2" indent="-285750">
              <a:buFont typeface="Arial" panose="020B0604020202020204" pitchFamily="34" charset="0"/>
              <a:buChar char="•"/>
            </a:pPr>
            <a:r>
              <a:rPr lang="en-US" sz="1600" dirty="0"/>
              <a:t>Model fits are acceptable for both models</a:t>
            </a:r>
          </a:p>
        </p:txBody>
      </p:sp>
      <p:graphicFrame>
        <p:nvGraphicFramePr>
          <p:cNvPr id="6" name="Table 5">
            <a:extLst>
              <a:ext uri="{FF2B5EF4-FFF2-40B4-BE49-F238E27FC236}">
                <a16:creationId xmlns:a16="http://schemas.microsoft.com/office/drawing/2014/main" id="{F32C2ED0-0F68-E632-6ABF-65B67644ABFE}"/>
              </a:ext>
            </a:extLst>
          </p:cNvPr>
          <p:cNvGraphicFramePr>
            <a:graphicFrameLocks noGrp="1"/>
          </p:cNvGraphicFramePr>
          <p:nvPr>
            <p:extLst>
              <p:ext uri="{D42A27DB-BD31-4B8C-83A1-F6EECF244321}">
                <p14:modId xmlns:p14="http://schemas.microsoft.com/office/powerpoint/2010/main" val="2287480083"/>
              </p:ext>
            </p:extLst>
          </p:nvPr>
        </p:nvGraphicFramePr>
        <p:xfrm>
          <a:off x="1199446" y="4473527"/>
          <a:ext cx="9922764" cy="1464677"/>
        </p:xfrm>
        <a:graphic>
          <a:graphicData uri="http://schemas.openxmlformats.org/drawingml/2006/table">
            <a:tbl>
              <a:tblPr firstRow="1" firstCol="1" bandRow="1">
                <a:tableStyleId>{7E9639D4-E3E2-4D34-9284-5A2195B3D0D7}</a:tableStyleId>
              </a:tblPr>
              <a:tblGrid>
                <a:gridCol w="1964146">
                  <a:extLst>
                    <a:ext uri="{9D8B030D-6E8A-4147-A177-3AD203B41FA5}">
                      <a16:colId xmlns:a16="http://schemas.microsoft.com/office/drawing/2014/main" val="957740645"/>
                    </a:ext>
                  </a:extLst>
                </a:gridCol>
                <a:gridCol w="1200855">
                  <a:extLst>
                    <a:ext uri="{9D8B030D-6E8A-4147-A177-3AD203B41FA5}">
                      <a16:colId xmlns:a16="http://schemas.microsoft.com/office/drawing/2014/main" val="333992365"/>
                    </a:ext>
                  </a:extLst>
                </a:gridCol>
                <a:gridCol w="1200858">
                  <a:extLst>
                    <a:ext uri="{9D8B030D-6E8A-4147-A177-3AD203B41FA5}">
                      <a16:colId xmlns:a16="http://schemas.microsoft.com/office/drawing/2014/main" val="1953953930"/>
                    </a:ext>
                  </a:extLst>
                </a:gridCol>
                <a:gridCol w="871210">
                  <a:extLst>
                    <a:ext uri="{9D8B030D-6E8A-4147-A177-3AD203B41FA5}">
                      <a16:colId xmlns:a16="http://schemas.microsoft.com/office/drawing/2014/main" val="3774085059"/>
                    </a:ext>
                  </a:extLst>
                </a:gridCol>
                <a:gridCol w="1671782">
                  <a:extLst>
                    <a:ext uri="{9D8B030D-6E8A-4147-A177-3AD203B41FA5}">
                      <a16:colId xmlns:a16="http://schemas.microsoft.com/office/drawing/2014/main" val="439670606"/>
                    </a:ext>
                  </a:extLst>
                </a:gridCol>
                <a:gridCol w="1695326">
                  <a:extLst>
                    <a:ext uri="{9D8B030D-6E8A-4147-A177-3AD203B41FA5}">
                      <a16:colId xmlns:a16="http://schemas.microsoft.com/office/drawing/2014/main" val="924848908"/>
                    </a:ext>
                  </a:extLst>
                </a:gridCol>
                <a:gridCol w="1318587">
                  <a:extLst>
                    <a:ext uri="{9D8B030D-6E8A-4147-A177-3AD203B41FA5}">
                      <a16:colId xmlns:a16="http://schemas.microsoft.com/office/drawing/2014/main" val="1137436207"/>
                    </a:ext>
                  </a:extLst>
                </a:gridCol>
              </a:tblGrid>
              <a:tr h="236160">
                <a:tc>
                  <a:txBody>
                    <a:bodyPr/>
                    <a:lstStyle/>
                    <a:p>
                      <a:pPr algn="ctr"/>
                      <a:r>
                        <a:rPr lang="en-AU" sz="1600" kern="100" dirty="0">
                          <a:effectLst/>
                          <a:latin typeface="+mn-lt"/>
                        </a:rPr>
                        <a:t>Model</a:t>
                      </a:r>
                      <a:endParaRPr lang="en-AU" sz="1600" kern="100" dirty="0">
                        <a:effectLst/>
                        <a:latin typeface="+mn-lt"/>
                        <a:ea typeface="Times New Roman" panose="02020603050405020304" pitchFamily="18" charset="0"/>
                      </a:endParaRPr>
                    </a:p>
                  </a:txBody>
                  <a:tcPr marL="68580" marR="68580" marT="0" marB="0"/>
                </a:tc>
                <a:tc>
                  <a:txBody>
                    <a:bodyPr/>
                    <a:lstStyle/>
                    <a:p>
                      <a:pPr algn="ctr"/>
                      <a:r>
                        <a:rPr lang="en-AU" sz="1600" kern="100" dirty="0">
                          <a:effectLst/>
                          <a:latin typeface="+mn-lt"/>
                        </a:rPr>
                        <a:t>X</a:t>
                      </a:r>
                      <a:r>
                        <a:rPr lang="en-AU" sz="1600" kern="100" baseline="30000" dirty="0">
                          <a:effectLst/>
                          <a:latin typeface="+mn-lt"/>
                        </a:rPr>
                        <a:t>2</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AU" sz="1600" kern="100">
                          <a:effectLst/>
                          <a:latin typeface="+mn-lt"/>
                        </a:rPr>
                        <a:t>df</a:t>
                      </a:r>
                      <a:endParaRPr lang="en-AU" sz="1800" kern="100">
                        <a:effectLst/>
                        <a:latin typeface="+mn-lt"/>
                        <a:ea typeface="Times New Roman" panose="02020603050405020304" pitchFamily="18" charset="0"/>
                      </a:endParaRPr>
                    </a:p>
                  </a:txBody>
                  <a:tcPr marL="68580" marR="68580" marT="0" marB="0"/>
                </a:tc>
                <a:tc>
                  <a:txBody>
                    <a:bodyPr/>
                    <a:lstStyle/>
                    <a:p>
                      <a:pPr algn="ctr"/>
                      <a:r>
                        <a:rPr lang="en-AU" sz="1600" kern="100">
                          <a:effectLst/>
                          <a:latin typeface="+mn-lt"/>
                        </a:rPr>
                        <a:t>p</a:t>
                      </a:r>
                      <a:endParaRPr lang="en-AU" sz="1800" kern="100">
                        <a:effectLst/>
                        <a:latin typeface="+mn-lt"/>
                        <a:ea typeface="Times New Roman" panose="02020603050405020304" pitchFamily="18" charset="0"/>
                      </a:endParaRPr>
                    </a:p>
                  </a:txBody>
                  <a:tcPr marL="68580" marR="68580" marT="0" marB="0"/>
                </a:tc>
                <a:tc>
                  <a:txBody>
                    <a:bodyPr/>
                    <a:lstStyle/>
                    <a:p>
                      <a:pPr algn="ctr"/>
                      <a:r>
                        <a:rPr lang="en-AU" sz="1600" kern="100">
                          <a:effectLst/>
                          <a:latin typeface="+mn-lt"/>
                        </a:rPr>
                        <a:t>CFI</a:t>
                      </a:r>
                      <a:endParaRPr lang="en-AU" sz="1800" kern="100">
                        <a:effectLst/>
                        <a:latin typeface="+mn-lt"/>
                        <a:ea typeface="Times New Roman" panose="02020603050405020304" pitchFamily="18" charset="0"/>
                      </a:endParaRPr>
                    </a:p>
                  </a:txBody>
                  <a:tcPr marL="68580" marR="68580" marT="0" marB="0"/>
                </a:tc>
                <a:tc>
                  <a:txBody>
                    <a:bodyPr/>
                    <a:lstStyle/>
                    <a:p>
                      <a:pPr algn="ctr"/>
                      <a:r>
                        <a:rPr lang="en-AU" sz="1600" kern="100" dirty="0">
                          <a:effectLst/>
                          <a:latin typeface="+mn-lt"/>
                        </a:rPr>
                        <a:t>RMSEA</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AU" sz="1600" kern="100">
                          <a:effectLst/>
                          <a:latin typeface="+mn-lt"/>
                        </a:rPr>
                        <a:t>SRMR</a:t>
                      </a:r>
                      <a:endParaRPr lang="en-AU" sz="1800" kern="1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285143414"/>
                  </a:ext>
                </a:extLst>
              </a:tr>
              <a:tr h="489317">
                <a:tc>
                  <a:txBody>
                    <a:bodyPr/>
                    <a:lstStyle/>
                    <a:p>
                      <a:r>
                        <a:rPr lang="en-AU" sz="1600" b="0" kern="100" dirty="0">
                          <a:effectLst/>
                          <a:latin typeface="+mn-lt"/>
                          <a:ea typeface="Times New Roman" panose="02020603050405020304" pitchFamily="18" charset="0"/>
                        </a:rPr>
                        <a:t>Our Model </a:t>
                      </a:r>
                    </a:p>
                  </a:txBody>
                  <a:tcPr marL="68580" marR="68580" marT="0" marB="0"/>
                </a:tc>
                <a:tc>
                  <a:txBody>
                    <a:bodyPr/>
                    <a:lstStyle/>
                    <a:p>
                      <a:pPr algn="ctr"/>
                      <a:r>
                        <a:rPr lang="en-AU" sz="1600" dirty="0"/>
                        <a:t>4027.14</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AU" sz="1600" dirty="0"/>
                        <a:t>1695</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AU" sz="1600" kern="100" dirty="0">
                          <a:effectLst/>
                          <a:latin typeface="+mn-lt"/>
                        </a:rPr>
                        <a:t>&lt;.001</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AU" sz="1600" kern="100" dirty="0">
                          <a:effectLst/>
                          <a:latin typeface="+mn-lt"/>
                        </a:rPr>
                        <a:t>.862</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US" sz="1600" dirty="0"/>
                        <a:t>.084</a:t>
                      </a:r>
                      <a:endParaRPr lang="en-AU" sz="1800" kern="100" dirty="0">
                        <a:effectLst/>
                        <a:latin typeface="+mn-lt"/>
                        <a:ea typeface="Times New Roman" panose="02020603050405020304" pitchFamily="18" charset="0"/>
                      </a:endParaRPr>
                    </a:p>
                  </a:txBody>
                  <a:tcPr marL="68580" marR="68580" marT="0" marB="0"/>
                </a:tc>
                <a:tc>
                  <a:txBody>
                    <a:bodyPr/>
                    <a:lstStyle/>
                    <a:p>
                      <a:pPr algn="ctr"/>
                      <a:r>
                        <a:rPr lang="en-US" sz="1600" dirty="0"/>
                        <a:t>.111</a:t>
                      </a:r>
                      <a:endParaRPr lang="en-AU" sz="1800" kern="1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695793751"/>
                  </a:ext>
                </a:extLst>
              </a:tr>
              <a:tr h="89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latin typeface="+mn-lt"/>
                        </a:rPr>
                        <a:t>Guenole</a:t>
                      </a:r>
                      <a:r>
                        <a:rPr lang="en-US" sz="1600" b="0" dirty="0">
                          <a:solidFill>
                            <a:schemeClr val="tx1"/>
                          </a:solidFill>
                          <a:latin typeface="+mn-lt"/>
                        </a:rPr>
                        <a:t> et al., 2018</a:t>
                      </a:r>
                    </a:p>
                    <a:p>
                      <a:endParaRPr lang="en-AU" sz="1600" b="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l-GR" sz="1600" dirty="0">
                          <a:solidFill>
                            <a:schemeClr val="tx1"/>
                          </a:solidFill>
                          <a:effectLst/>
                        </a:rPr>
                        <a:t>4857.54</a:t>
                      </a:r>
                      <a:endParaRPr lang="en-AU" sz="18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600" dirty="0">
                          <a:solidFill>
                            <a:schemeClr val="tx1"/>
                          </a:solidFill>
                          <a:effectLst/>
                        </a:rPr>
                        <a:t>1695</a:t>
                      </a:r>
                      <a:endParaRPr lang="en-AU" sz="18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600" kern="100" dirty="0">
                          <a:solidFill>
                            <a:schemeClr val="tx1"/>
                          </a:solidFill>
                          <a:effectLst/>
                          <a:latin typeface="+mn-lt"/>
                        </a:rPr>
                        <a:t> &lt;.001</a:t>
                      </a:r>
                      <a:endParaRPr lang="en-AU" sz="18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600" kern="100" dirty="0">
                          <a:solidFill>
                            <a:schemeClr val="tx1"/>
                          </a:solidFill>
                          <a:effectLst/>
                          <a:latin typeface="+mn-lt"/>
                        </a:rPr>
                        <a:t>.700</a:t>
                      </a:r>
                      <a:endParaRPr lang="en-AU" sz="18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600" kern="100" dirty="0">
                          <a:solidFill>
                            <a:schemeClr val="tx1"/>
                          </a:solidFill>
                          <a:effectLst/>
                          <a:latin typeface="+mn-lt"/>
                        </a:rPr>
                        <a:t>.</a:t>
                      </a:r>
                      <a:r>
                        <a:rPr lang="en-AU" sz="1600" dirty="0">
                          <a:solidFill>
                            <a:schemeClr val="tx1"/>
                          </a:solidFill>
                          <a:effectLst/>
                        </a:rPr>
                        <a:t>068</a:t>
                      </a:r>
                      <a:endParaRPr lang="en-AU" sz="1800" kern="100" dirty="0">
                        <a:solidFill>
                          <a:schemeClr val="tx1"/>
                        </a:solidFill>
                        <a:effectLst/>
                        <a:latin typeface="+mn-lt"/>
                        <a:ea typeface="Times New Roman" panose="02020603050405020304" pitchFamily="18" charset="0"/>
                      </a:endParaRPr>
                    </a:p>
                  </a:txBody>
                  <a:tcPr marL="68580" marR="68580" marT="0" marB="0"/>
                </a:tc>
                <a:tc>
                  <a:txBody>
                    <a:bodyPr/>
                    <a:lstStyle/>
                    <a:p>
                      <a:pPr algn="ctr"/>
                      <a:r>
                        <a:rPr lang="en-AU" sz="1600" kern="100" dirty="0">
                          <a:solidFill>
                            <a:schemeClr val="tx1"/>
                          </a:solidFill>
                          <a:effectLst/>
                          <a:latin typeface="+mn-lt"/>
                        </a:rPr>
                        <a:t>.107</a:t>
                      </a:r>
                      <a:endParaRPr lang="en-AU" sz="1800" kern="100" dirty="0">
                        <a:solidFill>
                          <a:schemeClr val="tx1"/>
                        </a:solidFill>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662620667"/>
                  </a:ext>
                </a:extLst>
              </a:tr>
            </a:tbl>
          </a:graphicData>
        </a:graphic>
      </p:graphicFrame>
    </p:spTree>
    <p:extLst>
      <p:ext uri="{BB962C8B-B14F-4D97-AF65-F5344CB8AC3E}">
        <p14:creationId xmlns:p14="http://schemas.microsoft.com/office/powerpoint/2010/main" val="293322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4F55-ECD1-EED3-CA7F-3371E060BC65}"/>
              </a:ext>
            </a:extLst>
          </p:cNvPr>
          <p:cNvSpPr>
            <a:spLocks noGrp="1"/>
          </p:cNvSpPr>
          <p:nvPr>
            <p:ph type="title"/>
          </p:nvPr>
        </p:nvSpPr>
        <p:spPr/>
        <p:txBody>
          <a:bodyPr/>
          <a:lstStyle/>
          <a:p>
            <a:r>
              <a:rPr lang="en-US" dirty="0"/>
              <a:t>Research Aims </a:t>
            </a:r>
          </a:p>
        </p:txBody>
      </p:sp>
      <p:sp>
        <p:nvSpPr>
          <p:cNvPr id="3" name="Content Placeholder 2">
            <a:extLst>
              <a:ext uri="{FF2B5EF4-FFF2-40B4-BE49-F238E27FC236}">
                <a16:creationId xmlns:a16="http://schemas.microsoft.com/office/drawing/2014/main" id="{DE9EDD6A-72AB-0AAA-AE90-14B6C630CF35}"/>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Develop and validate a forced-choice measurement that can be used to measure individuals’ preferences in influencing behaviors </a:t>
            </a:r>
          </a:p>
          <a:p>
            <a:pPr lvl="1">
              <a:buFont typeface="Arial" panose="020B0604020202020204" pitchFamily="34" charset="0"/>
              <a:buChar char="•"/>
            </a:pPr>
            <a:r>
              <a:rPr lang="en-US" dirty="0"/>
              <a:t>Understand what people would choose to do when trying to influence others </a:t>
            </a:r>
          </a:p>
          <a:p>
            <a:pPr lvl="1">
              <a:buFont typeface="Arial" panose="020B0604020202020204" pitchFamily="34" charset="0"/>
              <a:buChar char="•"/>
            </a:pPr>
            <a:r>
              <a:rPr lang="en-US" dirty="0"/>
              <a:t>Whether those preferences can be explained by theory and constructs of </a:t>
            </a:r>
            <a:r>
              <a:rPr lang="en-US" b="1" dirty="0"/>
              <a:t>power (resource control)</a:t>
            </a:r>
            <a:r>
              <a:rPr lang="en-US" dirty="0"/>
              <a:t> and </a:t>
            </a:r>
            <a:r>
              <a:rPr lang="en-US" b="1" dirty="0"/>
              <a:t>influence</a:t>
            </a:r>
            <a:r>
              <a:rPr lang="en-US" dirty="0"/>
              <a:t> (</a:t>
            </a:r>
            <a:r>
              <a:rPr lang="en-US" b="1" dirty="0"/>
              <a:t>capacity for volitional influence</a:t>
            </a:r>
            <a:r>
              <a:rPr lang="en-US" dirty="0"/>
              <a:t>)</a:t>
            </a:r>
          </a:p>
          <a:p>
            <a:pPr lvl="2">
              <a:buFont typeface="Arial" panose="020B0604020202020204" pitchFamily="34" charset="0"/>
              <a:buChar char="•"/>
            </a:pPr>
            <a:r>
              <a:rPr lang="en-US" dirty="0"/>
              <a:t>Working toward the first step of operationalizing the </a:t>
            </a:r>
            <a:r>
              <a:rPr lang="en-US" b="1" dirty="0"/>
              <a:t>Social Alignment Theory of Power</a:t>
            </a:r>
          </a:p>
          <a:p>
            <a:pPr lvl="1">
              <a:buFont typeface="Arial" panose="020B0604020202020204" pitchFamily="34" charset="0"/>
              <a:buChar char="•"/>
            </a:pPr>
            <a:endParaRPr lang="en-US" dirty="0"/>
          </a:p>
          <a:p>
            <a:pPr>
              <a:buFont typeface="Arial" panose="020B0604020202020204" pitchFamily="34" charset="0"/>
              <a:buChar char="•"/>
            </a:pPr>
            <a:r>
              <a:rPr lang="en-US" b="1" dirty="0"/>
              <a:t>Potential Future Applications: </a:t>
            </a:r>
          </a:p>
          <a:p>
            <a:pPr lvl="1">
              <a:buFont typeface="Arial" panose="020B0604020202020204" pitchFamily="34" charset="0"/>
              <a:buChar char="•"/>
            </a:pPr>
            <a:r>
              <a:rPr lang="en-US" dirty="0"/>
              <a:t>Use in organizations to understand team dynamics </a:t>
            </a:r>
          </a:p>
          <a:p>
            <a:pPr lvl="1">
              <a:buFont typeface="Arial" panose="020B0604020202020204" pitchFamily="34" charset="0"/>
              <a:buChar char="•"/>
            </a:pPr>
            <a:r>
              <a:rPr lang="en-US" dirty="0"/>
              <a:t>For Individuals to understand themselves better in the aspect of influencing behaviors </a:t>
            </a:r>
          </a:p>
        </p:txBody>
      </p:sp>
      <p:pic>
        <p:nvPicPr>
          <p:cNvPr id="6146" name="Picture 2" descr="Influencing Others v/s Getting Influenced">
            <a:extLst>
              <a:ext uri="{FF2B5EF4-FFF2-40B4-BE49-F238E27FC236}">
                <a16:creationId xmlns:a16="http://schemas.microsoft.com/office/drawing/2014/main" id="{DEF243E0-BDC6-7483-D2C9-3357E57FA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407" y="890692"/>
            <a:ext cx="1505186" cy="84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3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31807EA-F70D-41DE-A07B-209FD5918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A4F55-ECD1-EED3-CA7F-3371E060BC65}"/>
              </a:ext>
            </a:extLst>
          </p:cNvPr>
          <p:cNvSpPr>
            <a:spLocks noGrp="1"/>
          </p:cNvSpPr>
          <p:nvPr>
            <p:ph type="title"/>
          </p:nvPr>
        </p:nvSpPr>
        <p:spPr>
          <a:xfrm>
            <a:off x="4751294" y="1090245"/>
            <a:ext cx="6378797" cy="1563308"/>
          </a:xfrm>
        </p:spPr>
        <p:txBody>
          <a:bodyPr>
            <a:normAutofit/>
          </a:bodyPr>
          <a:lstStyle/>
          <a:p>
            <a:pPr algn="r"/>
            <a:r>
              <a:rPr lang="en-US" sz="4000"/>
              <a:t>Overview </a:t>
            </a:r>
          </a:p>
        </p:txBody>
      </p:sp>
      <p:cxnSp>
        <p:nvCxnSpPr>
          <p:cNvPr id="53" name="Straight Connector 52">
            <a:extLst>
              <a:ext uri="{FF2B5EF4-FFF2-40B4-BE49-F238E27FC236}">
                <a16:creationId xmlns:a16="http://schemas.microsoft.com/office/drawing/2014/main" id="{D6D3BDB7-6E9F-439D-9E83-9D7F1971D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118416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84881933-C1D2-40D8-DE3B-E2D1758DD3FE}"/>
              </a:ext>
            </a:extLst>
          </p:cNvPr>
          <p:cNvGraphicFramePr>
            <a:graphicFrameLocks noGrp="1"/>
          </p:cNvGraphicFramePr>
          <p:nvPr>
            <p:ph idx="1"/>
            <p:extLst>
              <p:ext uri="{D42A27DB-BD31-4B8C-83A1-F6EECF244321}">
                <p14:modId xmlns:p14="http://schemas.microsoft.com/office/powerpoint/2010/main" val="527081597"/>
              </p:ext>
            </p:extLst>
          </p:nvPr>
        </p:nvGraphicFramePr>
        <p:xfrm>
          <a:off x="1655482" y="2593789"/>
          <a:ext cx="8881035" cy="3115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062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882D-4F46-8C4C-D7AB-6F96D66CB4CF}"/>
              </a:ext>
            </a:extLst>
          </p:cNvPr>
          <p:cNvSpPr>
            <a:spLocks noGrp="1"/>
          </p:cNvSpPr>
          <p:nvPr>
            <p:ph type="title"/>
          </p:nvPr>
        </p:nvSpPr>
        <p:spPr>
          <a:xfrm>
            <a:off x="1088136" y="865958"/>
            <a:ext cx="9922764" cy="1294228"/>
          </a:xfrm>
        </p:spPr>
        <p:txBody>
          <a:bodyPr>
            <a:normAutofit/>
          </a:bodyPr>
          <a:lstStyle/>
          <a:p>
            <a:r>
              <a:rPr lang="en-US" sz="3600" dirty="0"/>
              <a:t>Theory: Social Alignment Theory of Power (SATP) </a:t>
            </a:r>
          </a:p>
        </p:txBody>
      </p:sp>
      <p:sp>
        <p:nvSpPr>
          <p:cNvPr id="5" name="Content Placeholder 2">
            <a:extLst>
              <a:ext uri="{FF2B5EF4-FFF2-40B4-BE49-F238E27FC236}">
                <a16:creationId xmlns:a16="http://schemas.microsoft.com/office/drawing/2014/main" id="{47894F68-11CC-7C77-25BD-089B7AFEEAB6}"/>
              </a:ext>
            </a:extLst>
          </p:cNvPr>
          <p:cNvSpPr>
            <a:spLocks noGrp="1"/>
          </p:cNvSpPr>
          <p:nvPr>
            <p:ph idx="1"/>
          </p:nvPr>
        </p:nvSpPr>
        <p:spPr>
          <a:xfrm>
            <a:off x="869413" y="2348476"/>
            <a:ext cx="10812224" cy="4111114"/>
          </a:xfrm>
        </p:spPr>
        <p:txBody>
          <a:bodyPr>
            <a:normAutofit/>
          </a:bodyPr>
          <a:lstStyle/>
          <a:p>
            <a:pPr marL="0" indent="0">
              <a:buNone/>
            </a:pPr>
            <a:endParaRPr lang="en-US" b="1" dirty="0"/>
          </a:p>
          <a:p>
            <a:pPr marL="0" indent="0">
              <a:buNone/>
            </a:pPr>
            <a:r>
              <a:rPr lang="en-US" dirty="0"/>
              <a:t>The perceived availability of </a:t>
            </a:r>
            <a:r>
              <a:rPr lang="en-US" b="1" dirty="0"/>
              <a:t>power</a:t>
            </a:r>
            <a:r>
              <a:rPr lang="en-US" dirty="0"/>
              <a:t> and </a:t>
            </a:r>
            <a:r>
              <a:rPr lang="en-US" b="1" dirty="0"/>
              <a:t>volitional influence </a:t>
            </a:r>
            <a:r>
              <a:rPr lang="en-US" dirty="0"/>
              <a:t>can predict individuals’ influencing behaviors, specifically to use more </a:t>
            </a:r>
            <a:r>
              <a:rPr lang="en-US" b="1" dirty="0"/>
              <a:t>collaborative strategies</a:t>
            </a:r>
            <a:r>
              <a:rPr lang="en-US" dirty="0"/>
              <a:t>, or </a:t>
            </a:r>
            <a:r>
              <a:rPr lang="en-US" b="1" dirty="0"/>
              <a:t>coercive</a:t>
            </a:r>
            <a:r>
              <a:rPr lang="en-US" dirty="0"/>
              <a:t> </a:t>
            </a:r>
            <a:r>
              <a:rPr lang="en-US" b="1" dirty="0"/>
              <a:t>strategies</a:t>
            </a:r>
            <a:r>
              <a:rPr lang="en-US" dirty="0"/>
              <a:t>. </a:t>
            </a:r>
          </a:p>
          <a:p>
            <a:pPr marL="0" indent="0">
              <a:buNone/>
            </a:pPr>
            <a:endParaRPr lang="en-US" b="1" dirty="0"/>
          </a:p>
          <a:p>
            <a:pPr lvl="1">
              <a:buFont typeface="Arial" panose="020B0604020202020204" pitchFamily="34" charset="0"/>
              <a:buChar char="•"/>
            </a:pPr>
            <a:r>
              <a:rPr lang="en-US" b="1" dirty="0"/>
              <a:t>Power</a:t>
            </a:r>
            <a:r>
              <a:rPr lang="en-US" dirty="0"/>
              <a:t> </a:t>
            </a:r>
          </a:p>
          <a:p>
            <a:pPr marL="502920" lvl="2" indent="0">
              <a:buNone/>
            </a:pPr>
            <a:r>
              <a:rPr lang="en-US" dirty="0"/>
              <a:t>Asymmetric control over valuable resources  </a:t>
            </a:r>
          </a:p>
          <a:p>
            <a:pPr lvl="1">
              <a:buFont typeface="Arial" panose="020B0604020202020204" pitchFamily="34" charset="0"/>
              <a:buChar char="•"/>
            </a:pPr>
            <a:r>
              <a:rPr lang="en-US" b="1" dirty="0"/>
              <a:t>Volitional Influence</a:t>
            </a:r>
          </a:p>
          <a:p>
            <a:pPr marL="502920" lvl="2" indent="0">
              <a:buNone/>
            </a:pPr>
            <a:r>
              <a:rPr lang="en-US" dirty="0"/>
              <a:t>Perceived ability to produce willful changes in others</a:t>
            </a:r>
          </a:p>
          <a:p>
            <a:pPr marL="274320" lvl="1" indent="0">
              <a:buNone/>
            </a:pPr>
            <a:endParaRPr lang="en-US" dirty="0"/>
          </a:p>
          <a:p>
            <a:pPr marL="274320" lvl="1" indent="0">
              <a:buNone/>
            </a:pPr>
            <a:endParaRPr lang="en-US" dirty="0"/>
          </a:p>
        </p:txBody>
      </p:sp>
      <p:sp>
        <p:nvSpPr>
          <p:cNvPr id="3" name="TextBox 2">
            <a:extLst>
              <a:ext uri="{FF2B5EF4-FFF2-40B4-BE49-F238E27FC236}">
                <a16:creationId xmlns:a16="http://schemas.microsoft.com/office/drawing/2014/main" id="{074F24BF-2E4B-42C5-0C99-0A6637F30C01}"/>
              </a:ext>
            </a:extLst>
          </p:cNvPr>
          <p:cNvSpPr txBox="1"/>
          <p:nvPr/>
        </p:nvSpPr>
        <p:spPr>
          <a:xfrm>
            <a:off x="9262656" y="6288095"/>
            <a:ext cx="2810962" cy="369332"/>
          </a:xfrm>
          <a:prstGeom prst="rect">
            <a:avLst/>
          </a:prstGeom>
          <a:noFill/>
        </p:spPr>
        <p:txBody>
          <a:bodyPr wrap="none" rtlCol="0">
            <a:spAutoFit/>
          </a:bodyPr>
          <a:lstStyle/>
          <a:p>
            <a:r>
              <a:rPr lang="en-US" dirty="0"/>
              <a:t>(Fast &amp; Overbeck, 2023)</a:t>
            </a:r>
          </a:p>
        </p:txBody>
      </p:sp>
    </p:spTree>
    <p:extLst>
      <p:ext uri="{BB962C8B-B14F-4D97-AF65-F5344CB8AC3E}">
        <p14:creationId xmlns:p14="http://schemas.microsoft.com/office/powerpoint/2010/main" val="12521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882D-4F46-8C4C-D7AB-6F96D66CB4CF}"/>
              </a:ext>
            </a:extLst>
          </p:cNvPr>
          <p:cNvSpPr>
            <a:spLocks noGrp="1"/>
          </p:cNvSpPr>
          <p:nvPr>
            <p:ph type="title"/>
          </p:nvPr>
        </p:nvSpPr>
        <p:spPr>
          <a:xfrm>
            <a:off x="1088136" y="844288"/>
            <a:ext cx="9922764" cy="1294228"/>
          </a:xfrm>
        </p:spPr>
        <p:txBody>
          <a:bodyPr/>
          <a:lstStyle/>
          <a:p>
            <a:r>
              <a:rPr lang="en-US" dirty="0"/>
              <a:t>Influence tactics</a:t>
            </a:r>
          </a:p>
        </p:txBody>
      </p:sp>
      <p:pic>
        <p:nvPicPr>
          <p:cNvPr id="2050" name="Picture 2" descr="POWER AND PERSUASION IN INFLUENCE TACTICS &#10;o &#10;0 &#10;Influence &#10;How much they can &#10;inspire or motivate you willingly ">
            <a:extLst>
              <a:ext uri="{FF2B5EF4-FFF2-40B4-BE49-F238E27FC236}">
                <a16:creationId xmlns:a16="http://schemas.microsoft.com/office/drawing/2014/main" id="{FF838DF3-FCC2-8BA4-27FA-F93D85A5FC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0" t="20038" r="16809"/>
          <a:stretch/>
        </p:blipFill>
        <p:spPr bwMode="auto">
          <a:xfrm>
            <a:off x="3068620" y="1651016"/>
            <a:ext cx="5307937" cy="51210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992FB7-6093-DEDB-09CE-5ADF926C1BBC}"/>
              </a:ext>
            </a:extLst>
          </p:cNvPr>
          <p:cNvSpPr txBox="1"/>
          <p:nvPr/>
        </p:nvSpPr>
        <p:spPr>
          <a:xfrm>
            <a:off x="10201067" y="6488668"/>
            <a:ext cx="1877437" cy="369332"/>
          </a:xfrm>
          <a:prstGeom prst="rect">
            <a:avLst/>
          </a:prstGeom>
          <a:noFill/>
        </p:spPr>
        <p:txBody>
          <a:bodyPr wrap="none" rtlCol="0">
            <a:spAutoFit/>
          </a:bodyPr>
          <a:lstStyle/>
          <a:p>
            <a:r>
              <a:rPr lang="en-US" dirty="0"/>
              <a:t>(</a:t>
            </a:r>
            <a:r>
              <a:rPr lang="en-AU" sz="1800" dirty="0">
                <a:effectLst/>
                <a:latin typeface="High Tower Text" panose="02040502050506030303" pitchFamily="18" charset="77"/>
              </a:rPr>
              <a:t>Lewis et al, 2023</a:t>
            </a:r>
            <a:r>
              <a:rPr lang="en-US" dirty="0"/>
              <a:t>)</a:t>
            </a:r>
          </a:p>
        </p:txBody>
      </p:sp>
      <p:sp>
        <p:nvSpPr>
          <p:cNvPr id="43" name="TextBox 42">
            <a:extLst>
              <a:ext uri="{FF2B5EF4-FFF2-40B4-BE49-F238E27FC236}">
                <a16:creationId xmlns:a16="http://schemas.microsoft.com/office/drawing/2014/main" id="{C8912E80-7C6B-27FF-184C-24277447C234}"/>
              </a:ext>
            </a:extLst>
          </p:cNvPr>
          <p:cNvSpPr txBox="1"/>
          <p:nvPr/>
        </p:nvSpPr>
        <p:spPr>
          <a:xfrm>
            <a:off x="8690619" y="1920111"/>
            <a:ext cx="2836346" cy="1754326"/>
          </a:xfrm>
          <a:prstGeom prst="rect">
            <a:avLst/>
          </a:prstGeom>
          <a:noFill/>
        </p:spPr>
        <p:txBody>
          <a:bodyPr wrap="square">
            <a:spAutoFit/>
          </a:bodyPr>
          <a:lstStyle/>
          <a:p>
            <a:r>
              <a:rPr lang="en-AU" dirty="0">
                <a:effectLst/>
              </a:rPr>
              <a:t>Influence tactics are mapped onto a 2D space defined by its </a:t>
            </a:r>
            <a:r>
              <a:rPr lang="en-AU" b="1" dirty="0">
                <a:effectLst/>
              </a:rPr>
              <a:t>minimum required power and volitional influence</a:t>
            </a:r>
          </a:p>
        </p:txBody>
      </p:sp>
    </p:spTree>
    <p:extLst>
      <p:ext uri="{BB962C8B-B14F-4D97-AF65-F5344CB8AC3E}">
        <p14:creationId xmlns:p14="http://schemas.microsoft.com/office/powerpoint/2010/main" val="14230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882D-4F46-8C4C-D7AB-6F96D66CB4CF}"/>
              </a:ext>
            </a:extLst>
          </p:cNvPr>
          <p:cNvSpPr>
            <a:spLocks noGrp="1"/>
          </p:cNvSpPr>
          <p:nvPr>
            <p:ph type="title"/>
          </p:nvPr>
        </p:nvSpPr>
        <p:spPr>
          <a:xfrm>
            <a:off x="1088136" y="844288"/>
            <a:ext cx="9922764" cy="1294228"/>
          </a:xfrm>
        </p:spPr>
        <p:txBody>
          <a:bodyPr/>
          <a:lstStyle/>
          <a:p>
            <a:r>
              <a:rPr lang="en-US" dirty="0"/>
              <a:t>Influence tactics</a:t>
            </a:r>
          </a:p>
        </p:txBody>
      </p:sp>
      <p:pic>
        <p:nvPicPr>
          <p:cNvPr id="2050" name="Picture 2" descr="POWER AND PERSUASION IN INFLUENCE TACTICS &#10;o &#10;0 &#10;Influence &#10;How much they can &#10;inspire or motivate you willingly ">
            <a:extLst>
              <a:ext uri="{FF2B5EF4-FFF2-40B4-BE49-F238E27FC236}">
                <a16:creationId xmlns:a16="http://schemas.microsoft.com/office/drawing/2014/main" id="{FF838DF3-FCC2-8BA4-27FA-F93D85A5FC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0" t="20038" r="16809"/>
          <a:stretch/>
        </p:blipFill>
        <p:spPr bwMode="auto">
          <a:xfrm>
            <a:off x="3068620" y="1651016"/>
            <a:ext cx="5307937" cy="51210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992FB7-6093-DEDB-09CE-5ADF926C1BBC}"/>
              </a:ext>
            </a:extLst>
          </p:cNvPr>
          <p:cNvSpPr txBox="1"/>
          <p:nvPr/>
        </p:nvSpPr>
        <p:spPr>
          <a:xfrm>
            <a:off x="10201067" y="6488668"/>
            <a:ext cx="1877437" cy="369332"/>
          </a:xfrm>
          <a:prstGeom prst="rect">
            <a:avLst/>
          </a:prstGeom>
          <a:noFill/>
        </p:spPr>
        <p:txBody>
          <a:bodyPr wrap="none" rtlCol="0">
            <a:spAutoFit/>
          </a:bodyPr>
          <a:lstStyle/>
          <a:p>
            <a:r>
              <a:rPr lang="en-US" dirty="0"/>
              <a:t>(</a:t>
            </a:r>
            <a:r>
              <a:rPr lang="en-AU" sz="1800" dirty="0">
                <a:effectLst/>
                <a:latin typeface="High Tower Text" panose="02040502050506030303" pitchFamily="18" charset="77"/>
              </a:rPr>
              <a:t>Lewis et al, 2023</a:t>
            </a:r>
            <a:r>
              <a:rPr lang="en-US" dirty="0"/>
              <a:t>)</a:t>
            </a:r>
          </a:p>
        </p:txBody>
      </p:sp>
      <p:sp>
        <p:nvSpPr>
          <p:cNvPr id="6" name="TextBox 5">
            <a:extLst>
              <a:ext uri="{FF2B5EF4-FFF2-40B4-BE49-F238E27FC236}">
                <a16:creationId xmlns:a16="http://schemas.microsoft.com/office/drawing/2014/main" id="{641DC7BA-B606-43A2-7691-78F17DD96D89}"/>
              </a:ext>
            </a:extLst>
          </p:cNvPr>
          <p:cNvSpPr txBox="1"/>
          <p:nvPr/>
        </p:nvSpPr>
        <p:spPr>
          <a:xfrm>
            <a:off x="4492170" y="2479067"/>
            <a:ext cx="1557348" cy="830997"/>
          </a:xfrm>
          <a:prstGeom prst="rect">
            <a:avLst/>
          </a:prstGeom>
          <a:noFill/>
        </p:spPr>
        <p:txBody>
          <a:bodyPr wrap="square" rtlCol="0">
            <a:spAutoFit/>
          </a:bodyPr>
          <a:lstStyle/>
          <a:p>
            <a:pPr marL="171450" indent="-171450">
              <a:buFont typeface="Arial" panose="020B0604020202020204" pitchFamily="34" charset="0"/>
              <a:buChar char="•"/>
            </a:pPr>
            <a:r>
              <a:rPr lang="en-US" sz="1600" dirty="0">
                <a:solidFill>
                  <a:srgbClr val="C00000"/>
                </a:solidFill>
              </a:rPr>
              <a:t>Threaten to give punishment </a:t>
            </a:r>
          </a:p>
        </p:txBody>
      </p:sp>
      <p:sp>
        <p:nvSpPr>
          <p:cNvPr id="23" name="TextBox 22">
            <a:extLst>
              <a:ext uri="{FF2B5EF4-FFF2-40B4-BE49-F238E27FC236}">
                <a16:creationId xmlns:a16="http://schemas.microsoft.com/office/drawing/2014/main" id="{11CDF0A8-9AC2-DA58-E0D7-244AE9C87565}"/>
              </a:ext>
            </a:extLst>
          </p:cNvPr>
          <p:cNvSpPr txBox="1"/>
          <p:nvPr/>
        </p:nvSpPr>
        <p:spPr>
          <a:xfrm>
            <a:off x="4470475" y="4128926"/>
            <a:ext cx="1358822" cy="584775"/>
          </a:xfrm>
          <a:prstGeom prst="rect">
            <a:avLst/>
          </a:prstGeom>
          <a:noFill/>
        </p:spPr>
        <p:txBody>
          <a:bodyPr wrap="square" rtlCol="0">
            <a:spAutoFit/>
          </a:bodyPr>
          <a:lstStyle/>
          <a:p>
            <a:pPr marL="171450" indent="-171450">
              <a:buFont typeface="Arial" panose="020B0604020202020204" pitchFamily="34" charset="0"/>
              <a:buChar char="•"/>
            </a:pPr>
            <a:r>
              <a:rPr lang="en-US" sz="1600" dirty="0">
                <a:solidFill>
                  <a:srgbClr val="C00000"/>
                </a:solidFill>
              </a:rPr>
              <a:t>Draw on a debt </a:t>
            </a:r>
          </a:p>
        </p:txBody>
      </p:sp>
      <p:cxnSp>
        <p:nvCxnSpPr>
          <p:cNvPr id="24" name="Straight Arrow Connector 23">
            <a:extLst>
              <a:ext uri="{FF2B5EF4-FFF2-40B4-BE49-F238E27FC236}">
                <a16:creationId xmlns:a16="http://schemas.microsoft.com/office/drawing/2014/main" id="{B0D6AFAA-3C44-0408-4487-F80010C9E3D2}"/>
              </a:ext>
            </a:extLst>
          </p:cNvPr>
          <p:cNvCxnSpPr>
            <a:cxnSpLocks/>
          </p:cNvCxnSpPr>
          <p:nvPr/>
        </p:nvCxnSpPr>
        <p:spPr>
          <a:xfrm flipV="1">
            <a:off x="3068620" y="3069771"/>
            <a:ext cx="0" cy="1763331"/>
          </a:xfrm>
          <a:prstGeom prst="straightConnector1">
            <a:avLst/>
          </a:prstGeom>
          <a:ln w="571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A8C5396D-98DB-9642-3B53-7ED7D846856E}"/>
              </a:ext>
            </a:extLst>
          </p:cNvPr>
          <p:cNvSpPr txBox="1"/>
          <p:nvPr/>
        </p:nvSpPr>
        <p:spPr>
          <a:xfrm>
            <a:off x="576074" y="2200801"/>
            <a:ext cx="2836346" cy="646331"/>
          </a:xfrm>
          <a:prstGeom prst="rect">
            <a:avLst/>
          </a:prstGeom>
          <a:noFill/>
        </p:spPr>
        <p:txBody>
          <a:bodyPr wrap="square">
            <a:spAutoFit/>
          </a:bodyPr>
          <a:lstStyle/>
          <a:p>
            <a:pPr lvl="1"/>
            <a:r>
              <a:rPr lang="en-US" b="1" dirty="0"/>
              <a:t>dominance-based strategies </a:t>
            </a:r>
          </a:p>
        </p:txBody>
      </p:sp>
      <p:sp>
        <p:nvSpPr>
          <p:cNvPr id="43" name="TextBox 42">
            <a:extLst>
              <a:ext uri="{FF2B5EF4-FFF2-40B4-BE49-F238E27FC236}">
                <a16:creationId xmlns:a16="http://schemas.microsoft.com/office/drawing/2014/main" id="{C8912E80-7C6B-27FF-184C-24277447C234}"/>
              </a:ext>
            </a:extLst>
          </p:cNvPr>
          <p:cNvSpPr txBox="1"/>
          <p:nvPr/>
        </p:nvSpPr>
        <p:spPr>
          <a:xfrm>
            <a:off x="8690619" y="1920111"/>
            <a:ext cx="2836346" cy="1754326"/>
          </a:xfrm>
          <a:prstGeom prst="rect">
            <a:avLst/>
          </a:prstGeom>
          <a:noFill/>
        </p:spPr>
        <p:txBody>
          <a:bodyPr wrap="square">
            <a:spAutoFit/>
          </a:bodyPr>
          <a:lstStyle/>
          <a:p>
            <a:r>
              <a:rPr lang="en-AU" dirty="0">
                <a:effectLst/>
              </a:rPr>
              <a:t>Influence tactics are mapped onto a 2D space defined by its </a:t>
            </a:r>
            <a:r>
              <a:rPr lang="en-AU" b="1" dirty="0">
                <a:solidFill>
                  <a:srgbClr val="C00000"/>
                </a:solidFill>
                <a:effectLst/>
              </a:rPr>
              <a:t>minimum required power </a:t>
            </a:r>
            <a:r>
              <a:rPr lang="en-AU" b="1" dirty="0">
                <a:effectLst/>
              </a:rPr>
              <a:t>and volitional influence</a:t>
            </a:r>
          </a:p>
        </p:txBody>
      </p:sp>
    </p:spTree>
    <p:extLst>
      <p:ext uri="{BB962C8B-B14F-4D97-AF65-F5344CB8AC3E}">
        <p14:creationId xmlns:p14="http://schemas.microsoft.com/office/powerpoint/2010/main" val="175971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882D-4F46-8C4C-D7AB-6F96D66CB4CF}"/>
              </a:ext>
            </a:extLst>
          </p:cNvPr>
          <p:cNvSpPr>
            <a:spLocks noGrp="1"/>
          </p:cNvSpPr>
          <p:nvPr>
            <p:ph type="title"/>
          </p:nvPr>
        </p:nvSpPr>
        <p:spPr>
          <a:xfrm>
            <a:off x="1088136" y="844288"/>
            <a:ext cx="9922764" cy="1294228"/>
          </a:xfrm>
        </p:spPr>
        <p:txBody>
          <a:bodyPr/>
          <a:lstStyle/>
          <a:p>
            <a:r>
              <a:rPr lang="en-US" dirty="0"/>
              <a:t>Influence tactics</a:t>
            </a:r>
          </a:p>
        </p:txBody>
      </p:sp>
      <p:pic>
        <p:nvPicPr>
          <p:cNvPr id="2050" name="Picture 2" descr="POWER AND PERSUASION IN INFLUENCE TACTICS &#10;o &#10;0 &#10;Influence &#10;How much they can &#10;inspire or motivate you willingly ">
            <a:extLst>
              <a:ext uri="{FF2B5EF4-FFF2-40B4-BE49-F238E27FC236}">
                <a16:creationId xmlns:a16="http://schemas.microsoft.com/office/drawing/2014/main" id="{FF838DF3-FCC2-8BA4-27FA-F93D85A5FC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0" t="20038" r="16809"/>
          <a:stretch/>
        </p:blipFill>
        <p:spPr bwMode="auto">
          <a:xfrm>
            <a:off x="3068620" y="1651016"/>
            <a:ext cx="5307937" cy="51210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992FB7-6093-DEDB-09CE-5ADF926C1BBC}"/>
              </a:ext>
            </a:extLst>
          </p:cNvPr>
          <p:cNvSpPr txBox="1"/>
          <p:nvPr/>
        </p:nvSpPr>
        <p:spPr>
          <a:xfrm>
            <a:off x="10201067" y="6488668"/>
            <a:ext cx="1877437" cy="369332"/>
          </a:xfrm>
          <a:prstGeom prst="rect">
            <a:avLst/>
          </a:prstGeom>
          <a:noFill/>
        </p:spPr>
        <p:txBody>
          <a:bodyPr wrap="none" rtlCol="0">
            <a:spAutoFit/>
          </a:bodyPr>
          <a:lstStyle/>
          <a:p>
            <a:r>
              <a:rPr lang="en-US" dirty="0"/>
              <a:t>(</a:t>
            </a:r>
            <a:r>
              <a:rPr lang="en-AU" sz="1800" dirty="0">
                <a:effectLst/>
                <a:latin typeface="High Tower Text" panose="02040502050506030303" pitchFamily="18" charset="77"/>
              </a:rPr>
              <a:t>Lewis et al, 2023</a:t>
            </a:r>
            <a:r>
              <a:rPr lang="en-US" dirty="0"/>
              <a:t>)</a:t>
            </a:r>
          </a:p>
        </p:txBody>
      </p:sp>
      <p:sp>
        <p:nvSpPr>
          <p:cNvPr id="6" name="TextBox 5">
            <a:extLst>
              <a:ext uri="{FF2B5EF4-FFF2-40B4-BE49-F238E27FC236}">
                <a16:creationId xmlns:a16="http://schemas.microsoft.com/office/drawing/2014/main" id="{641DC7BA-B606-43A2-7691-78F17DD96D89}"/>
              </a:ext>
            </a:extLst>
          </p:cNvPr>
          <p:cNvSpPr txBox="1"/>
          <p:nvPr/>
        </p:nvSpPr>
        <p:spPr>
          <a:xfrm>
            <a:off x="4492170" y="2479067"/>
            <a:ext cx="1557348" cy="830997"/>
          </a:xfrm>
          <a:prstGeom prst="rect">
            <a:avLst/>
          </a:prstGeom>
          <a:noFill/>
        </p:spPr>
        <p:txBody>
          <a:bodyPr wrap="square" rtlCol="0">
            <a:spAutoFit/>
          </a:bodyPr>
          <a:lstStyle/>
          <a:p>
            <a:pPr marL="171450" indent="-171450">
              <a:buFont typeface="Arial" panose="020B0604020202020204" pitchFamily="34" charset="0"/>
              <a:buChar char="•"/>
            </a:pPr>
            <a:r>
              <a:rPr lang="en-US" sz="1600" dirty="0">
                <a:solidFill>
                  <a:srgbClr val="C00000"/>
                </a:solidFill>
              </a:rPr>
              <a:t>Threaten to give punishment </a:t>
            </a:r>
          </a:p>
        </p:txBody>
      </p:sp>
      <p:sp>
        <p:nvSpPr>
          <p:cNvPr id="23" name="TextBox 22">
            <a:extLst>
              <a:ext uri="{FF2B5EF4-FFF2-40B4-BE49-F238E27FC236}">
                <a16:creationId xmlns:a16="http://schemas.microsoft.com/office/drawing/2014/main" id="{11CDF0A8-9AC2-DA58-E0D7-244AE9C87565}"/>
              </a:ext>
            </a:extLst>
          </p:cNvPr>
          <p:cNvSpPr txBox="1"/>
          <p:nvPr/>
        </p:nvSpPr>
        <p:spPr>
          <a:xfrm>
            <a:off x="4470475" y="4128926"/>
            <a:ext cx="1358822" cy="584775"/>
          </a:xfrm>
          <a:prstGeom prst="rect">
            <a:avLst/>
          </a:prstGeom>
          <a:noFill/>
        </p:spPr>
        <p:txBody>
          <a:bodyPr wrap="square" rtlCol="0">
            <a:spAutoFit/>
          </a:bodyPr>
          <a:lstStyle/>
          <a:p>
            <a:pPr marL="171450" indent="-171450">
              <a:buFont typeface="Arial" panose="020B0604020202020204" pitchFamily="34" charset="0"/>
              <a:buChar char="•"/>
            </a:pPr>
            <a:r>
              <a:rPr lang="en-US" sz="1600" dirty="0">
                <a:solidFill>
                  <a:srgbClr val="C00000"/>
                </a:solidFill>
              </a:rPr>
              <a:t>Draw on a debt </a:t>
            </a:r>
          </a:p>
        </p:txBody>
      </p:sp>
      <p:cxnSp>
        <p:nvCxnSpPr>
          <p:cNvPr id="24" name="Straight Arrow Connector 23">
            <a:extLst>
              <a:ext uri="{FF2B5EF4-FFF2-40B4-BE49-F238E27FC236}">
                <a16:creationId xmlns:a16="http://schemas.microsoft.com/office/drawing/2014/main" id="{B0D6AFAA-3C44-0408-4487-F80010C9E3D2}"/>
              </a:ext>
            </a:extLst>
          </p:cNvPr>
          <p:cNvCxnSpPr>
            <a:cxnSpLocks/>
          </p:cNvCxnSpPr>
          <p:nvPr/>
        </p:nvCxnSpPr>
        <p:spPr>
          <a:xfrm flipV="1">
            <a:off x="3068620" y="3069771"/>
            <a:ext cx="0" cy="1763331"/>
          </a:xfrm>
          <a:prstGeom prst="straightConnector1">
            <a:avLst/>
          </a:prstGeom>
          <a:ln w="571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8271D415-7D98-F74D-12B6-9E28226C0821}"/>
              </a:ext>
            </a:extLst>
          </p:cNvPr>
          <p:cNvSpPr txBox="1"/>
          <p:nvPr/>
        </p:nvSpPr>
        <p:spPr>
          <a:xfrm>
            <a:off x="6362705" y="4074385"/>
            <a:ext cx="2504226" cy="338554"/>
          </a:xfrm>
          <a:prstGeom prst="rect">
            <a:avLst/>
          </a:prstGeom>
          <a:noFill/>
          <a:ln>
            <a:noFill/>
          </a:ln>
        </p:spPr>
        <p:txBody>
          <a:bodyPr wrap="square" rtlCol="0">
            <a:spAutoFit/>
          </a:bodyPr>
          <a:lstStyle/>
          <a:p>
            <a:pPr marL="171450" indent="-171450">
              <a:buFont typeface="Arial" panose="020B0604020202020204" pitchFamily="34" charset="0"/>
              <a:buChar char="•"/>
            </a:pPr>
            <a:r>
              <a:rPr lang="en-US" sz="1600" dirty="0">
                <a:solidFill>
                  <a:srgbClr val="0070C0"/>
                </a:solidFill>
              </a:rPr>
              <a:t>Share good news</a:t>
            </a:r>
          </a:p>
        </p:txBody>
      </p:sp>
      <p:cxnSp>
        <p:nvCxnSpPr>
          <p:cNvPr id="27" name="Straight Arrow Connector 26">
            <a:extLst>
              <a:ext uri="{FF2B5EF4-FFF2-40B4-BE49-F238E27FC236}">
                <a16:creationId xmlns:a16="http://schemas.microsoft.com/office/drawing/2014/main" id="{E7984F51-9FA3-3C2E-582D-43EC94F4CDE5}"/>
              </a:ext>
            </a:extLst>
          </p:cNvPr>
          <p:cNvCxnSpPr>
            <a:cxnSpLocks/>
          </p:cNvCxnSpPr>
          <p:nvPr/>
        </p:nvCxnSpPr>
        <p:spPr>
          <a:xfrm flipV="1">
            <a:off x="5255078" y="6728436"/>
            <a:ext cx="1681843" cy="28127"/>
          </a:xfrm>
          <a:prstGeom prst="straightConnector1">
            <a:avLst/>
          </a:prstGeom>
          <a:ln w="571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0332F187-DE7D-5A0F-6233-99F7C188E08A}"/>
              </a:ext>
            </a:extLst>
          </p:cNvPr>
          <p:cNvSpPr txBox="1"/>
          <p:nvPr/>
        </p:nvSpPr>
        <p:spPr>
          <a:xfrm>
            <a:off x="6780644" y="5226723"/>
            <a:ext cx="2504226" cy="338554"/>
          </a:xfrm>
          <a:prstGeom prst="rect">
            <a:avLst/>
          </a:prstGeom>
          <a:noFill/>
          <a:ln>
            <a:noFill/>
          </a:ln>
        </p:spPr>
        <p:txBody>
          <a:bodyPr wrap="square" rtlCol="0">
            <a:spAutoFit/>
          </a:bodyPr>
          <a:lstStyle/>
          <a:p>
            <a:pPr marL="171450" indent="-171450">
              <a:buFont typeface="Arial" panose="020B0604020202020204" pitchFamily="34" charset="0"/>
              <a:buChar char="•"/>
            </a:pPr>
            <a:r>
              <a:rPr lang="en-US" sz="1600" dirty="0">
                <a:solidFill>
                  <a:srgbClr val="0070C0"/>
                </a:solidFill>
              </a:rPr>
              <a:t>Ask Politely </a:t>
            </a:r>
          </a:p>
        </p:txBody>
      </p:sp>
      <p:sp>
        <p:nvSpPr>
          <p:cNvPr id="37" name="TextBox 36">
            <a:extLst>
              <a:ext uri="{FF2B5EF4-FFF2-40B4-BE49-F238E27FC236}">
                <a16:creationId xmlns:a16="http://schemas.microsoft.com/office/drawing/2014/main" id="{BE45A515-2932-20ED-FE6E-CA3C9F7434C8}"/>
              </a:ext>
            </a:extLst>
          </p:cNvPr>
          <p:cNvSpPr txBox="1"/>
          <p:nvPr/>
        </p:nvSpPr>
        <p:spPr>
          <a:xfrm>
            <a:off x="7866697" y="6048839"/>
            <a:ext cx="2836346" cy="646331"/>
          </a:xfrm>
          <a:prstGeom prst="rect">
            <a:avLst/>
          </a:prstGeom>
          <a:noFill/>
        </p:spPr>
        <p:txBody>
          <a:bodyPr wrap="square">
            <a:spAutoFit/>
          </a:bodyPr>
          <a:lstStyle/>
          <a:p>
            <a:pPr lvl="1"/>
            <a:r>
              <a:rPr lang="en-US" b="1" dirty="0"/>
              <a:t>prestige-based strategies </a:t>
            </a:r>
          </a:p>
        </p:txBody>
      </p:sp>
      <p:sp>
        <p:nvSpPr>
          <p:cNvPr id="38" name="TextBox 37">
            <a:extLst>
              <a:ext uri="{FF2B5EF4-FFF2-40B4-BE49-F238E27FC236}">
                <a16:creationId xmlns:a16="http://schemas.microsoft.com/office/drawing/2014/main" id="{A8C5396D-98DB-9642-3B53-7ED7D846856E}"/>
              </a:ext>
            </a:extLst>
          </p:cNvPr>
          <p:cNvSpPr txBox="1"/>
          <p:nvPr/>
        </p:nvSpPr>
        <p:spPr>
          <a:xfrm>
            <a:off x="576074" y="2200801"/>
            <a:ext cx="2836346" cy="646331"/>
          </a:xfrm>
          <a:prstGeom prst="rect">
            <a:avLst/>
          </a:prstGeom>
          <a:noFill/>
        </p:spPr>
        <p:txBody>
          <a:bodyPr wrap="square">
            <a:spAutoFit/>
          </a:bodyPr>
          <a:lstStyle/>
          <a:p>
            <a:pPr lvl="1"/>
            <a:r>
              <a:rPr lang="en-US" dirty="0"/>
              <a:t>dominance-based strategies </a:t>
            </a:r>
          </a:p>
        </p:txBody>
      </p:sp>
      <p:sp>
        <p:nvSpPr>
          <p:cNvPr id="43" name="TextBox 42">
            <a:extLst>
              <a:ext uri="{FF2B5EF4-FFF2-40B4-BE49-F238E27FC236}">
                <a16:creationId xmlns:a16="http://schemas.microsoft.com/office/drawing/2014/main" id="{C8912E80-7C6B-27FF-184C-24277447C234}"/>
              </a:ext>
            </a:extLst>
          </p:cNvPr>
          <p:cNvSpPr txBox="1"/>
          <p:nvPr/>
        </p:nvSpPr>
        <p:spPr>
          <a:xfrm>
            <a:off x="8690619" y="1920111"/>
            <a:ext cx="2836346" cy="1754326"/>
          </a:xfrm>
          <a:prstGeom prst="rect">
            <a:avLst/>
          </a:prstGeom>
          <a:noFill/>
        </p:spPr>
        <p:txBody>
          <a:bodyPr wrap="square">
            <a:spAutoFit/>
          </a:bodyPr>
          <a:lstStyle/>
          <a:p>
            <a:r>
              <a:rPr lang="en-AU" dirty="0">
                <a:effectLst/>
              </a:rPr>
              <a:t>Influence tactics are mapped onto a 2D space defined by its </a:t>
            </a:r>
            <a:r>
              <a:rPr lang="en-AU" b="1" dirty="0">
                <a:effectLst/>
              </a:rPr>
              <a:t>minimum required power and </a:t>
            </a:r>
            <a:r>
              <a:rPr lang="en-AU" b="1" dirty="0">
                <a:solidFill>
                  <a:srgbClr val="0070C0"/>
                </a:solidFill>
                <a:effectLst/>
              </a:rPr>
              <a:t>volitional influence</a:t>
            </a:r>
          </a:p>
        </p:txBody>
      </p:sp>
    </p:spTree>
    <p:extLst>
      <p:ext uri="{BB962C8B-B14F-4D97-AF65-F5344CB8AC3E}">
        <p14:creationId xmlns:p14="http://schemas.microsoft.com/office/powerpoint/2010/main" val="367575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262D-68E7-DD0C-1E0B-052594BA5947}"/>
              </a:ext>
            </a:extLst>
          </p:cNvPr>
          <p:cNvSpPr>
            <a:spLocks noGrp="1"/>
          </p:cNvSpPr>
          <p:nvPr>
            <p:ph type="title"/>
          </p:nvPr>
        </p:nvSpPr>
        <p:spPr>
          <a:xfrm>
            <a:off x="1044516" y="1076635"/>
            <a:ext cx="9217084" cy="728015"/>
          </a:xfrm>
        </p:spPr>
        <p:txBody>
          <a:bodyPr vert="horz" lIns="91440" tIns="45720" rIns="91440" bIns="45720" rtlCol="0" anchor="t">
            <a:normAutofit/>
          </a:bodyPr>
          <a:lstStyle/>
          <a:p>
            <a:r>
              <a:rPr lang="en-US" sz="2800" cap="all" dirty="0"/>
              <a:t>Why a forced-choice (FC) measurement? </a:t>
            </a:r>
          </a:p>
        </p:txBody>
      </p:sp>
      <p:pic>
        <p:nvPicPr>
          <p:cNvPr id="5" name="Content Placeholder 4" descr="A screenshot of a survey&#10;&#10;Description automatically generated">
            <a:extLst>
              <a:ext uri="{FF2B5EF4-FFF2-40B4-BE49-F238E27FC236}">
                <a16:creationId xmlns:a16="http://schemas.microsoft.com/office/drawing/2014/main" id="{20624E12-7BF5-C2ED-6032-333F11AB33F9}"/>
              </a:ext>
            </a:extLst>
          </p:cNvPr>
          <p:cNvPicPr>
            <a:picLocks noGrp="1" noChangeAspect="1"/>
          </p:cNvPicPr>
          <p:nvPr>
            <p:ph idx="1"/>
          </p:nvPr>
        </p:nvPicPr>
        <p:blipFill rotWithShape="1">
          <a:blip r:embed="rId3"/>
          <a:srcRect t="61195"/>
          <a:stretch/>
        </p:blipFill>
        <p:spPr>
          <a:xfrm>
            <a:off x="501585" y="4116005"/>
            <a:ext cx="5778010" cy="1552668"/>
          </a:xfrm>
          <a:prstGeom prst="rect">
            <a:avLst/>
          </a:prstGeom>
        </p:spPr>
      </p:pic>
      <p:sp>
        <p:nvSpPr>
          <p:cNvPr id="4" name="TextBox 3">
            <a:extLst>
              <a:ext uri="{FF2B5EF4-FFF2-40B4-BE49-F238E27FC236}">
                <a16:creationId xmlns:a16="http://schemas.microsoft.com/office/drawing/2014/main" id="{C4B01076-0D00-8B46-64C4-5D3F63BB89F5}"/>
              </a:ext>
            </a:extLst>
          </p:cNvPr>
          <p:cNvSpPr txBox="1"/>
          <p:nvPr/>
        </p:nvSpPr>
        <p:spPr>
          <a:xfrm>
            <a:off x="6586915" y="2060025"/>
            <a:ext cx="4943648" cy="3003964"/>
          </a:xfrm>
          <a:prstGeom prst="rect">
            <a:avLst/>
          </a:prstGeom>
          <a:noFill/>
        </p:spPr>
        <p:txBody>
          <a:bodyPr wrap="square">
            <a:spAutoFit/>
          </a:bodyPr>
          <a:lstStyle/>
          <a:p>
            <a:pPr>
              <a:lnSpc>
                <a:spcPct val="150000"/>
              </a:lnSpc>
            </a:pPr>
            <a:r>
              <a:rPr lang="en-AU" sz="1600" b="1" dirty="0">
                <a:effectLst/>
              </a:rPr>
              <a:t>Strengths</a:t>
            </a:r>
            <a:r>
              <a:rPr lang="en-AU" sz="1600" dirty="0">
                <a:effectLst/>
              </a:rPr>
              <a:t> of FC as alternative to Likert scale type method (</a:t>
            </a:r>
            <a:r>
              <a:rPr lang="en-AU" sz="1600" dirty="0" err="1">
                <a:effectLst/>
              </a:rPr>
              <a:t>Watrin</a:t>
            </a:r>
            <a:r>
              <a:rPr lang="en-AU" sz="1600" dirty="0">
                <a:effectLst/>
              </a:rPr>
              <a:t> et al., 2019):</a:t>
            </a:r>
          </a:p>
          <a:p>
            <a:pPr>
              <a:lnSpc>
                <a:spcPct val="150000"/>
              </a:lnSpc>
              <a:buFont typeface="Arial" panose="020B0604020202020204" pitchFamily="34" charset="0"/>
              <a:buChar char="•"/>
            </a:pPr>
            <a:endParaRPr lang="en-AU" sz="1600" dirty="0">
              <a:effectLst/>
            </a:endParaRPr>
          </a:p>
          <a:p>
            <a:pPr marL="285750" indent="-285750">
              <a:lnSpc>
                <a:spcPct val="150000"/>
              </a:lnSpc>
              <a:buFont typeface="Arial" panose="020B0604020202020204" pitchFamily="34" charset="0"/>
              <a:buChar char="•"/>
            </a:pPr>
            <a:r>
              <a:rPr lang="en-AU" sz="1600" dirty="0"/>
              <a:t>P</a:t>
            </a:r>
            <a:r>
              <a:rPr lang="en-AU" sz="1600" dirty="0">
                <a:effectLst/>
              </a:rPr>
              <a:t>revent response distortions due to individual differences in response style </a:t>
            </a:r>
          </a:p>
          <a:p>
            <a:pPr marL="742950" lvl="1" indent="-285750">
              <a:lnSpc>
                <a:spcPct val="150000"/>
              </a:lnSpc>
              <a:buFont typeface="Arial" panose="020B0604020202020204" pitchFamily="34" charset="0"/>
              <a:buChar char="•"/>
            </a:pPr>
            <a:r>
              <a:rPr lang="en-AU" sz="1600" dirty="0">
                <a:effectLst/>
              </a:rPr>
              <a:t>tend to answer the extreme</a:t>
            </a:r>
            <a:r>
              <a:rPr lang="en-AU" sz="1600" dirty="0"/>
              <a:t> or </a:t>
            </a:r>
            <a:r>
              <a:rPr lang="en-AU" sz="1600" dirty="0">
                <a:effectLst/>
              </a:rPr>
              <a:t>midpoint in scale</a:t>
            </a:r>
          </a:p>
          <a:p>
            <a:pPr marL="285750" indent="-285750">
              <a:lnSpc>
                <a:spcPct val="150000"/>
              </a:lnSpc>
              <a:buFont typeface="Arial" panose="020B0604020202020204" pitchFamily="34" charset="0"/>
              <a:buChar char="•"/>
            </a:pPr>
            <a:r>
              <a:rPr lang="en-AU" sz="1600" dirty="0"/>
              <a:t>Allow (pairwise) comparisons between items </a:t>
            </a:r>
            <a:endParaRPr lang="en-AU" sz="1600" dirty="0">
              <a:effectLst/>
            </a:endParaRPr>
          </a:p>
        </p:txBody>
      </p:sp>
      <p:sp>
        <p:nvSpPr>
          <p:cNvPr id="7" name="TextBox 6">
            <a:extLst>
              <a:ext uri="{FF2B5EF4-FFF2-40B4-BE49-F238E27FC236}">
                <a16:creationId xmlns:a16="http://schemas.microsoft.com/office/drawing/2014/main" id="{8C1F039D-C7C1-3BA9-B141-8927AB1757CF}"/>
              </a:ext>
            </a:extLst>
          </p:cNvPr>
          <p:cNvSpPr txBox="1"/>
          <p:nvPr/>
        </p:nvSpPr>
        <p:spPr>
          <a:xfrm>
            <a:off x="905020" y="3154635"/>
            <a:ext cx="5310834" cy="738664"/>
          </a:xfrm>
          <a:prstGeom prst="rect">
            <a:avLst/>
          </a:prstGeom>
          <a:noFill/>
        </p:spPr>
        <p:txBody>
          <a:bodyPr wrap="square" rtlCol="0">
            <a:spAutoFit/>
          </a:bodyPr>
          <a:lstStyle/>
          <a:p>
            <a:r>
              <a:rPr lang="en-AU" sz="1400" i="0" dirty="0">
                <a:solidFill>
                  <a:srgbClr val="32363A"/>
                </a:solidFill>
                <a:effectLst/>
              </a:rPr>
              <a:t>Please rank the following influence tactics from the one you would most prefer to use (top) to the one you would least prefer to use (bottom)</a:t>
            </a:r>
            <a:endParaRPr lang="en-US" sz="1400" dirty="0"/>
          </a:p>
        </p:txBody>
      </p:sp>
    </p:spTree>
    <p:extLst>
      <p:ext uri="{BB962C8B-B14F-4D97-AF65-F5344CB8AC3E}">
        <p14:creationId xmlns:p14="http://schemas.microsoft.com/office/powerpoint/2010/main" val="3806381316"/>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13753</TotalTime>
  <Words>2587</Words>
  <Application>Microsoft Macintosh PowerPoint</Application>
  <PresentationFormat>Widescreen</PresentationFormat>
  <Paragraphs>298</Paragraphs>
  <Slides>22</Slides>
  <Notes>21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GillSansStd</vt:lpstr>
      <vt:lpstr>Google Sans Text</vt:lpstr>
      <vt:lpstr>TimesNewRomanPSMT</vt:lpstr>
      <vt:lpstr>Aptos</vt:lpstr>
      <vt:lpstr>Arial</vt:lpstr>
      <vt:lpstr>Calibri</vt:lpstr>
      <vt:lpstr>Cambria Math</vt:lpstr>
      <vt:lpstr>High Tower Text</vt:lpstr>
      <vt:lpstr>Neue Haas Grotesk Text Pro</vt:lpstr>
      <vt:lpstr>BjornVTI</vt:lpstr>
      <vt:lpstr>Influencing Others In the Workplace:</vt:lpstr>
      <vt:lpstr>PowerPoint Presentation</vt:lpstr>
      <vt:lpstr>Research Aims </vt:lpstr>
      <vt:lpstr>Overview </vt:lpstr>
      <vt:lpstr>Theory: Social Alignment Theory of Power (SATP) </vt:lpstr>
      <vt:lpstr>Influence tactics</vt:lpstr>
      <vt:lpstr>Influence tactics</vt:lpstr>
      <vt:lpstr>Influence tactics</vt:lpstr>
      <vt:lpstr>Why a forced-choice (FC) measurement? </vt:lpstr>
      <vt:lpstr>Part I: Development Journey </vt:lpstr>
      <vt:lpstr>Step 1: refine 96 influence tactics </vt:lpstr>
      <vt:lpstr>Step 2: Pilot test for social desirability  </vt:lpstr>
      <vt:lpstr>Step 3: Facet Coding </vt:lpstr>
      <vt:lpstr>Step 4 &amp; 5</vt:lpstr>
      <vt:lpstr>Final Design  </vt:lpstr>
      <vt:lpstr>Part II: Validation Method </vt:lpstr>
      <vt:lpstr>How does T-IRT model fit to forced-choice data?</vt:lpstr>
      <vt:lpstr>Results: Model Fit (1) </vt:lpstr>
      <vt:lpstr>Results: Model Fit (2)</vt:lpstr>
      <vt:lpstr>Thank you for listening </vt:lpstr>
      <vt:lpstr>Ongoing… </vt:lpstr>
      <vt:lpstr>Results: Model Fit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Influencing Other In the Workplace:</dc:title>
  <dc:creator>Helena Lee</dc:creator>
  <cp:lastModifiedBy>Helena Lee</cp:lastModifiedBy>
  <cp:revision>104</cp:revision>
  <dcterms:created xsi:type="dcterms:W3CDTF">2024-09-12T12:01:52Z</dcterms:created>
  <dcterms:modified xsi:type="dcterms:W3CDTF">2024-09-23T01:21:56Z</dcterms:modified>
</cp:coreProperties>
</file>