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sldIdLst>
    <p:sldId id="257" r:id="rId2"/>
    <p:sldId id="259" r:id="rId3"/>
    <p:sldId id="273" r:id="rId4"/>
    <p:sldId id="266" r:id="rId5"/>
    <p:sldId id="267" r:id="rId6"/>
    <p:sldId id="275" r:id="rId7"/>
    <p:sldId id="268" r:id="rId8"/>
    <p:sldId id="274" r:id="rId9"/>
    <p:sldId id="277" r:id="rId10"/>
    <p:sldId id="269" r:id="rId11"/>
    <p:sldId id="276" r:id="rId12"/>
    <p:sldId id="278" r:id="rId13"/>
    <p:sldId id="270" r:id="rId14"/>
    <p:sldId id="271"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871"/>
    <p:restoredTop sz="76463"/>
  </p:normalViewPr>
  <p:slideViewPr>
    <p:cSldViewPr snapToGrid="0">
      <p:cViewPr varScale="1">
        <p:scale>
          <a:sx n="96" d="100"/>
          <a:sy n="96" d="100"/>
        </p:scale>
        <p:origin x="2072"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3E09EF-CECC-0F45-AE4F-4FA0DA74A288}" type="datetimeFigureOut">
              <a:rPr lang="en-US" smtClean="0"/>
              <a:t>5/4/25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FED06A-3B1A-9D42-812E-7CCC794AB9FF}" type="slidenum">
              <a:rPr lang="en-US" smtClean="0"/>
              <a:t>‹#›</a:t>
            </a:fld>
            <a:endParaRPr lang="en-US"/>
          </a:p>
        </p:txBody>
      </p:sp>
    </p:spTree>
    <p:extLst>
      <p:ext uri="{BB962C8B-B14F-4D97-AF65-F5344CB8AC3E}">
        <p14:creationId xmlns:p14="http://schemas.microsoft.com/office/powerpoint/2010/main" val="2428451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FED06A-3B1A-9D42-812E-7CCC794AB9FF}" type="slidenum">
              <a:rPr lang="en-US" smtClean="0"/>
              <a:t>1</a:t>
            </a:fld>
            <a:endParaRPr lang="en-US"/>
          </a:p>
        </p:txBody>
      </p:sp>
    </p:spTree>
    <p:extLst>
      <p:ext uri="{BB962C8B-B14F-4D97-AF65-F5344CB8AC3E}">
        <p14:creationId xmlns:p14="http://schemas.microsoft.com/office/powerpoint/2010/main" val="336579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Reiterate that the financial data was AI generated for this analysis. </a:t>
            </a:r>
          </a:p>
          <a:p>
            <a:endParaRPr lang="en-US" dirty="0"/>
          </a:p>
          <a:p>
            <a:r>
              <a:rPr lang="en-US" dirty="0"/>
              <a:t>As teams participate in more playoff games, revenue increases steadily. If they reach the final Stanley Cup Championship round, revenue skyrockets for both teams and home cities.</a:t>
            </a:r>
          </a:p>
          <a:p>
            <a:endParaRPr lang="en-US" dirty="0"/>
          </a:p>
          <a:p>
            <a:r>
              <a:rPr lang="en-US" dirty="0"/>
              <a:t>Winnipeg has a smaller population, so their projected revenue is a bit lower than Toronto. </a:t>
            </a:r>
          </a:p>
          <a:p>
            <a:endParaRPr lang="en-US" dirty="0"/>
          </a:p>
          <a:p>
            <a:r>
              <a:rPr lang="en-US" dirty="0"/>
              <a:t>In addition to teams and cities, businesses and individuals see financial benefits as teams move forward in the playoffs. More people go out to eat, buy merchandise, and stay in hotels to watch their favorite teams. </a:t>
            </a:r>
          </a:p>
          <a:p>
            <a:endParaRPr lang="en-US" dirty="0"/>
          </a:p>
        </p:txBody>
      </p:sp>
      <p:sp>
        <p:nvSpPr>
          <p:cNvPr id="4" name="Slide Number Placeholder 3"/>
          <p:cNvSpPr>
            <a:spLocks noGrp="1"/>
          </p:cNvSpPr>
          <p:nvPr>
            <p:ph type="sldNum" sz="quarter" idx="5"/>
          </p:nvPr>
        </p:nvSpPr>
        <p:spPr/>
        <p:txBody>
          <a:bodyPr/>
          <a:lstStyle/>
          <a:p>
            <a:fld id="{D1FED06A-3B1A-9D42-812E-7CCC794AB9FF}" type="slidenum">
              <a:rPr lang="en-US" smtClean="0"/>
              <a:t>10</a:t>
            </a:fld>
            <a:endParaRPr lang="en-US"/>
          </a:p>
        </p:txBody>
      </p:sp>
    </p:spTree>
    <p:extLst>
      <p:ext uri="{BB962C8B-B14F-4D97-AF65-F5344CB8AC3E}">
        <p14:creationId xmlns:p14="http://schemas.microsoft.com/office/powerpoint/2010/main" val="15772815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5F256-9779-A89E-AB23-C097B1ACD6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C63E09-43CA-B1DD-48DF-5B6FC58AED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D7BC4A-A82E-86E0-31FA-72E0BAC4C29D}"/>
              </a:ext>
            </a:extLst>
          </p:cNvPr>
          <p:cNvSpPr>
            <a:spLocks noGrp="1"/>
          </p:cNvSpPr>
          <p:nvPr>
            <p:ph type="body" idx="1"/>
          </p:nvPr>
        </p:nvSpPr>
        <p:spPr/>
        <p:txBody>
          <a:bodyPr/>
          <a:lstStyle/>
          <a:p>
            <a:r>
              <a:rPr lang="en-US" dirty="0"/>
              <a:t>As expected, revenue increases steadily as more playoff games are predicted. </a:t>
            </a:r>
          </a:p>
        </p:txBody>
      </p:sp>
      <p:sp>
        <p:nvSpPr>
          <p:cNvPr id="4" name="Slide Number Placeholder 3">
            <a:extLst>
              <a:ext uri="{FF2B5EF4-FFF2-40B4-BE49-F238E27FC236}">
                <a16:creationId xmlns:a16="http://schemas.microsoft.com/office/drawing/2014/main" id="{9C56457C-A01E-95F2-3B67-AFC87104563B}"/>
              </a:ext>
            </a:extLst>
          </p:cNvPr>
          <p:cNvSpPr>
            <a:spLocks noGrp="1"/>
          </p:cNvSpPr>
          <p:nvPr>
            <p:ph type="sldNum" sz="quarter" idx="5"/>
          </p:nvPr>
        </p:nvSpPr>
        <p:spPr/>
        <p:txBody>
          <a:bodyPr/>
          <a:lstStyle/>
          <a:p>
            <a:fld id="{D1FED06A-3B1A-9D42-812E-7CCC794AB9FF}" type="slidenum">
              <a:rPr lang="en-US" smtClean="0"/>
              <a:t>11</a:t>
            </a:fld>
            <a:endParaRPr lang="en-US"/>
          </a:p>
        </p:txBody>
      </p:sp>
    </p:spTree>
    <p:extLst>
      <p:ext uri="{BB962C8B-B14F-4D97-AF65-F5344CB8AC3E}">
        <p14:creationId xmlns:p14="http://schemas.microsoft.com/office/powerpoint/2010/main" val="640148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0E25C-EF5E-EE7B-DF20-281E1F37F6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25F63F-7A56-A11B-959E-8A6C76DCD3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564E49-7E38-73ED-DA37-316C1530DB37}"/>
              </a:ext>
            </a:extLst>
          </p:cNvPr>
          <p:cNvSpPr>
            <a:spLocks noGrp="1"/>
          </p:cNvSpPr>
          <p:nvPr>
            <p:ph type="body" idx="1"/>
          </p:nvPr>
        </p:nvSpPr>
        <p:spPr/>
        <p:txBody>
          <a:bodyPr/>
          <a:lstStyle/>
          <a:p>
            <a:r>
              <a:rPr lang="en-US" dirty="0"/>
              <a:t>Another view of potential revenue based on predicted games played.</a:t>
            </a:r>
          </a:p>
        </p:txBody>
      </p:sp>
      <p:sp>
        <p:nvSpPr>
          <p:cNvPr id="4" name="Slide Number Placeholder 3">
            <a:extLst>
              <a:ext uri="{FF2B5EF4-FFF2-40B4-BE49-F238E27FC236}">
                <a16:creationId xmlns:a16="http://schemas.microsoft.com/office/drawing/2014/main" id="{72DCF35E-4A73-8D5A-5B47-475378A876BE}"/>
              </a:ext>
            </a:extLst>
          </p:cNvPr>
          <p:cNvSpPr>
            <a:spLocks noGrp="1"/>
          </p:cNvSpPr>
          <p:nvPr>
            <p:ph type="sldNum" sz="quarter" idx="5"/>
          </p:nvPr>
        </p:nvSpPr>
        <p:spPr/>
        <p:txBody>
          <a:bodyPr/>
          <a:lstStyle/>
          <a:p>
            <a:fld id="{D1FED06A-3B1A-9D42-812E-7CCC794AB9FF}" type="slidenum">
              <a:rPr lang="en-US" smtClean="0"/>
              <a:t>12</a:t>
            </a:fld>
            <a:endParaRPr lang="en-US"/>
          </a:p>
        </p:txBody>
      </p:sp>
    </p:spTree>
    <p:extLst>
      <p:ext uri="{BB962C8B-B14F-4D97-AF65-F5344CB8AC3E}">
        <p14:creationId xmlns:p14="http://schemas.microsoft.com/office/powerpoint/2010/main" val="2663792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review:</a:t>
            </a:r>
          </a:p>
          <a:p>
            <a:endParaRPr lang="en-US" dirty="0"/>
          </a:p>
          <a:p>
            <a:r>
              <a:rPr lang="en-US" dirty="0"/>
              <a:t>Linear regression model yielded the best results. Trial and error is common in data analysis.</a:t>
            </a:r>
          </a:p>
          <a:p>
            <a:endParaRPr lang="en-US" dirty="0"/>
          </a:p>
          <a:p>
            <a:r>
              <a:rPr lang="en-US" dirty="0"/>
              <a:t>Highly correlated values add support to the results.</a:t>
            </a:r>
          </a:p>
          <a:p>
            <a:endParaRPr lang="en-US" dirty="0"/>
          </a:p>
          <a:p>
            <a:r>
              <a:rPr lang="en-US" dirty="0"/>
              <a:t>Profession sports grow revenue in home cities throughout the world. They help businesses grow and grow community spirit as fans rally behind their teams.</a:t>
            </a:r>
          </a:p>
        </p:txBody>
      </p:sp>
      <p:sp>
        <p:nvSpPr>
          <p:cNvPr id="4" name="Slide Number Placeholder 3"/>
          <p:cNvSpPr>
            <a:spLocks noGrp="1"/>
          </p:cNvSpPr>
          <p:nvPr>
            <p:ph type="sldNum" sz="quarter" idx="5"/>
          </p:nvPr>
        </p:nvSpPr>
        <p:spPr/>
        <p:txBody>
          <a:bodyPr/>
          <a:lstStyle/>
          <a:p>
            <a:fld id="{D1FED06A-3B1A-9D42-812E-7CCC794AB9FF}" type="slidenum">
              <a:rPr lang="en-US" smtClean="0"/>
              <a:t>13</a:t>
            </a:fld>
            <a:endParaRPr lang="en-US"/>
          </a:p>
        </p:txBody>
      </p:sp>
    </p:spTree>
    <p:extLst>
      <p:ext uri="{BB962C8B-B14F-4D97-AF65-F5344CB8AC3E}">
        <p14:creationId xmlns:p14="http://schemas.microsoft.com/office/powerpoint/2010/main" val="243300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would be interesting to add to this analysis at a player level, since that data is available through the NHL API. Seeing how players impact the teams through trades and injury would add value to these predictions. </a:t>
            </a:r>
          </a:p>
          <a:p>
            <a:endParaRPr lang="en-US" dirty="0"/>
          </a:p>
          <a:p>
            <a:r>
              <a:rPr lang="en-US" dirty="0" err="1"/>
              <a:t>Datadrivenhockey</a:t>
            </a:r>
            <a:r>
              <a:rPr lang="en-US" dirty="0"/>
              <a:t>: On Instagram provides predictions using more data points throughout the season. Toronto and Winnipeg are one and two in their predictions as on 5/8/25.</a:t>
            </a:r>
          </a:p>
          <a:p>
            <a:endParaRPr lang="en-US" dirty="0"/>
          </a:p>
          <a:p>
            <a:r>
              <a:rPr lang="en-US" dirty="0"/>
              <a:t>It would also be interesting to add in actual economic information to have true patterns of economic impact instead of using AI generated information.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Wrap up: </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Hockey and other sports are part of world culture. Fans share the joy and pain of their favorite teams year after year. Using predictive data analysis allows for teams and cities to maximize their revenue while growing the culture and support of the loyal fans. </a:t>
            </a:r>
          </a:p>
          <a:p>
            <a:endParaRPr lang="en-US" dirty="0"/>
          </a:p>
        </p:txBody>
      </p:sp>
      <p:sp>
        <p:nvSpPr>
          <p:cNvPr id="4" name="Slide Number Placeholder 3"/>
          <p:cNvSpPr>
            <a:spLocks noGrp="1"/>
          </p:cNvSpPr>
          <p:nvPr>
            <p:ph type="sldNum" sz="quarter" idx="5"/>
          </p:nvPr>
        </p:nvSpPr>
        <p:spPr/>
        <p:txBody>
          <a:bodyPr/>
          <a:lstStyle/>
          <a:p>
            <a:fld id="{D1FED06A-3B1A-9D42-812E-7CCC794AB9FF}" type="slidenum">
              <a:rPr lang="en-US" smtClean="0"/>
              <a:t>14</a:t>
            </a:fld>
            <a:endParaRPr lang="en-US"/>
          </a:p>
        </p:txBody>
      </p:sp>
    </p:spTree>
    <p:extLst>
      <p:ext uri="{BB962C8B-B14F-4D97-AF65-F5344CB8AC3E}">
        <p14:creationId xmlns:p14="http://schemas.microsoft.com/office/powerpoint/2010/main" val="4095562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1FED06A-3B1A-9D42-812E-7CCC794AB9FF}" type="slidenum">
              <a:rPr lang="en-US" smtClean="0"/>
              <a:t>15</a:t>
            </a:fld>
            <a:endParaRPr lang="en-US"/>
          </a:p>
        </p:txBody>
      </p:sp>
    </p:spTree>
    <p:extLst>
      <p:ext uri="{BB962C8B-B14F-4D97-AF65-F5344CB8AC3E}">
        <p14:creationId xmlns:p14="http://schemas.microsoft.com/office/powerpoint/2010/main" val="10164242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mn-lt"/>
                <a:ea typeface="Aptos" panose="020B0004020202020204" pitchFamily="34" charset="0"/>
                <a:cs typeface="Times New Roman" panose="02020603050405020304" pitchFamily="18" charset="0"/>
              </a:rPr>
              <a:t>Around the world, people are captivated not just by sports, but by the numbers behind them. This dates back as far back as the beginning of baseball in the mid 1800’s. Now, with the explosion of sports betting platforms and real-time, data-driven analysis, we see how analytics now shape every play, every game, every season. As professional sports leagues grow, so does the financial impact — not only for the teams on the ice or on the field, but for the cities that rally behind them. In this analysis, I will use predictive analysis, along with other statistical calculating tools, to predict the National Hockey League (NHL) 2024-2025 Stanley Cup Champion and estimate the potential increased revenue for the team and home city.</a:t>
            </a:r>
            <a:r>
              <a:rPr lang="en-US" sz="1200" dirty="0">
                <a:effectLst/>
                <a:latin typeface="+mn-lt"/>
              </a:rPr>
              <a:t> </a:t>
            </a:r>
            <a:endParaRPr lang="en-US" sz="1200" dirty="0">
              <a:latin typeface="+mn-lt"/>
            </a:endParaRPr>
          </a:p>
          <a:p>
            <a:endParaRPr lang="en-US" dirty="0"/>
          </a:p>
        </p:txBody>
      </p:sp>
      <p:sp>
        <p:nvSpPr>
          <p:cNvPr id="4" name="Slide Number Placeholder 3"/>
          <p:cNvSpPr>
            <a:spLocks noGrp="1"/>
          </p:cNvSpPr>
          <p:nvPr>
            <p:ph type="sldNum" sz="quarter" idx="5"/>
          </p:nvPr>
        </p:nvSpPr>
        <p:spPr/>
        <p:txBody>
          <a:bodyPr/>
          <a:lstStyle/>
          <a:p>
            <a:fld id="{D1FED06A-3B1A-9D42-812E-7CCC794AB9FF}" type="slidenum">
              <a:rPr lang="en-US" smtClean="0"/>
              <a:t>2</a:t>
            </a:fld>
            <a:endParaRPr lang="en-US"/>
          </a:p>
        </p:txBody>
      </p:sp>
    </p:spTree>
    <p:extLst>
      <p:ext uri="{BB962C8B-B14F-4D97-AF65-F5344CB8AC3E}">
        <p14:creationId xmlns:p14="http://schemas.microsoft.com/office/powerpoint/2010/main" val="36034193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complete this analysis, data needed to be acquired and transformed. Historical NHL data is available directly through the league’s API. Since the site did not have clear instructions on how to access the API, a personal GitHub site was found that provided basic coding and data structure. Data from 2020-2025 was pulled in for this analysis as of 4/27/25. Data points used were team name and abbreviation, number of games played, wins and losses, and goals scored and allowed. </a:t>
            </a:r>
          </a:p>
          <a:p>
            <a:endParaRPr lang="en-US" dirty="0"/>
          </a:p>
          <a:p>
            <a:r>
              <a:rPr lang="en-US" dirty="0"/>
              <a:t>In addition to this, I used ChatGPT to write Python code to give Elo ratings to each of the teams over the season. Elo ratings are mostly known in chess, but they work for any two player or team sport. It gives a ranking based on wins and losses with other qualifiers added. I was able to locate a couple examples of Elo ratings and additional information on how they were adjusted for hockey. The Elo rating model used in this analysis was relatively basic, using a base Elo value of 1500 (common in Elo ratings), home-ice advantage, and a K-factor (which is a parameter that determines how quickly ratings should adjust to new results). </a:t>
            </a:r>
          </a:p>
          <a:p>
            <a:endParaRPr lang="en-US" dirty="0"/>
          </a:p>
          <a:p>
            <a:r>
              <a:rPr lang="en-US" dirty="0"/>
              <a:t>The last piece of data used were revenue amounts for both teams and home cities over the review period. This data was AI generated with some basis in previous playoff results.</a:t>
            </a:r>
          </a:p>
        </p:txBody>
      </p:sp>
      <p:sp>
        <p:nvSpPr>
          <p:cNvPr id="4" name="Slide Number Placeholder 3"/>
          <p:cNvSpPr>
            <a:spLocks noGrp="1"/>
          </p:cNvSpPr>
          <p:nvPr>
            <p:ph type="sldNum" sz="quarter" idx="5"/>
          </p:nvPr>
        </p:nvSpPr>
        <p:spPr/>
        <p:txBody>
          <a:bodyPr/>
          <a:lstStyle/>
          <a:p>
            <a:fld id="{D1FED06A-3B1A-9D42-812E-7CCC794AB9FF}" type="slidenum">
              <a:rPr lang="en-US" smtClean="0"/>
              <a:t>3</a:t>
            </a:fld>
            <a:endParaRPr lang="en-US"/>
          </a:p>
        </p:txBody>
      </p:sp>
    </p:spTree>
    <p:extLst>
      <p:ext uri="{BB962C8B-B14F-4D97-AF65-F5344CB8AC3E}">
        <p14:creationId xmlns:p14="http://schemas.microsoft.com/office/powerpoint/2010/main" val="7943253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attempted three different models to attempt and predict the Stanley Cup Champion for this season. Logistic regression and random forest were unsuccessful, mostly due to sample size. Neither provided a potential champion. Using a linear regression model was the most reliable. The goal was to determine which team would potential win the championship based on multiple factors including wins, Elo rating, win %, and playoff history. After adjusting the model and adding in a couple of transformed values, the model was able to get up to an approximate R-squared value of 68%, meaning that there was a moderately strong relationship between the features and the outcome. </a:t>
            </a:r>
          </a:p>
        </p:txBody>
      </p:sp>
      <p:sp>
        <p:nvSpPr>
          <p:cNvPr id="4" name="Slide Number Placeholder 3"/>
          <p:cNvSpPr>
            <a:spLocks noGrp="1"/>
          </p:cNvSpPr>
          <p:nvPr>
            <p:ph type="sldNum" sz="quarter" idx="5"/>
          </p:nvPr>
        </p:nvSpPr>
        <p:spPr/>
        <p:txBody>
          <a:bodyPr/>
          <a:lstStyle/>
          <a:p>
            <a:fld id="{D1FED06A-3B1A-9D42-812E-7CCC794AB9FF}" type="slidenum">
              <a:rPr lang="en-US" smtClean="0"/>
              <a:t>4</a:t>
            </a:fld>
            <a:endParaRPr lang="en-US"/>
          </a:p>
        </p:txBody>
      </p:sp>
    </p:spTree>
    <p:extLst>
      <p:ext uri="{BB962C8B-B14F-4D97-AF65-F5344CB8AC3E}">
        <p14:creationId xmlns:p14="http://schemas.microsoft.com/office/powerpoint/2010/main" val="30575198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also looked at the Z-score ratings for the teams based on Elo rating and wins. Toronto came out ahead in Elo rating and Winnipeg lead in wins. Both were second place in the other category.  </a:t>
            </a:r>
          </a:p>
          <a:p>
            <a:endParaRPr lang="en-US" dirty="0"/>
          </a:p>
          <a:p>
            <a:r>
              <a:rPr lang="en-US" dirty="0"/>
              <a:t>Additional, when reviewing the correlation matrix, Elo rating and win percentage were nearly at 1, showing a strong correlation between those features. Win % goes up, Elo rating goes up. </a:t>
            </a:r>
          </a:p>
          <a:p>
            <a:endParaRPr lang="en-US" dirty="0"/>
          </a:p>
          <a:p>
            <a:r>
              <a:rPr lang="en-US" dirty="0"/>
              <a:t>A quick review of the regression results show that a few key results, skewness, kurtosis, and Durbin-Watson were within acceptable ranges meaning little autocorrelation and a relatively evenly distributed data set. There are a few outlying residuals but that can be expected in sports.</a:t>
            </a:r>
          </a:p>
        </p:txBody>
      </p:sp>
      <p:sp>
        <p:nvSpPr>
          <p:cNvPr id="4" name="Slide Number Placeholder 3"/>
          <p:cNvSpPr>
            <a:spLocks noGrp="1"/>
          </p:cNvSpPr>
          <p:nvPr>
            <p:ph type="sldNum" sz="quarter" idx="5"/>
          </p:nvPr>
        </p:nvSpPr>
        <p:spPr/>
        <p:txBody>
          <a:bodyPr/>
          <a:lstStyle/>
          <a:p>
            <a:fld id="{D1FED06A-3B1A-9D42-812E-7CCC794AB9FF}" type="slidenum">
              <a:rPr lang="en-US" smtClean="0"/>
              <a:t>5</a:t>
            </a:fld>
            <a:endParaRPr lang="en-US"/>
          </a:p>
        </p:txBody>
      </p:sp>
    </p:spTree>
    <p:extLst>
      <p:ext uri="{BB962C8B-B14F-4D97-AF65-F5344CB8AC3E}">
        <p14:creationId xmlns:p14="http://schemas.microsoft.com/office/powerpoint/2010/main" val="1942769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5C59E-A168-65B5-CAF6-DFCCC3EF95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5B583D-917E-2425-4657-F4BE5E735F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F8137E-FAA4-C8A9-EAEC-7E53DBFBD176}"/>
              </a:ext>
            </a:extLst>
          </p:cNvPr>
          <p:cNvSpPr>
            <a:spLocks noGrp="1"/>
          </p:cNvSpPr>
          <p:nvPr>
            <p:ph type="body" idx="1"/>
          </p:nvPr>
        </p:nvSpPr>
        <p:spPr/>
        <p:txBody>
          <a:bodyPr/>
          <a:lstStyle/>
          <a:p>
            <a:r>
              <a:rPr lang="en-US" dirty="0"/>
              <a:t>A view of the correlation heatmap of the used features (See win % and Elo rating)</a:t>
            </a:r>
          </a:p>
        </p:txBody>
      </p:sp>
      <p:sp>
        <p:nvSpPr>
          <p:cNvPr id="4" name="Slide Number Placeholder 3">
            <a:extLst>
              <a:ext uri="{FF2B5EF4-FFF2-40B4-BE49-F238E27FC236}">
                <a16:creationId xmlns:a16="http://schemas.microsoft.com/office/drawing/2014/main" id="{4BE11DBA-4DA1-FEFF-2615-9EB8665C96BF}"/>
              </a:ext>
            </a:extLst>
          </p:cNvPr>
          <p:cNvSpPr>
            <a:spLocks noGrp="1"/>
          </p:cNvSpPr>
          <p:nvPr>
            <p:ph type="sldNum" sz="quarter" idx="5"/>
          </p:nvPr>
        </p:nvSpPr>
        <p:spPr/>
        <p:txBody>
          <a:bodyPr/>
          <a:lstStyle/>
          <a:p>
            <a:fld id="{D1FED06A-3B1A-9D42-812E-7CCC794AB9FF}" type="slidenum">
              <a:rPr lang="en-US" smtClean="0"/>
              <a:t>6</a:t>
            </a:fld>
            <a:endParaRPr lang="en-US"/>
          </a:p>
        </p:txBody>
      </p:sp>
    </p:spTree>
    <p:extLst>
      <p:ext uri="{BB962C8B-B14F-4D97-AF65-F5344CB8AC3E}">
        <p14:creationId xmlns:p14="http://schemas.microsoft.com/office/powerpoint/2010/main" val="2588845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the ratings were strong for the two leading teams, I would call the potential champion to close to call. I personal was hoping for the Avalanche to make it but that was not to be this year. </a:t>
            </a:r>
          </a:p>
        </p:txBody>
      </p:sp>
      <p:sp>
        <p:nvSpPr>
          <p:cNvPr id="4" name="Slide Number Placeholder 3"/>
          <p:cNvSpPr>
            <a:spLocks noGrp="1"/>
          </p:cNvSpPr>
          <p:nvPr>
            <p:ph type="sldNum" sz="quarter" idx="5"/>
          </p:nvPr>
        </p:nvSpPr>
        <p:spPr/>
        <p:txBody>
          <a:bodyPr/>
          <a:lstStyle/>
          <a:p>
            <a:fld id="{D1FED06A-3B1A-9D42-812E-7CCC794AB9FF}" type="slidenum">
              <a:rPr lang="en-US" smtClean="0"/>
              <a:t>7</a:t>
            </a:fld>
            <a:endParaRPr lang="en-US"/>
          </a:p>
        </p:txBody>
      </p:sp>
    </p:spTree>
    <p:extLst>
      <p:ext uri="{BB962C8B-B14F-4D97-AF65-F5344CB8AC3E}">
        <p14:creationId xmlns:p14="http://schemas.microsoft.com/office/powerpoint/2010/main" val="2416783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view of the predicted number of playoff games per team. There are some negative numbers which can be seen as outliers since there cannot be negative games played. </a:t>
            </a:r>
          </a:p>
          <a:p>
            <a:endParaRPr lang="en-US" dirty="0"/>
          </a:p>
          <a:p>
            <a:r>
              <a:rPr lang="en-US" dirty="0"/>
              <a:t>Toronto is blue, Winnipeg is red.</a:t>
            </a:r>
          </a:p>
        </p:txBody>
      </p:sp>
      <p:sp>
        <p:nvSpPr>
          <p:cNvPr id="4" name="Slide Number Placeholder 3"/>
          <p:cNvSpPr>
            <a:spLocks noGrp="1"/>
          </p:cNvSpPr>
          <p:nvPr>
            <p:ph type="sldNum" sz="quarter" idx="5"/>
          </p:nvPr>
        </p:nvSpPr>
        <p:spPr/>
        <p:txBody>
          <a:bodyPr/>
          <a:lstStyle/>
          <a:p>
            <a:fld id="{D1FED06A-3B1A-9D42-812E-7CCC794AB9FF}" type="slidenum">
              <a:rPr lang="en-US" smtClean="0"/>
              <a:t>8</a:t>
            </a:fld>
            <a:endParaRPr lang="en-US"/>
          </a:p>
        </p:txBody>
      </p:sp>
    </p:spTree>
    <p:extLst>
      <p:ext uri="{BB962C8B-B14F-4D97-AF65-F5344CB8AC3E}">
        <p14:creationId xmlns:p14="http://schemas.microsoft.com/office/powerpoint/2010/main" val="9607383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F73F9-E1A2-EA7E-3DCE-FF510AE0F4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D14BA9-266D-F74E-7FCC-1EB255657E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79C7A2-A611-2CA0-45FD-20AF07969024}"/>
              </a:ext>
            </a:extLst>
          </p:cNvPr>
          <p:cNvSpPr>
            <a:spLocks noGrp="1"/>
          </p:cNvSpPr>
          <p:nvPr>
            <p:ph type="body" idx="1"/>
          </p:nvPr>
        </p:nvSpPr>
        <p:spPr/>
        <p:txBody>
          <a:bodyPr/>
          <a:lstStyle/>
          <a:p>
            <a:r>
              <a:rPr lang="en-US" dirty="0"/>
              <a:t>This is a graph of the two leading teams Elo ratings over time using the basic model created. Both teams hovered around the average Elo rating with Winnipeg performing better in the current season.</a:t>
            </a:r>
          </a:p>
        </p:txBody>
      </p:sp>
      <p:sp>
        <p:nvSpPr>
          <p:cNvPr id="4" name="Slide Number Placeholder 3">
            <a:extLst>
              <a:ext uri="{FF2B5EF4-FFF2-40B4-BE49-F238E27FC236}">
                <a16:creationId xmlns:a16="http://schemas.microsoft.com/office/drawing/2014/main" id="{3F39B3B1-21D0-25FB-9B3D-0FE12FBF4888}"/>
              </a:ext>
            </a:extLst>
          </p:cNvPr>
          <p:cNvSpPr>
            <a:spLocks noGrp="1"/>
          </p:cNvSpPr>
          <p:nvPr>
            <p:ph type="sldNum" sz="quarter" idx="5"/>
          </p:nvPr>
        </p:nvSpPr>
        <p:spPr/>
        <p:txBody>
          <a:bodyPr/>
          <a:lstStyle/>
          <a:p>
            <a:fld id="{D1FED06A-3B1A-9D42-812E-7CCC794AB9FF}" type="slidenum">
              <a:rPr lang="en-US" smtClean="0"/>
              <a:t>9</a:t>
            </a:fld>
            <a:endParaRPr lang="en-US"/>
          </a:p>
        </p:txBody>
      </p:sp>
    </p:spTree>
    <p:extLst>
      <p:ext uri="{BB962C8B-B14F-4D97-AF65-F5344CB8AC3E}">
        <p14:creationId xmlns:p14="http://schemas.microsoft.com/office/powerpoint/2010/main" val="3704329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17533-A0EB-26AA-CFBD-117CA3C160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1186D7B-83F0-C9E1-D2BF-8D9AC2A879A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EEAFAE-B854-3BE6-C1F6-AB024B041579}"/>
              </a:ext>
            </a:extLst>
          </p:cNvPr>
          <p:cNvSpPr>
            <a:spLocks noGrp="1"/>
          </p:cNvSpPr>
          <p:nvPr>
            <p:ph type="dt" sz="half" idx="10"/>
          </p:nvPr>
        </p:nvSpPr>
        <p:spPr/>
        <p:txBody>
          <a:bodyPr/>
          <a:lstStyle/>
          <a:p>
            <a:fld id="{AF2067F9-025A-8D4F-9BFE-4A18FACF35C4}" type="datetimeFigureOut">
              <a:rPr lang="en-US" smtClean="0"/>
              <a:t>4/8/25</a:t>
            </a:fld>
            <a:endParaRPr lang="en-US"/>
          </a:p>
        </p:txBody>
      </p:sp>
      <p:sp>
        <p:nvSpPr>
          <p:cNvPr id="5" name="Footer Placeholder 4">
            <a:extLst>
              <a:ext uri="{FF2B5EF4-FFF2-40B4-BE49-F238E27FC236}">
                <a16:creationId xmlns:a16="http://schemas.microsoft.com/office/drawing/2014/main" id="{9EE0FA6E-3302-097E-A904-B1B5A8C9A4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1AD7B7-CC75-0EC7-44A6-3CE7A931F14C}"/>
              </a:ext>
            </a:extLst>
          </p:cNvPr>
          <p:cNvSpPr>
            <a:spLocks noGrp="1"/>
          </p:cNvSpPr>
          <p:nvPr>
            <p:ph type="sldNum" sz="quarter" idx="12"/>
          </p:nvPr>
        </p:nvSpPr>
        <p:spPr/>
        <p:txBody>
          <a:bodyPr/>
          <a:lstStyle/>
          <a:p>
            <a:fld id="{7C4BCF73-EF9A-144C-BDF4-7383137A67C2}" type="slidenum">
              <a:rPr lang="en-US" smtClean="0"/>
              <a:t>‹#›</a:t>
            </a:fld>
            <a:endParaRPr lang="en-US"/>
          </a:p>
        </p:txBody>
      </p:sp>
    </p:spTree>
    <p:extLst>
      <p:ext uri="{BB962C8B-B14F-4D97-AF65-F5344CB8AC3E}">
        <p14:creationId xmlns:p14="http://schemas.microsoft.com/office/powerpoint/2010/main" val="1448947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7B561-65CE-41F3-9F0D-B9FA92CB03E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2A1F084-1859-7516-5D6A-F8F32364DA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477C7E-FD40-CDF6-ED6E-298EC39989EF}"/>
              </a:ext>
            </a:extLst>
          </p:cNvPr>
          <p:cNvSpPr>
            <a:spLocks noGrp="1"/>
          </p:cNvSpPr>
          <p:nvPr>
            <p:ph type="dt" sz="half" idx="10"/>
          </p:nvPr>
        </p:nvSpPr>
        <p:spPr/>
        <p:txBody>
          <a:bodyPr/>
          <a:lstStyle/>
          <a:p>
            <a:fld id="{AF2067F9-025A-8D4F-9BFE-4A18FACF35C4}" type="datetimeFigureOut">
              <a:rPr lang="en-US" smtClean="0"/>
              <a:t>4/8/25</a:t>
            </a:fld>
            <a:endParaRPr lang="en-US"/>
          </a:p>
        </p:txBody>
      </p:sp>
      <p:sp>
        <p:nvSpPr>
          <p:cNvPr id="5" name="Footer Placeholder 4">
            <a:extLst>
              <a:ext uri="{FF2B5EF4-FFF2-40B4-BE49-F238E27FC236}">
                <a16:creationId xmlns:a16="http://schemas.microsoft.com/office/drawing/2014/main" id="{71A8173B-24D5-9693-0FA6-DC68786672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17E444-518E-C586-725E-9B93398F9AC9}"/>
              </a:ext>
            </a:extLst>
          </p:cNvPr>
          <p:cNvSpPr>
            <a:spLocks noGrp="1"/>
          </p:cNvSpPr>
          <p:nvPr>
            <p:ph type="sldNum" sz="quarter" idx="12"/>
          </p:nvPr>
        </p:nvSpPr>
        <p:spPr/>
        <p:txBody>
          <a:bodyPr/>
          <a:lstStyle/>
          <a:p>
            <a:fld id="{7C4BCF73-EF9A-144C-BDF4-7383137A67C2}" type="slidenum">
              <a:rPr lang="en-US" smtClean="0"/>
              <a:t>‹#›</a:t>
            </a:fld>
            <a:endParaRPr lang="en-US"/>
          </a:p>
        </p:txBody>
      </p:sp>
    </p:spTree>
    <p:extLst>
      <p:ext uri="{BB962C8B-B14F-4D97-AF65-F5344CB8AC3E}">
        <p14:creationId xmlns:p14="http://schemas.microsoft.com/office/powerpoint/2010/main" val="23761920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F04DC0-C558-0414-5C07-81AA2B42E06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CE4C00-4D1B-43EF-E8FF-0E5041EE04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1D9DD5-A543-AB59-3E94-5657F3FC3E23}"/>
              </a:ext>
            </a:extLst>
          </p:cNvPr>
          <p:cNvSpPr>
            <a:spLocks noGrp="1"/>
          </p:cNvSpPr>
          <p:nvPr>
            <p:ph type="dt" sz="half" idx="10"/>
          </p:nvPr>
        </p:nvSpPr>
        <p:spPr/>
        <p:txBody>
          <a:bodyPr/>
          <a:lstStyle/>
          <a:p>
            <a:fld id="{AF2067F9-025A-8D4F-9BFE-4A18FACF35C4}" type="datetimeFigureOut">
              <a:rPr lang="en-US" smtClean="0"/>
              <a:t>4/8/25</a:t>
            </a:fld>
            <a:endParaRPr lang="en-US"/>
          </a:p>
        </p:txBody>
      </p:sp>
      <p:sp>
        <p:nvSpPr>
          <p:cNvPr id="5" name="Footer Placeholder 4">
            <a:extLst>
              <a:ext uri="{FF2B5EF4-FFF2-40B4-BE49-F238E27FC236}">
                <a16:creationId xmlns:a16="http://schemas.microsoft.com/office/drawing/2014/main" id="{6443B489-5C87-D2FD-4AF9-B310CA5017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1DF5D5-B67A-08C5-0674-D8DE8E57D9B0}"/>
              </a:ext>
            </a:extLst>
          </p:cNvPr>
          <p:cNvSpPr>
            <a:spLocks noGrp="1"/>
          </p:cNvSpPr>
          <p:nvPr>
            <p:ph type="sldNum" sz="quarter" idx="12"/>
          </p:nvPr>
        </p:nvSpPr>
        <p:spPr/>
        <p:txBody>
          <a:bodyPr/>
          <a:lstStyle/>
          <a:p>
            <a:fld id="{7C4BCF73-EF9A-144C-BDF4-7383137A67C2}" type="slidenum">
              <a:rPr lang="en-US" smtClean="0"/>
              <a:t>‹#›</a:t>
            </a:fld>
            <a:endParaRPr lang="en-US"/>
          </a:p>
        </p:txBody>
      </p:sp>
    </p:spTree>
    <p:extLst>
      <p:ext uri="{BB962C8B-B14F-4D97-AF65-F5344CB8AC3E}">
        <p14:creationId xmlns:p14="http://schemas.microsoft.com/office/powerpoint/2010/main" val="352440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453D8-45E0-BF54-329B-17F9076F96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F86185-C137-B446-A71A-381EE1AB4A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35038B-148E-D1A1-924D-B2995A4B2254}"/>
              </a:ext>
            </a:extLst>
          </p:cNvPr>
          <p:cNvSpPr>
            <a:spLocks noGrp="1"/>
          </p:cNvSpPr>
          <p:nvPr>
            <p:ph type="dt" sz="half" idx="10"/>
          </p:nvPr>
        </p:nvSpPr>
        <p:spPr/>
        <p:txBody>
          <a:bodyPr/>
          <a:lstStyle/>
          <a:p>
            <a:fld id="{AF2067F9-025A-8D4F-9BFE-4A18FACF35C4}" type="datetimeFigureOut">
              <a:rPr lang="en-US" smtClean="0"/>
              <a:t>4/8/25</a:t>
            </a:fld>
            <a:endParaRPr lang="en-US"/>
          </a:p>
        </p:txBody>
      </p:sp>
      <p:sp>
        <p:nvSpPr>
          <p:cNvPr id="5" name="Footer Placeholder 4">
            <a:extLst>
              <a:ext uri="{FF2B5EF4-FFF2-40B4-BE49-F238E27FC236}">
                <a16:creationId xmlns:a16="http://schemas.microsoft.com/office/drawing/2014/main" id="{55A78354-1ACE-21FC-9F4A-A5B6F6E61A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485349-AF07-38EF-08BB-E1289DFE70F8}"/>
              </a:ext>
            </a:extLst>
          </p:cNvPr>
          <p:cNvSpPr>
            <a:spLocks noGrp="1"/>
          </p:cNvSpPr>
          <p:nvPr>
            <p:ph type="sldNum" sz="quarter" idx="12"/>
          </p:nvPr>
        </p:nvSpPr>
        <p:spPr/>
        <p:txBody>
          <a:bodyPr/>
          <a:lstStyle/>
          <a:p>
            <a:fld id="{7C4BCF73-EF9A-144C-BDF4-7383137A67C2}" type="slidenum">
              <a:rPr lang="en-US" smtClean="0"/>
              <a:t>‹#›</a:t>
            </a:fld>
            <a:endParaRPr lang="en-US"/>
          </a:p>
        </p:txBody>
      </p:sp>
    </p:spTree>
    <p:extLst>
      <p:ext uri="{BB962C8B-B14F-4D97-AF65-F5344CB8AC3E}">
        <p14:creationId xmlns:p14="http://schemas.microsoft.com/office/powerpoint/2010/main" val="3179422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A13A3-E2F2-B75D-A02D-3539F24B89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536A7CE-5F89-67E2-D76D-855405BBF80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46BDB3-9925-8131-B421-237E3A8C6A53}"/>
              </a:ext>
            </a:extLst>
          </p:cNvPr>
          <p:cNvSpPr>
            <a:spLocks noGrp="1"/>
          </p:cNvSpPr>
          <p:nvPr>
            <p:ph type="dt" sz="half" idx="10"/>
          </p:nvPr>
        </p:nvSpPr>
        <p:spPr/>
        <p:txBody>
          <a:bodyPr/>
          <a:lstStyle/>
          <a:p>
            <a:fld id="{AF2067F9-025A-8D4F-9BFE-4A18FACF35C4}" type="datetimeFigureOut">
              <a:rPr lang="en-US" smtClean="0"/>
              <a:t>4/8/25</a:t>
            </a:fld>
            <a:endParaRPr lang="en-US"/>
          </a:p>
        </p:txBody>
      </p:sp>
      <p:sp>
        <p:nvSpPr>
          <p:cNvPr id="5" name="Footer Placeholder 4">
            <a:extLst>
              <a:ext uri="{FF2B5EF4-FFF2-40B4-BE49-F238E27FC236}">
                <a16:creationId xmlns:a16="http://schemas.microsoft.com/office/drawing/2014/main" id="{44E4B682-7EEA-66A4-4119-6C72968E56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1C3B47-6489-2503-054D-EDA0D27EA204}"/>
              </a:ext>
            </a:extLst>
          </p:cNvPr>
          <p:cNvSpPr>
            <a:spLocks noGrp="1"/>
          </p:cNvSpPr>
          <p:nvPr>
            <p:ph type="sldNum" sz="quarter" idx="12"/>
          </p:nvPr>
        </p:nvSpPr>
        <p:spPr/>
        <p:txBody>
          <a:bodyPr/>
          <a:lstStyle/>
          <a:p>
            <a:fld id="{7C4BCF73-EF9A-144C-BDF4-7383137A67C2}" type="slidenum">
              <a:rPr lang="en-US" smtClean="0"/>
              <a:t>‹#›</a:t>
            </a:fld>
            <a:endParaRPr lang="en-US"/>
          </a:p>
        </p:txBody>
      </p:sp>
    </p:spTree>
    <p:extLst>
      <p:ext uri="{BB962C8B-B14F-4D97-AF65-F5344CB8AC3E}">
        <p14:creationId xmlns:p14="http://schemas.microsoft.com/office/powerpoint/2010/main" val="2630769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B4EC3-DBDB-02E2-184E-8EB86E036C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F19D01-3849-2216-B48F-7FE40EED6A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40C3562-0110-3F47-613D-FA00732A98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E2C26EA-7F7A-53CF-6CB8-D6CCA45B0E49}"/>
              </a:ext>
            </a:extLst>
          </p:cNvPr>
          <p:cNvSpPr>
            <a:spLocks noGrp="1"/>
          </p:cNvSpPr>
          <p:nvPr>
            <p:ph type="dt" sz="half" idx="10"/>
          </p:nvPr>
        </p:nvSpPr>
        <p:spPr/>
        <p:txBody>
          <a:bodyPr/>
          <a:lstStyle/>
          <a:p>
            <a:fld id="{AF2067F9-025A-8D4F-9BFE-4A18FACF35C4}" type="datetimeFigureOut">
              <a:rPr lang="en-US" smtClean="0"/>
              <a:t>4/8/25</a:t>
            </a:fld>
            <a:endParaRPr lang="en-US"/>
          </a:p>
        </p:txBody>
      </p:sp>
      <p:sp>
        <p:nvSpPr>
          <p:cNvPr id="6" name="Footer Placeholder 5">
            <a:extLst>
              <a:ext uri="{FF2B5EF4-FFF2-40B4-BE49-F238E27FC236}">
                <a16:creationId xmlns:a16="http://schemas.microsoft.com/office/drawing/2014/main" id="{82773C18-8D50-9FBA-2D22-99D2DD5EB4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D8CABB-E468-1E6C-F0D9-9F0B1268C191}"/>
              </a:ext>
            </a:extLst>
          </p:cNvPr>
          <p:cNvSpPr>
            <a:spLocks noGrp="1"/>
          </p:cNvSpPr>
          <p:nvPr>
            <p:ph type="sldNum" sz="quarter" idx="12"/>
          </p:nvPr>
        </p:nvSpPr>
        <p:spPr/>
        <p:txBody>
          <a:bodyPr/>
          <a:lstStyle/>
          <a:p>
            <a:fld id="{7C4BCF73-EF9A-144C-BDF4-7383137A67C2}" type="slidenum">
              <a:rPr lang="en-US" smtClean="0"/>
              <a:t>‹#›</a:t>
            </a:fld>
            <a:endParaRPr lang="en-US"/>
          </a:p>
        </p:txBody>
      </p:sp>
    </p:spTree>
    <p:extLst>
      <p:ext uri="{BB962C8B-B14F-4D97-AF65-F5344CB8AC3E}">
        <p14:creationId xmlns:p14="http://schemas.microsoft.com/office/powerpoint/2010/main" val="600872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4F77A-6AE7-0534-0D2D-1A60C7F5027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D4729C-8182-43E6-D5E9-7BAA60C3A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332155-7B9F-7C6A-E711-AB3086D5A3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942C5DE-00AF-19BA-187D-F3D6FFF389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A83B57-07B2-4B43-9241-B48995D4C8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AD96BC-83D0-1C8D-049F-59EF7B77FA33}"/>
              </a:ext>
            </a:extLst>
          </p:cNvPr>
          <p:cNvSpPr>
            <a:spLocks noGrp="1"/>
          </p:cNvSpPr>
          <p:nvPr>
            <p:ph type="dt" sz="half" idx="10"/>
          </p:nvPr>
        </p:nvSpPr>
        <p:spPr/>
        <p:txBody>
          <a:bodyPr/>
          <a:lstStyle/>
          <a:p>
            <a:fld id="{AF2067F9-025A-8D4F-9BFE-4A18FACF35C4}" type="datetimeFigureOut">
              <a:rPr lang="en-US" smtClean="0"/>
              <a:t>4/8/25</a:t>
            </a:fld>
            <a:endParaRPr lang="en-US"/>
          </a:p>
        </p:txBody>
      </p:sp>
      <p:sp>
        <p:nvSpPr>
          <p:cNvPr id="8" name="Footer Placeholder 7">
            <a:extLst>
              <a:ext uri="{FF2B5EF4-FFF2-40B4-BE49-F238E27FC236}">
                <a16:creationId xmlns:a16="http://schemas.microsoft.com/office/drawing/2014/main" id="{725C3383-5FDE-0DBF-B130-1DBBD174E7B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CCCD53-CC6D-8A14-6F22-B591C77D99E4}"/>
              </a:ext>
            </a:extLst>
          </p:cNvPr>
          <p:cNvSpPr>
            <a:spLocks noGrp="1"/>
          </p:cNvSpPr>
          <p:nvPr>
            <p:ph type="sldNum" sz="quarter" idx="12"/>
          </p:nvPr>
        </p:nvSpPr>
        <p:spPr/>
        <p:txBody>
          <a:bodyPr/>
          <a:lstStyle/>
          <a:p>
            <a:fld id="{7C4BCF73-EF9A-144C-BDF4-7383137A67C2}" type="slidenum">
              <a:rPr lang="en-US" smtClean="0"/>
              <a:t>‹#›</a:t>
            </a:fld>
            <a:endParaRPr lang="en-US"/>
          </a:p>
        </p:txBody>
      </p:sp>
    </p:spTree>
    <p:extLst>
      <p:ext uri="{BB962C8B-B14F-4D97-AF65-F5344CB8AC3E}">
        <p14:creationId xmlns:p14="http://schemas.microsoft.com/office/powerpoint/2010/main" val="12703975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4E8D4-19B2-CA40-6721-E0D9AD84A7F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88A6F69-872E-FA8C-B3C8-E1BAEA07E55C}"/>
              </a:ext>
            </a:extLst>
          </p:cNvPr>
          <p:cNvSpPr>
            <a:spLocks noGrp="1"/>
          </p:cNvSpPr>
          <p:nvPr>
            <p:ph type="dt" sz="half" idx="10"/>
          </p:nvPr>
        </p:nvSpPr>
        <p:spPr/>
        <p:txBody>
          <a:bodyPr/>
          <a:lstStyle/>
          <a:p>
            <a:fld id="{AF2067F9-025A-8D4F-9BFE-4A18FACF35C4}" type="datetimeFigureOut">
              <a:rPr lang="en-US" smtClean="0"/>
              <a:t>4/8/25</a:t>
            </a:fld>
            <a:endParaRPr lang="en-US"/>
          </a:p>
        </p:txBody>
      </p:sp>
      <p:sp>
        <p:nvSpPr>
          <p:cNvPr id="4" name="Footer Placeholder 3">
            <a:extLst>
              <a:ext uri="{FF2B5EF4-FFF2-40B4-BE49-F238E27FC236}">
                <a16:creationId xmlns:a16="http://schemas.microsoft.com/office/drawing/2014/main" id="{345829E6-347C-C9FF-F907-681D6359F63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D80317E-F4DB-F69A-53AE-C940E036A43E}"/>
              </a:ext>
            </a:extLst>
          </p:cNvPr>
          <p:cNvSpPr>
            <a:spLocks noGrp="1"/>
          </p:cNvSpPr>
          <p:nvPr>
            <p:ph type="sldNum" sz="quarter" idx="12"/>
          </p:nvPr>
        </p:nvSpPr>
        <p:spPr/>
        <p:txBody>
          <a:bodyPr/>
          <a:lstStyle/>
          <a:p>
            <a:fld id="{7C4BCF73-EF9A-144C-BDF4-7383137A67C2}" type="slidenum">
              <a:rPr lang="en-US" smtClean="0"/>
              <a:t>‹#›</a:t>
            </a:fld>
            <a:endParaRPr lang="en-US"/>
          </a:p>
        </p:txBody>
      </p:sp>
    </p:spTree>
    <p:extLst>
      <p:ext uri="{BB962C8B-B14F-4D97-AF65-F5344CB8AC3E}">
        <p14:creationId xmlns:p14="http://schemas.microsoft.com/office/powerpoint/2010/main" val="411437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4EE191-5442-0BA8-EF88-8F5CFAE308FF}"/>
              </a:ext>
            </a:extLst>
          </p:cNvPr>
          <p:cNvSpPr>
            <a:spLocks noGrp="1"/>
          </p:cNvSpPr>
          <p:nvPr>
            <p:ph type="dt" sz="half" idx="10"/>
          </p:nvPr>
        </p:nvSpPr>
        <p:spPr/>
        <p:txBody>
          <a:bodyPr/>
          <a:lstStyle/>
          <a:p>
            <a:fld id="{AF2067F9-025A-8D4F-9BFE-4A18FACF35C4}" type="datetimeFigureOut">
              <a:rPr lang="en-US" smtClean="0"/>
              <a:t>4/8/25</a:t>
            </a:fld>
            <a:endParaRPr lang="en-US"/>
          </a:p>
        </p:txBody>
      </p:sp>
      <p:sp>
        <p:nvSpPr>
          <p:cNvPr id="3" name="Footer Placeholder 2">
            <a:extLst>
              <a:ext uri="{FF2B5EF4-FFF2-40B4-BE49-F238E27FC236}">
                <a16:creationId xmlns:a16="http://schemas.microsoft.com/office/drawing/2014/main" id="{B42E8AAB-8CDD-422D-74ED-4C101E509BA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CBB9C4-85A9-C851-C7F3-4471DC715BDF}"/>
              </a:ext>
            </a:extLst>
          </p:cNvPr>
          <p:cNvSpPr>
            <a:spLocks noGrp="1"/>
          </p:cNvSpPr>
          <p:nvPr>
            <p:ph type="sldNum" sz="quarter" idx="12"/>
          </p:nvPr>
        </p:nvSpPr>
        <p:spPr/>
        <p:txBody>
          <a:bodyPr/>
          <a:lstStyle/>
          <a:p>
            <a:fld id="{7C4BCF73-EF9A-144C-BDF4-7383137A67C2}" type="slidenum">
              <a:rPr lang="en-US" smtClean="0"/>
              <a:t>‹#›</a:t>
            </a:fld>
            <a:endParaRPr lang="en-US"/>
          </a:p>
        </p:txBody>
      </p:sp>
    </p:spTree>
    <p:extLst>
      <p:ext uri="{BB962C8B-B14F-4D97-AF65-F5344CB8AC3E}">
        <p14:creationId xmlns:p14="http://schemas.microsoft.com/office/powerpoint/2010/main" val="261857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7815A-4657-F0D1-F50E-0FACE959C9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154168A-F0A8-C956-2BCA-30B4572B160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1ACE77C-B5A3-6F76-A42B-EAD3BB2DEC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2C00F9-A5F8-5288-4568-056BA52ED94C}"/>
              </a:ext>
            </a:extLst>
          </p:cNvPr>
          <p:cNvSpPr>
            <a:spLocks noGrp="1"/>
          </p:cNvSpPr>
          <p:nvPr>
            <p:ph type="dt" sz="half" idx="10"/>
          </p:nvPr>
        </p:nvSpPr>
        <p:spPr/>
        <p:txBody>
          <a:bodyPr/>
          <a:lstStyle/>
          <a:p>
            <a:fld id="{AF2067F9-025A-8D4F-9BFE-4A18FACF35C4}" type="datetimeFigureOut">
              <a:rPr lang="en-US" smtClean="0"/>
              <a:t>4/8/25</a:t>
            </a:fld>
            <a:endParaRPr lang="en-US"/>
          </a:p>
        </p:txBody>
      </p:sp>
      <p:sp>
        <p:nvSpPr>
          <p:cNvPr id="6" name="Footer Placeholder 5">
            <a:extLst>
              <a:ext uri="{FF2B5EF4-FFF2-40B4-BE49-F238E27FC236}">
                <a16:creationId xmlns:a16="http://schemas.microsoft.com/office/drawing/2014/main" id="{B96C4E0A-1332-74D2-17EA-5972BFABC6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52A687-4504-AD78-B6EF-D45481A5357C}"/>
              </a:ext>
            </a:extLst>
          </p:cNvPr>
          <p:cNvSpPr>
            <a:spLocks noGrp="1"/>
          </p:cNvSpPr>
          <p:nvPr>
            <p:ph type="sldNum" sz="quarter" idx="12"/>
          </p:nvPr>
        </p:nvSpPr>
        <p:spPr/>
        <p:txBody>
          <a:bodyPr/>
          <a:lstStyle/>
          <a:p>
            <a:fld id="{7C4BCF73-EF9A-144C-BDF4-7383137A67C2}" type="slidenum">
              <a:rPr lang="en-US" smtClean="0"/>
              <a:t>‹#›</a:t>
            </a:fld>
            <a:endParaRPr lang="en-US"/>
          </a:p>
        </p:txBody>
      </p:sp>
    </p:spTree>
    <p:extLst>
      <p:ext uri="{BB962C8B-B14F-4D97-AF65-F5344CB8AC3E}">
        <p14:creationId xmlns:p14="http://schemas.microsoft.com/office/powerpoint/2010/main" val="1817760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F9C821-71A3-E7AF-9C50-D1F9A47317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B0F94A1-5D75-FDF0-662A-AE59A0BD14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BD9513-3BC7-02D6-2615-5540260C38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99BC-70AF-8300-3AD0-C0CE7D2A66CD}"/>
              </a:ext>
            </a:extLst>
          </p:cNvPr>
          <p:cNvSpPr>
            <a:spLocks noGrp="1"/>
          </p:cNvSpPr>
          <p:nvPr>
            <p:ph type="dt" sz="half" idx="10"/>
          </p:nvPr>
        </p:nvSpPr>
        <p:spPr/>
        <p:txBody>
          <a:bodyPr/>
          <a:lstStyle/>
          <a:p>
            <a:fld id="{AF2067F9-025A-8D4F-9BFE-4A18FACF35C4}" type="datetimeFigureOut">
              <a:rPr lang="en-US" smtClean="0"/>
              <a:t>4/8/25</a:t>
            </a:fld>
            <a:endParaRPr lang="en-US"/>
          </a:p>
        </p:txBody>
      </p:sp>
      <p:sp>
        <p:nvSpPr>
          <p:cNvPr id="6" name="Footer Placeholder 5">
            <a:extLst>
              <a:ext uri="{FF2B5EF4-FFF2-40B4-BE49-F238E27FC236}">
                <a16:creationId xmlns:a16="http://schemas.microsoft.com/office/drawing/2014/main" id="{4B6C535F-A23B-93E6-B0A5-6229753252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6EE70D0-E42C-421F-187F-DD6EDAFBD27D}"/>
              </a:ext>
            </a:extLst>
          </p:cNvPr>
          <p:cNvSpPr>
            <a:spLocks noGrp="1"/>
          </p:cNvSpPr>
          <p:nvPr>
            <p:ph type="sldNum" sz="quarter" idx="12"/>
          </p:nvPr>
        </p:nvSpPr>
        <p:spPr/>
        <p:txBody>
          <a:bodyPr/>
          <a:lstStyle/>
          <a:p>
            <a:fld id="{7C4BCF73-EF9A-144C-BDF4-7383137A67C2}" type="slidenum">
              <a:rPr lang="en-US" smtClean="0"/>
              <a:t>‹#›</a:t>
            </a:fld>
            <a:endParaRPr lang="en-US"/>
          </a:p>
        </p:txBody>
      </p:sp>
    </p:spTree>
    <p:extLst>
      <p:ext uri="{BB962C8B-B14F-4D97-AF65-F5344CB8AC3E}">
        <p14:creationId xmlns:p14="http://schemas.microsoft.com/office/powerpoint/2010/main" val="17118939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8C398C-B56A-6B27-E7B6-010007F501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9F5A9F-C872-30C5-2EAD-2989D90059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9808A-9E7C-C1F3-FF85-342B47B127A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F2067F9-025A-8D4F-9BFE-4A18FACF35C4}" type="datetimeFigureOut">
              <a:rPr lang="en-US" smtClean="0"/>
              <a:t>4/8/25</a:t>
            </a:fld>
            <a:endParaRPr lang="en-US"/>
          </a:p>
        </p:txBody>
      </p:sp>
      <p:sp>
        <p:nvSpPr>
          <p:cNvPr id="5" name="Footer Placeholder 4">
            <a:extLst>
              <a:ext uri="{FF2B5EF4-FFF2-40B4-BE49-F238E27FC236}">
                <a16:creationId xmlns:a16="http://schemas.microsoft.com/office/drawing/2014/main" id="{422B3B76-D780-E2F5-F7E0-21655AD9B30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9E6CF8C-B983-818B-C48E-E62CE3D12E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C4BCF73-EF9A-144C-BDF4-7383137A67C2}" type="slidenum">
              <a:rPr lang="en-US" smtClean="0"/>
              <a:t>‹#›</a:t>
            </a:fld>
            <a:endParaRPr lang="en-US"/>
          </a:p>
        </p:txBody>
      </p:sp>
    </p:spTree>
    <p:extLst>
      <p:ext uri="{BB962C8B-B14F-4D97-AF65-F5344CB8AC3E}">
        <p14:creationId xmlns:p14="http://schemas.microsoft.com/office/powerpoint/2010/main" val="19255867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0" name="Rectangle 89">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hockey goal on ice&#10;&#10;AI-generated content may be incorrect.">
            <a:extLst>
              <a:ext uri="{FF2B5EF4-FFF2-40B4-BE49-F238E27FC236}">
                <a16:creationId xmlns:a16="http://schemas.microsoft.com/office/drawing/2014/main" id="{B1F25581-64CD-FF11-DDC1-F7C86A581E3C}"/>
              </a:ext>
            </a:extLst>
          </p:cNvPr>
          <p:cNvPicPr>
            <a:picLocks noChangeAspect="1"/>
          </p:cNvPicPr>
          <p:nvPr/>
        </p:nvPicPr>
        <p:blipFill>
          <a:blip r:embed="rId3">
            <a:alphaModFix/>
          </a:blip>
          <a:srcRect/>
          <a:stretch/>
        </p:blipFill>
        <p:spPr>
          <a:xfrm>
            <a:off x="0" y="26505"/>
            <a:ext cx="12191980" cy="6857999"/>
          </a:xfrm>
          <a:prstGeom prst="rect">
            <a:avLst/>
          </a:prstGeom>
        </p:spPr>
      </p:pic>
      <p:cxnSp>
        <p:nvCxnSpPr>
          <p:cNvPr id="92" name="Straight Connector 91">
            <a:extLst>
              <a:ext uri="{FF2B5EF4-FFF2-40B4-BE49-F238E27FC236}">
                <a16:creationId xmlns:a16="http://schemas.microsoft.com/office/drawing/2014/main" id="{96A8629B-8289-498B-939B-1CA0C10618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12899"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25" name="Content Placeholder 13">
            <a:extLst>
              <a:ext uri="{FF2B5EF4-FFF2-40B4-BE49-F238E27FC236}">
                <a16:creationId xmlns:a16="http://schemas.microsoft.com/office/drawing/2014/main" id="{C09F49DF-A7E2-9206-E36D-B343498123DE}"/>
              </a:ext>
            </a:extLst>
          </p:cNvPr>
          <p:cNvSpPr>
            <a:spLocks noGrp="1"/>
          </p:cNvSpPr>
          <p:nvPr>
            <p:ph idx="1"/>
          </p:nvPr>
        </p:nvSpPr>
        <p:spPr>
          <a:xfrm>
            <a:off x="7089919" y="79043"/>
            <a:ext cx="4943048" cy="6533791"/>
          </a:xfrm>
        </p:spPr>
        <p:txBody>
          <a:bodyPr anchor="ctr">
            <a:normAutofit/>
          </a:bodyPr>
          <a:lstStyle/>
          <a:p>
            <a:pPr marL="0" indent="0">
              <a:buNone/>
            </a:pPr>
            <a:r>
              <a:rPr lang="en-US" sz="3000" b="1"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Predicting NHL Playoff Success and Financial Impact</a:t>
            </a:r>
            <a:endParaRPr lang="en-US" sz="3000" b="1" kern="100" dirty="0">
              <a:solidFill>
                <a:srgbClr val="FFFFFF"/>
              </a:solidFill>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endParaRPr lang="en-US" sz="2000" kern="100" dirty="0">
              <a:solidFill>
                <a:srgbClr val="FFFFFF"/>
              </a:solidFill>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endParaRPr lang="en-US" sz="2000" kern="100" dirty="0">
              <a:solidFill>
                <a:srgbClr val="FFFFFF"/>
              </a:solidFill>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endParaRPr lang="en-US" sz="2000" kern="100" dirty="0">
              <a:solidFill>
                <a:srgbClr val="FFFFFF"/>
              </a:solidFill>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endParaRPr lang="en-US" sz="2000" kern="100" dirty="0">
              <a:solidFill>
                <a:srgbClr val="FFFFFF"/>
              </a:solidFill>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endParaRPr lang="en-US" sz="2000" kern="100" dirty="0">
              <a:solidFill>
                <a:srgbClr val="FFFFFF"/>
              </a:solidFill>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endParaRPr lang="en-US" sz="2000" kern="100" dirty="0">
              <a:solidFill>
                <a:srgbClr val="FFFFFF"/>
              </a:solidFill>
              <a:latin typeface="Aptos" panose="020B0004020202020204" pitchFamily="34" charset="0"/>
              <a:ea typeface="Aptos" panose="020B0004020202020204" pitchFamily="34" charset="0"/>
              <a:cs typeface="Times New Roman" panose="02020603050405020304" pitchFamily="18" charset="0"/>
            </a:endParaRPr>
          </a:p>
          <a:p>
            <a:pPr marL="0" marR="0">
              <a:spcAft>
                <a:spcPts val="800"/>
              </a:spcAft>
              <a:buNone/>
            </a:pPr>
            <a:endParaRPr lang="en-US" sz="2000" kern="100" dirty="0">
              <a:solidFill>
                <a:srgbClr val="FFFFFF"/>
              </a:solidFill>
              <a:latin typeface="Aptos" panose="020B0004020202020204" pitchFamily="34" charset="0"/>
              <a:ea typeface="Aptos" panose="020B0004020202020204" pitchFamily="34" charset="0"/>
              <a:cs typeface="Times New Roman" panose="02020603050405020304" pitchFamily="18" charset="0"/>
            </a:endParaRPr>
          </a:p>
          <a:p>
            <a:pPr marL="0" marR="0" algn="r">
              <a:spcAft>
                <a:spcPts val="800"/>
              </a:spcAft>
              <a:buNone/>
            </a:pPr>
            <a:r>
              <a:rPr lang="en-US" sz="20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Helena Mabey</a:t>
            </a:r>
          </a:p>
          <a:p>
            <a:pPr marL="0" marR="0" algn="r">
              <a:spcAft>
                <a:spcPts val="800"/>
              </a:spcAft>
              <a:buNone/>
            </a:pPr>
            <a:r>
              <a:rPr lang="en-US" sz="2000" kern="100" dirty="0">
                <a:solidFill>
                  <a:srgbClr val="FFFFFF"/>
                </a:solidFill>
                <a:effectLst/>
                <a:latin typeface="Aptos" panose="020B0004020202020204" pitchFamily="34" charset="0"/>
                <a:ea typeface="Aptos" panose="020B0004020202020204" pitchFamily="34" charset="0"/>
                <a:cs typeface="Times New Roman" panose="02020603050405020304" pitchFamily="18" charset="0"/>
              </a:rPr>
              <a:t>BANA 6760-H01 Spring 2025</a:t>
            </a:r>
          </a:p>
          <a:p>
            <a:pPr marL="0" indent="0">
              <a:buNone/>
            </a:pPr>
            <a:endParaRPr lang="en-US" sz="2000" b="1" dirty="0">
              <a:solidFill>
                <a:srgbClr val="FFFFFF"/>
              </a:solidFill>
            </a:endParaRPr>
          </a:p>
        </p:txBody>
      </p:sp>
    </p:spTree>
    <p:extLst>
      <p:ext uri="{BB962C8B-B14F-4D97-AF65-F5344CB8AC3E}">
        <p14:creationId xmlns:p14="http://schemas.microsoft.com/office/powerpoint/2010/main" val="3017544010"/>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71690D9-6873-F906-6BA8-ADED05669BCC}"/>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D92C287-447B-6971-6989-E890295C9D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9B8874E-03A6-BD6E-7662-C28B328030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1B645A65-E9E9-AD53-AE59-5453BB51BA4E}"/>
              </a:ext>
            </a:extLst>
          </p:cNvPr>
          <p:cNvPicPr>
            <a:picLocks noChangeAspect="1"/>
          </p:cNvPicPr>
          <p:nvPr/>
        </p:nvPicPr>
        <p:blipFill>
          <a:blip r:embed="rId3">
            <a:alphaModFix amt="40000"/>
          </a:blip>
          <a:srcRect/>
          <a:stretch/>
        </p:blipFill>
        <p:spPr>
          <a:xfrm>
            <a:off x="-6058" y="10"/>
            <a:ext cx="12191981" cy="6857990"/>
          </a:xfrm>
          <a:prstGeom prst="rect">
            <a:avLst/>
          </a:prstGeom>
        </p:spPr>
      </p:pic>
      <p:sp>
        <p:nvSpPr>
          <p:cNvPr id="6" name="TextBox 5">
            <a:extLst>
              <a:ext uri="{FF2B5EF4-FFF2-40B4-BE49-F238E27FC236}">
                <a16:creationId xmlns:a16="http://schemas.microsoft.com/office/drawing/2014/main" id="{CF5D1A7E-9FBA-6C6F-6014-BF9755E95DE6}"/>
              </a:ext>
            </a:extLst>
          </p:cNvPr>
          <p:cNvSpPr txBox="1"/>
          <p:nvPr/>
        </p:nvSpPr>
        <p:spPr>
          <a:xfrm>
            <a:off x="838343"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mj-lt"/>
                <a:ea typeface="+mj-ea"/>
                <a:cs typeface="+mj-cs"/>
              </a:rPr>
              <a:t>The Cup Payoff</a:t>
            </a:r>
          </a:p>
        </p:txBody>
      </p:sp>
      <p:sp>
        <p:nvSpPr>
          <p:cNvPr id="14" name="Content Placeholder 13">
            <a:extLst>
              <a:ext uri="{FF2B5EF4-FFF2-40B4-BE49-F238E27FC236}">
                <a16:creationId xmlns:a16="http://schemas.microsoft.com/office/drawing/2014/main" id="{86493154-2376-9136-6F9A-EB02C02BC900}"/>
              </a:ext>
            </a:extLst>
          </p:cNvPr>
          <p:cNvSpPr>
            <a:spLocks noGrp="1"/>
          </p:cNvSpPr>
          <p:nvPr>
            <p:ph idx="1"/>
          </p:nvPr>
        </p:nvSpPr>
        <p:spPr>
          <a:xfrm>
            <a:off x="838344" y="1524001"/>
            <a:ext cx="4614759" cy="4652962"/>
          </a:xfrm>
        </p:spPr>
        <p:txBody>
          <a:bodyPr vert="horz" lIns="91440" tIns="45720" rIns="91440" bIns="45720" rtlCol="0">
            <a:normAutofit/>
          </a:bodyPr>
          <a:lstStyle/>
          <a:p>
            <a:r>
              <a:rPr lang="en-US" dirty="0">
                <a:solidFill>
                  <a:schemeClr val="bg1"/>
                </a:solidFill>
              </a:rPr>
              <a:t>Average revenue increases</a:t>
            </a:r>
          </a:p>
          <a:p>
            <a:pPr lvl="1"/>
            <a:r>
              <a:rPr lang="en-US" dirty="0">
                <a:solidFill>
                  <a:schemeClr val="bg1"/>
                </a:solidFill>
              </a:rPr>
              <a:t>By team: $10-75M seasonally</a:t>
            </a:r>
          </a:p>
          <a:p>
            <a:pPr lvl="1"/>
            <a:r>
              <a:rPr lang="en-US" dirty="0">
                <a:solidFill>
                  <a:schemeClr val="bg1"/>
                </a:solidFill>
              </a:rPr>
              <a:t>By city: up to $15B</a:t>
            </a:r>
          </a:p>
          <a:p>
            <a:r>
              <a:rPr lang="en-US" dirty="0">
                <a:solidFill>
                  <a:schemeClr val="bg1"/>
                </a:solidFill>
              </a:rPr>
              <a:t>Toronto projection</a:t>
            </a:r>
          </a:p>
          <a:p>
            <a:pPr lvl="1"/>
            <a:r>
              <a:rPr lang="en-US" dirty="0">
                <a:solidFill>
                  <a:schemeClr val="bg1"/>
                </a:solidFill>
              </a:rPr>
              <a:t> Team:+$75.2M </a:t>
            </a:r>
          </a:p>
          <a:p>
            <a:pPr lvl="1"/>
            <a:r>
              <a:rPr lang="en-US" dirty="0">
                <a:solidFill>
                  <a:schemeClr val="bg1"/>
                </a:solidFill>
              </a:rPr>
              <a:t>City: +$15.5B</a:t>
            </a:r>
          </a:p>
          <a:p>
            <a:r>
              <a:rPr lang="en-US" dirty="0">
                <a:solidFill>
                  <a:schemeClr val="bg1"/>
                </a:solidFill>
              </a:rPr>
              <a:t>Winnipeg projection</a:t>
            </a:r>
          </a:p>
          <a:p>
            <a:pPr lvl="1"/>
            <a:r>
              <a:rPr lang="en-US" dirty="0">
                <a:solidFill>
                  <a:schemeClr val="bg1"/>
                </a:solidFill>
              </a:rPr>
              <a:t>Team: +$73.3M</a:t>
            </a:r>
          </a:p>
          <a:p>
            <a:pPr lvl="1"/>
            <a:r>
              <a:rPr lang="en-US" dirty="0">
                <a:solidFill>
                  <a:schemeClr val="bg1"/>
                </a:solidFill>
              </a:rPr>
              <a:t>City: +$15.1B</a:t>
            </a:r>
          </a:p>
        </p:txBody>
      </p:sp>
      <p:pic>
        <p:nvPicPr>
          <p:cNvPr id="2" name="Content Placeholder 4">
            <a:extLst>
              <a:ext uri="{FF2B5EF4-FFF2-40B4-BE49-F238E27FC236}">
                <a16:creationId xmlns:a16="http://schemas.microsoft.com/office/drawing/2014/main" id="{DF70B988-50A2-46D0-1978-0A853BA99301}"/>
              </a:ext>
            </a:extLst>
          </p:cNvPr>
          <p:cNvPicPr>
            <a:picLocks noChangeAspect="1"/>
          </p:cNvPicPr>
          <p:nvPr/>
        </p:nvPicPr>
        <p:blipFill>
          <a:blip r:embed="rId3"/>
          <a:srcRect l="15436" r="13973"/>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40637089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D4DFFB-6C34-F702-084E-E48F66D798F5}"/>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476E248-64C1-F55D-7EAB-BC8B4761F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4" descr="A hockey goal on ice&#10;&#10;AI-generated content may be incorrect.">
            <a:extLst>
              <a:ext uri="{FF2B5EF4-FFF2-40B4-BE49-F238E27FC236}">
                <a16:creationId xmlns:a16="http://schemas.microsoft.com/office/drawing/2014/main" id="{0128ABD5-5E2F-47CD-84E5-B8CC38AEB81A}"/>
              </a:ext>
            </a:extLst>
          </p:cNvPr>
          <p:cNvPicPr>
            <a:picLocks noGrp="1" noChangeAspect="1"/>
          </p:cNvPicPr>
          <p:nvPr>
            <p:ph idx="1"/>
          </p:nvPr>
        </p:nvPicPr>
        <p:blipFill>
          <a:blip r:embed="rId3"/>
          <a:srcRect b="19"/>
          <a:stretch/>
        </p:blipFill>
        <p:spPr>
          <a:xfrm>
            <a:off x="20" y="1282"/>
            <a:ext cx="12191980" cy="6856718"/>
          </a:xfrm>
          <a:prstGeom prst="rect">
            <a:avLst/>
          </a:prstGeom>
        </p:spPr>
      </p:pic>
      <p:pic>
        <p:nvPicPr>
          <p:cNvPr id="2" name="Picture 1" descr="A graph of a game&#10;&#10;AI-generated content may be incorrect.">
            <a:extLst>
              <a:ext uri="{FF2B5EF4-FFF2-40B4-BE49-F238E27FC236}">
                <a16:creationId xmlns:a16="http://schemas.microsoft.com/office/drawing/2014/main" id="{6B8DBDDD-7396-5817-669F-9BDCCDC9880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577009" y="1067835"/>
            <a:ext cx="8854157" cy="5306461"/>
          </a:xfrm>
          <a:prstGeom prst="rect">
            <a:avLst/>
          </a:prstGeom>
          <a:noFill/>
          <a:ln>
            <a:noFill/>
          </a:ln>
          <a:effectLst>
            <a:softEdge rad="50800"/>
          </a:effectLst>
        </p:spPr>
      </p:pic>
      <p:sp>
        <p:nvSpPr>
          <p:cNvPr id="3" name="TextBox 2">
            <a:extLst>
              <a:ext uri="{FF2B5EF4-FFF2-40B4-BE49-F238E27FC236}">
                <a16:creationId xmlns:a16="http://schemas.microsoft.com/office/drawing/2014/main" id="{CC7FDDA9-841E-6D30-FBFD-1620A0C5BDBD}"/>
              </a:ext>
            </a:extLst>
          </p:cNvPr>
          <p:cNvSpPr txBox="1"/>
          <p:nvPr/>
        </p:nvSpPr>
        <p:spPr>
          <a:xfrm>
            <a:off x="841512" y="306337"/>
            <a:ext cx="10508973" cy="646331"/>
          </a:xfrm>
          <a:prstGeom prst="rect">
            <a:avLst/>
          </a:prstGeom>
          <a:noFill/>
        </p:spPr>
        <p:txBody>
          <a:bodyPr wrap="square" rtlCol="0">
            <a:spAutoFit/>
          </a:bodyPr>
          <a:lstStyle/>
          <a:p>
            <a:pPr algn="ctr"/>
            <a:r>
              <a:rPr lang="en-US" sz="3600" b="1" dirty="0">
                <a:solidFill>
                  <a:schemeClr val="bg1"/>
                </a:solidFill>
              </a:rPr>
              <a:t>Playoff Games vs. Team Revenue (Predicted)</a:t>
            </a:r>
          </a:p>
        </p:txBody>
      </p:sp>
    </p:spTree>
    <p:extLst>
      <p:ext uri="{BB962C8B-B14F-4D97-AF65-F5344CB8AC3E}">
        <p14:creationId xmlns:p14="http://schemas.microsoft.com/office/powerpoint/2010/main" val="15268530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DB4877-3D5B-F9B6-F136-4BDA3E02CCC4}"/>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882F665-9676-B9F9-B63B-B3CE4A390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4" descr="A hockey goal on ice&#10;&#10;AI-generated content may be incorrect.">
            <a:extLst>
              <a:ext uri="{FF2B5EF4-FFF2-40B4-BE49-F238E27FC236}">
                <a16:creationId xmlns:a16="http://schemas.microsoft.com/office/drawing/2014/main" id="{34FE283E-08E6-B6C4-CC0B-B0541726CE28}"/>
              </a:ext>
            </a:extLst>
          </p:cNvPr>
          <p:cNvPicPr>
            <a:picLocks noGrp="1" noChangeAspect="1"/>
          </p:cNvPicPr>
          <p:nvPr>
            <p:ph idx="1"/>
          </p:nvPr>
        </p:nvPicPr>
        <p:blipFill>
          <a:blip r:embed="rId3"/>
          <a:srcRect b="19"/>
          <a:stretch/>
        </p:blipFill>
        <p:spPr>
          <a:xfrm>
            <a:off x="20" y="1282"/>
            <a:ext cx="12191980" cy="6856718"/>
          </a:xfrm>
          <a:prstGeom prst="rect">
            <a:avLst/>
          </a:prstGeom>
        </p:spPr>
      </p:pic>
      <p:sp>
        <p:nvSpPr>
          <p:cNvPr id="3" name="TextBox 2">
            <a:extLst>
              <a:ext uri="{FF2B5EF4-FFF2-40B4-BE49-F238E27FC236}">
                <a16:creationId xmlns:a16="http://schemas.microsoft.com/office/drawing/2014/main" id="{4FE2C91A-E469-6A06-DF89-D2F08A8B66CB}"/>
              </a:ext>
            </a:extLst>
          </p:cNvPr>
          <p:cNvSpPr txBox="1"/>
          <p:nvPr/>
        </p:nvSpPr>
        <p:spPr>
          <a:xfrm>
            <a:off x="841512" y="306337"/>
            <a:ext cx="10508973" cy="646331"/>
          </a:xfrm>
          <a:prstGeom prst="rect">
            <a:avLst/>
          </a:prstGeom>
          <a:noFill/>
        </p:spPr>
        <p:txBody>
          <a:bodyPr wrap="square" rtlCol="0">
            <a:spAutoFit/>
          </a:bodyPr>
          <a:lstStyle/>
          <a:p>
            <a:pPr algn="ctr"/>
            <a:r>
              <a:rPr lang="en-US" sz="3600" b="1" dirty="0">
                <a:solidFill>
                  <a:schemeClr val="bg1"/>
                </a:solidFill>
              </a:rPr>
              <a:t>Total Team Revenue Increase ($M)</a:t>
            </a:r>
          </a:p>
        </p:txBody>
      </p:sp>
      <p:pic>
        <p:nvPicPr>
          <p:cNvPr id="5" name="Picture 4">
            <a:extLst>
              <a:ext uri="{FF2B5EF4-FFF2-40B4-BE49-F238E27FC236}">
                <a16:creationId xmlns:a16="http://schemas.microsoft.com/office/drawing/2014/main" id="{9036E16D-E4B4-ECDD-C769-7C798512E273}"/>
              </a:ext>
            </a:extLst>
          </p:cNvPr>
          <p:cNvPicPr>
            <a:picLocks noChangeAspect="1"/>
          </p:cNvPicPr>
          <p:nvPr/>
        </p:nvPicPr>
        <p:blipFill>
          <a:blip r:embed="rId4"/>
          <a:stretch>
            <a:fillRect/>
          </a:stretch>
        </p:blipFill>
        <p:spPr>
          <a:xfrm>
            <a:off x="1470991" y="1004318"/>
            <a:ext cx="9582718" cy="5409734"/>
          </a:xfrm>
          <a:prstGeom prst="rect">
            <a:avLst/>
          </a:prstGeom>
          <a:effectLst>
            <a:softEdge rad="50800"/>
          </a:effectLst>
        </p:spPr>
      </p:pic>
    </p:spTree>
    <p:extLst>
      <p:ext uri="{BB962C8B-B14F-4D97-AF65-F5344CB8AC3E}">
        <p14:creationId xmlns:p14="http://schemas.microsoft.com/office/powerpoint/2010/main" val="37956465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DECCC6-9AA4-94BE-A722-175FB407D1D7}"/>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146104B2-4429-9D3B-6B29-C3D68266A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8A53376-071F-43C1-6A68-A1C1DB3072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8BC6087C-2D3C-5787-08AB-4FFD06FD5AA1}"/>
              </a:ext>
            </a:extLst>
          </p:cNvPr>
          <p:cNvPicPr>
            <a:picLocks noChangeAspect="1"/>
          </p:cNvPicPr>
          <p:nvPr/>
        </p:nvPicPr>
        <p:blipFill>
          <a:blip r:embed="rId3">
            <a:alphaModFix amt="40000"/>
          </a:blip>
          <a:srcRect/>
          <a:stretch/>
        </p:blipFill>
        <p:spPr>
          <a:xfrm>
            <a:off x="-34400" y="10"/>
            <a:ext cx="12191981" cy="6857990"/>
          </a:xfrm>
          <a:prstGeom prst="rect">
            <a:avLst/>
          </a:prstGeom>
        </p:spPr>
      </p:pic>
      <p:sp>
        <p:nvSpPr>
          <p:cNvPr id="6" name="TextBox 5">
            <a:extLst>
              <a:ext uri="{FF2B5EF4-FFF2-40B4-BE49-F238E27FC236}">
                <a16:creationId xmlns:a16="http://schemas.microsoft.com/office/drawing/2014/main" id="{E4598853-542B-E1DC-1713-5B4EEB4857F9}"/>
              </a:ext>
            </a:extLst>
          </p:cNvPr>
          <p:cNvSpPr txBox="1"/>
          <p:nvPr/>
        </p:nvSpPr>
        <p:spPr>
          <a:xfrm>
            <a:off x="838343"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mj-lt"/>
                <a:ea typeface="+mj-ea"/>
                <a:cs typeface="+mj-cs"/>
              </a:rPr>
              <a:t>Postgame Analysis</a:t>
            </a:r>
          </a:p>
        </p:txBody>
      </p:sp>
      <p:sp>
        <p:nvSpPr>
          <p:cNvPr id="14" name="Content Placeholder 13">
            <a:extLst>
              <a:ext uri="{FF2B5EF4-FFF2-40B4-BE49-F238E27FC236}">
                <a16:creationId xmlns:a16="http://schemas.microsoft.com/office/drawing/2014/main" id="{A8A1B076-A215-846C-3C05-681535327D7F}"/>
              </a:ext>
            </a:extLst>
          </p:cNvPr>
          <p:cNvSpPr>
            <a:spLocks noGrp="1"/>
          </p:cNvSpPr>
          <p:nvPr>
            <p:ph idx="1"/>
          </p:nvPr>
        </p:nvSpPr>
        <p:spPr>
          <a:xfrm>
            <a:off x="838344" y="1524001"/>
            <a:ext cx="4614759" cy="4652962"/>
          </a:xfrm>
        </p:spPr>
        <p:txBody>
          <a:bodyPr vert="horz" lIns="91440" tIns="45720" rIns="91440" bIns="45720" rtlCol="0">
            <a:normAutofit/>
          </a:bodyPr>
          <a:lstStyle/>
          <a:p>
            <a:r>
              <a:rPr lang="en-US" dirty="0">
                <a:solidFill>
                  <a:schemeClr val="bg1"/>
                </a:solidFill>
              </a:rPr>
              <a:t>Linear Regression was most reliable tool</a:t>
            </a:r>
          </a:p>
          <a:p>
            <a:r>
              <a:rPr lang="en-US" dirty="0">
                <a:solidFill>
                  <a:schemeClr val="bg1"/>
                </a:solidFill>
              </a:rPr>
              <a:t>High correlation values supported results</a:t>
            </a:r>
          </a:p>
          <a:p>
            <a:r>
              <a:rPr lang="en-US" dirty="0">
                <a:solidFill>
                  <a:schemeClr val="bg1"/>
                </a:solidFill>
              </a:rPr>
              <a:t>Combining team and revenue data analysis allows cities to maximize growth and increase fan loyalty</a:t>
            </a:r>
          </a:p>
        </p:txBody>
      </p:sp>
      <p:pic>
        <p:nvPicPr>
          <p:cNvPr id="2" name="Content Placeholder 4">
            <a:extLst>
              <a:ext uri="{FF2B5EF4-FFF2-40B4-BE49-F238E27FC236}">
                <a16:creationId xmlns:a16="http://schemas.microsoft.com/office/drawing/2014/main" id="{1E7B21BA-11BD-2C92-83CA-08E231DC4D2F}"/>
              </a:ext>
            </a:extLst>
          </p:cNvPr>
          <p:cNvPicPr>
            <a:picLocks noChangeAspect="1"/>
          </p:cNvPicPr>
          <p:nvPr/>
        </p:nvPicPr>
        <p:blipFill>
          <a:blip r:embed="rId3"/>
          <a:srcRect l="15436" r="13973"/>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3279750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0D35D7-E532-F5CB-9722-D3ACC8B9C4DE}"/>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2C60B237-B9F2-6182-1F60-780DB50EB9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B5CA30D-FBC4-511B-0FE3-2A75DA31CD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7A66D79B-256C-9830-646C-0F8D5FE1154C}"/>
              </a:ext>
            </a:extLst>
          </p:cNvPr>
          <p:cNvPicPr>
            <a:picLocks noChangeAspect="1"/>
          </p:cNvPicPr>
          <p:nvPr/>
        </p:nvPicPr>
        <p:blipFill>
          <a:blip r:embed="rId3">
            <a:alphaModFix amt="40000"/>
          </a:blip>
          <a:srcRect/>
          <a:stretch/>
        </p:blipFill>
        <p:spPr>
          <a:xfrm>
            <a:off x="-6058" y="10"/>
            <a:ext cx="12191981" cy="6857990"/>
          </a:xfrm>
          <a:prstGeom prst="rect">
            <a:avLst/>
          </a:prstGeom>
        </p:spPr>
      </p:pic>
      <p:sp>
        <p:nvSpPr>
          <p:cNvPr id="6" name="TextBox 5">
            <a:extLst>
              <a:ext uri="{FF2B5EF4-FFF2-40B4-BE49-F238E27FC236}">
                <a16:creationId xmlns:a16="http://schemas.microsoft.com/office/drawing/2014/main" id="{7A84184A-682E-7162-966F-F466A4106E5B}"/>
              </a:ext>
            </a:extLst>
          </p:cNvPr>
          <p:cNvSpPr txBox="1"/>
          <p:nvPr/>
        </p:nvSpPr>
        <p:spPr>
          <a:xfrm>
            <a:off x="838343"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mj-lt"/>
                <a:ea typeface="+mj-ea"/>
                <a:cs typeface="+mj-cs"/>
              </a:rPr>
              <a:t>Overtime Thoughts</a:t>
            </a:r>
          </a:p>
        </p:txBody>
      </p:sp>
      <p:sp>
        <p:nvSpPr>
          <p:cNvPr id="14" name="Content Placeholder 13">
            <a:extLst>
              <a:ext uri="{FF2B5EF4-FFF2-40B4-BE49-F238E27FC236}">
                <a16:creationId xmlns:a16="http://schemas.microsoft.com/office/drawing/2014/main" id="{87EFDAA2-D082-196C-3193-37BBCD8856B9}"/>
              </a:ext>
            </a:extLst>
          </p:cNvPr>
          <p:cNvSpPr>
            <a:spLocks noGrp="1"/>
          </p:cNvSpPr>
          <p:nvPr>
            <p:ph idx="1"/>
          </p:nvPr>
        </p:nvSpPr>
        <p:spPr>
          <a:xfrm>
            <a:off x="838344" y="1524001"/>
            <a:ext cx="4614759" cy="4652962"/>
          </a:xfrm>
        </p:spPr>
        <p:txBody>
          <a:bodyPr vert="horz" lIns="91440" tIns="45720" rIns="91440" bIns="45720" rtlCol="0">
            <a:normAutofit/>
          </a:bodyPr>
          <a:lstStyle/>
          <a:p>
            <a:endParaRPr lang="en-US" dirty="0">
              <a:solidFill>
                <a:schemeClr val="bg1"/>
              </a:solidFill>
            </a:endParaRPr>
          </a:p>
          <a:p>
            <a:r>
              <a:rPr lang="en-US" dirty="0">
                <a:solidFill>
                  <a:schemeClr val="bg1"/>
                </a:solidFill>
              </a:rPr>
              <a:t>Review player level statistics</a:t>
            </a:r>
          </a:p>
          <a:p>
            <a:r>
              <a:rPr lang="en-US" dirty="0" err="1">
                <a:solidFill>
                  <a:schemeClr val="bg1"/>
                </a:solidFill>
              </a:rPr>
              <a:t>Datadrivenhockey</a:t>
            </a:r>
            <a:endParaRPr lang="en-US" dirty="0">
              <a:solidFill>
                <a:schemeClr val="bg1"/>
              </a:solidFill>
            </a:endParaRPr>
          </a:p>
          <a:p>
            <a:pPr lvl="1"/>
            <a:r>
              <a:rPr lang="en-US" dirty="0">
                <a:solidFill>
                  <a:schemeClr val="bg1"/>
                </a:solidFill>
              </a:rPr>
              <a:t>Instagram profile that is following the playoffs</a:t>
            </a:r>
          </a:p>
          <a:p>
            <a:r>
              <a:rPr lang="en-US" dirty="0">
                <a:solidFill>
                  <a:schemeClr val="bg1"/>
                </a:solidFill>
              </a:rPr>
              <a:t>Real-world data analysis of local business impact of team playoff performance</a:t>
            </a:r>
          </a:p>
          <a:p>
            <a:endParaRPr lang="en-US" dirty="0">
              <a:solidFill>
                <a:schemeClr val="bg1"/>
              </a:solidFill>
            </a:endParaRPr>
          </a:p>
        </p:txBody>
      </p:sp>
      <p:pic>
        <p:nvPicPr>
          <p:cNvPr id="2" name="Content Placeholder 4">
            <a:extLst>
              <a:ext uri="{FF2B5EF4-FFF2-40B4-BE49-F238E27FC236}">
                <a16:creationId xmlns:a16="http://schemas.microsoft.com/office/drawing/2014/main" id="{CA6515DE-1651-6CCF-EFBD-14B0EBB5C0F1}"/>
              </a:ext>
            </a:extLst>
          </p:cNvPr>
          <p:cNvPicPr>
            <a:picLocks noChangeAspect="1"/>
          </p:cNvPicPr>
          <p:nvPr/>
        </p:nvPicPr>
        <p:blipFill>
          <a:blip r:embed="rId3"/>
          <a:srcRect l="15436" r="13973"/>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16920531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138276-7593-6442-B271-0A095BAD2FD0}"/>
            </a:ext>
          </a:extLst>
        </p:cNvPr>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A8CCCB6D-5162-4AAE-A5E3-3AC55410D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BCD8C04-CC7B-40EF-82EB-E9821F79BB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0" y="2458"/>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4">
            <a:extLst>
              <a:ext uri="{FF2B5EF4-FFF2-40B4-BE49-F238E27FC236}">
                <a16:creationId xmlns:a16="http://schemas.microsoft.com/office/drawing/2014/main" id="{D9860CA1-A8FD-E37D-1A3C-E70A2989FA47}"/>
              </a:ext>
            </a:extLst>
          </p:cNvPr>
          <p:cNvPicPr>
            <a:picLocks noChangeAspect="1"/>
          </p:cNvPicPr>
          <p:nvPr/>
        </p:nvPicPr>
        <p:blipFill>
          <a:blip r:embed="rId3">
            <a:alphaModFix amt="40000"/>
          </a:blip>
          <a:srcRect l="16076" r="14614"/>
          <a:stretch/>
        </p:blipFill>
        <p:spPr>
          <a:xfrm>
            <a:off x="-170" y="371071"/>
            <a:ext cx="8450317" cy="6857990"/>
          </a:xfrm>
          <a:prstGeom prst="rect">
            <a:avLst/>
          </a:prstGeom>
        </p:spPr>
      </p:pic>
      <p:sp>
        <p:nvSpPr>
          <p:cNvPr id="6" name="TextBox 5">
            <a:extLst>
              <a:ext uri="{FF2B5EF4-FFF2-40B4-BE49-F238E27FC236}">
                <a16:creationId xmlns:a16="http://schemas.microsoft.com/office/drawing/2014/main" id="{ED8BC5F1-1C34-3337-763D-5CE9C323499B}"/>
              </a:ext>
            </a:extLst>
          </p:cNvPr>
          <p:cNvSpPr txBox="1"/>
          <p:nvPr/>
        </p:nvSpPr>
        <p:spPr>
          <a:xfrm>
            <a:off x="643468" y="643467"/>
            <a:ext cx="4620584" cy="382939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kern="1200" dirty="0">
                <a:solidFill>
                  <a:srgbClr val="FFFFFF"/>
                </a:solidFill>
                <a:latin typeface="+mj-lt"/>
                <a:ea typeface="+mj-ea"/>
                <a:cs typeface="+mj-cs"/>
              </a:rPr>
              <a:t>Questions &amp; Further Discussion</a:t>
            </a:r>
          </a:p>
        </p:txBody>
      </p:sp>
      <p:sp>
        <p:nvSpPr>
          <p:cNvPr id="14" name="Content Placeholder 13">
            <a:extLst>
              <a:ext uri="{FF2B5EF4-FFF2-40B4-BE49-F238E27FC236}">
                <a16:creationId xmlns:a16="http://schemas.microsoft.com/office/drawing/2014/main" id="{ACBCEE39-39C6-E6B0-45C6-4EB3EEDD060F}"/>
              </a:ext>
            </a:extLst>
          </p:cNvPr>
          <p:cNvSpPr>
            <a:spLocks noGrp="1"/>
          </p:cNvSpPr>
          <p:nvPr>
            <p:ph idx="1"/>
          </p:nvPr>
        </p:nvSpPr>
        <p:spPr>
          <a:xfrm>
            <a:off x="643467" y="5277684"/>
            <a:ext cx="4620584" cy="775494"/>
          </a:xfrm>
        </p:spPr>
        <p:txBody>
          <a:bodyPr vert="horz" lIns="91440" tIns="45720" rIns="91440" bIns="45720" rtlCol="0">
            <a:normAutofit/>
          </a:bodyPr>
          <a:lstStyle/>
          <a:p>
            <a:pPr marL="0" indent="0">
              <a:buNone/>
            </a:pPr>
            <a:r>
              <a:rPr lang="en-US" sz="2400" kern="1200">
                <a:solidFill>
                  <a:srgbClr val="FFFFFF"/>
                </a:solidFill>
                <a:latin typeface="+mn-lt"/>
                <a:ea typeface="+mn-ea"/>
                <a:cs typeface="+mn-cs"/>
              </a:rPr>
              <a:t>Thank you for listening!</a:t>
            </a:r>
          </a:p>
        </p:txBody>
      </p:sp>
      <p:pic>
        <p:nvPicPr>
          <p:cNvPr id="5" name="Content Placeholder 4">
            <a:extLst>
              <a:ext uri="{FF2B5EF4-FFF2-40B4-BE49-F238E27FC236}">
                <a16:creationId xmlns:a16="http://schemas.microsoft.com/office/drawing/2014/main" id="{52B777C4-A5EC-E5CE-E804-31DE6750F2F4}"/>
              </a:ext>
            </a:extLst>
          </p:cNvPr>
          <p:cNvPicPr>
            <a:picLocks noChangeAspect="1"/>
          </p:cNvPicPr>
          <p:nvPr/>
        </p:nvPicPr>
        <p:blipFill>
          <a:blip r:embed="rId3"/>
          <a:srcRect l="26277" r="24815"/>
          <a:stretch/>
        </p:blipFill>
        <p:spPr>
          <a:xfrm>
            <a:off x="6225997" y="4916"/>
            <a:ext cx="5962785" cy="685800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2287970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A22FB52-4EE1-D495-B2B3-280017AFADB6}"/>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AB8EDC3-1C0D-4505-A2C7-839A5161FB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069E294-3813-4588-9E9C-AEA08F9C4D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6770346C-8FAD-3E21-BB7B-7B29D4E81632}"/>
              </a:ext>
            </a:extLst>
          </p:cNvPr>
          <p:cNvPicPr>
            <a:picLocks noChangeAspect="1"/>
          </p:cNvPicPr>
          <p:nvPr/>
        </p:nvPicPr>
        <p:blipFill>
          <a:blip r:embed="rId3">
            <a:alphaModFix amt="40000"/>
          </a:blip>
          <a:srcRect/>
          <a:stretch/>
        </p:blipFill>
        <p:spPr>
          <a:xfrm>
            <a:off x="-3029" y="10"/>
            <a:ext cx="12191981" cy="6857990"/>
          </a:xfrm>
          <a:prstGeom prst="rect">
            <a:avLst/>
          </a:prstGeom>
        </p:spPr>
      </p:pic>
      <p:sp>
        <p:nvSpPr>
          <p:cNvPr id="6" name="TextBox 5">
            <a:extLst>
              <a:ext uri="{FF2B5EF4-FFF2-40B4-BE49-F238E27FC236}">
                <a16:creationId xmlns:a16="http://schemas.microsoft.com/office/drawing/2014/main" id="{268F467F-58D5-B4C6-5A81-3145BCCCF1F4}"/>
              </a:ext>
            </a:extLst>
          </p:cNvPr>
          <p:cNvSpPr txBox="1"/>
          <p:nvPr/>
        </p:nvSpPr>
        <p:spPr>
          <a:xfrm>
            <a:off x="838343" y="365125"/>
            <a:ext cx="10515600" cy="1325563"/>
          </a:xfrm>
          <a:prstGeom prst="rect">
            <a:avLst/>
          </a:prstGeom>
        </p:spPr>
        <p:txBody>
          <a:bodyPr vert="horz" lIns="91440" tIns="45720" rIns="91440" bIns="45720" rtlCol="0" anchor="ctr">
            <a:normAutofit/>
          </a:bodyPr>
          <a:lstStyle/>
          <a:p>
            <a:pPr>
              <a:spcAft>
                <a:spcPts val="600"/>
              </a:spcAft>
            </a:pPr>
            <a:r>
              <a:rPr lang="en-US" sz="4400" b="1" dirty="0">
                <a:solidFill>
                  <a:schemeClr val="bg1"/>
                </a:solidFill>
              </a:rPr>
              <a:t>Setting the Ice</a:t>
            </a:r>
          </a:p>
        </p:txBody>
      </p:sp>
      <p:sp>
        <p:nvSpPr>
          <p:cNvPr id="14" name="Content Placeholder 13">
            <a:extLst>
              <a:ext uri="{FF2B5EF4-FFF2-40B4-BE49-F238E27FC236}">
                <a16:creationId xmlns:a16="http://schemas.microsoft.com/office/drawing/2014/main" id="{E12F26BA-C69A-8DA2-6D3C-4DC0A9D2C499}"/>
              </a:ext>
            </a:extLst>
          </p:cNvPr>
          <p:cNvSpPr>
            <a:spLocks noGrp="1"/>
          </p:cNvSpPr>
          <p:nvPr>
            <p:ph idx="1"/>
          </p:nvPr>
        </p:nvSpPr>
        <p:spPr>
          <a:xfrm>
            <a:off x="838344" y="2013625"/>
            <a:ext cx="4614759" cy="4163337"/>
          </a:xfrm>
        </p:spPr>
        <p:txBody>
          <a:bodyPr vert="horz" lIns="91440" tIns="45720" rIns="91440" bIns="45720" rtlCol="0">
            <a:normAutofit/>
          </a:bodyPr>
          <a:lstStyle/>
          <a:p>
            <a:r>
              <a:rPr lang="en-US" sz="2400" dirty="0">
                <a:solidFill>
                  <a:srgbClr val="FFFFFF"/>
                </a:solidFill>
              </a:rPr>
              <a:t>Professional sports are big business, not just for teams but for entire cities</a:t>
            </a:r>
          </a:p>
          <a:p>
            <a:r>
              <a:rPr lang="en-US" sz="2400" dirty="0">
                <a:solidFill>
                  <a:srgbClr val="FFFFFF"/>
                </a:solidFill>
              </a:rPr>
              <a:t>Playoff outcomes can influence revenue</a:t>
            </a:r>
          </a:p>
          <a:p>
            <a:r>
              <a:rPr lang="en-US" sz="2400" dirty="0">
                <a:solidFill>
                  <a:srgbClr val="FFFFFF"/>
                </a:solidFill>
              </a:rPr>
              <a:t>This analysis will show:</a:t>
            </a:r>
          </a:p>
          <a:p>
            <a:pPr lvl="1"/>
            <a:r>
              <a:rPr lang="en-US" dirty="0">
                <a:solidFill>
                  <a:srgbClr val="FFFFFF"/>
                </a:solidFill>
              </a:rPr>
              <a:t>Project 2024-2025 Stanley Cup Champion</a:t>
            </a:r>
          </a:p>
          <a:p>
            <a:pPr lvl="1"/>
            <a:r>
              <a:rPr lang="en-US" dirty="0">
                <a:solidFill>
                  <a:srgbClr val="FFFFFF"/>
                </a:solidFill>
              </a:rPr>
              <a:t>Projected financial impact to winning team and city</a:t>
            </a:r>
          </a:p>
        </p:txBody>
      </p:sp>
      <p:pic>
        <p:nvPicPr>
          <p:cNvPr id="2" name="Content Placeholder 4">
            <a:extLst>
              <a:ext uri="{FF2B5EF4-FFF2-40B4-BE49-F238E27FC236}">
                <a16:creationId xmlns:a16="http://schemas.microsoft.com/office/drawing/2014/main" id="{F9C46D48-7586-51AA-20E7-60292BE37B7D}"/>
              </a:ext>
            </a:extLst>
          </p:cNvPr>
          <p:cNvPicPr>
            <a:picLocks noChangeAspect="1"/>
          </p:cNvPicPr>
          <p:nvPr/>
        </p:nvPicPr>
        <p:blipFill>
          <a:blip r:embed="rId3"/>
          <a:srcRect l="15436" r="13973"/>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24398726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5468C2-611B-C88D-8CCD-0CE3757D68AB}"/>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BC76B60-E176-646D-973B-8FB1FBAA82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09FC215-C2B0-0975-FD69-96432AA3E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C5E703C5-5188-52A7-308E-9EF6169D5EC3}"/>
              </a:ext>
            </a:extLst>
          </p:cNvPr>
          <p:cNvPicPr>
            <a:picLocks noChangeAspect="1"/>
          </p:cNvPicPr>
          <p:nvPr/>
        </p:nvPicPr>
        <p:blipFill>
          <a:blip r:embed="rId3">
            <a:alphaModFix amt="40000"/>
          </a:blip>
          <a:srcRect/>
          <a:stretch/>
        </p:blipFill>
        <p:spPr>
          <a:xfrm>
            <a:off x="-3029" y="10"/>
            <a:ext cx="12191981" cy="6857990"/>
          </a:xfrm>
          <a:prstGeom prst="rect">
            <a:avLst/>
          </a:prstGeom>
        </p:spPr>
      </p:pic>
      <p:sp>
        <p:nvSpPr>
          <p:cNvPr id="6" name="TextBox 5">
            <a:extLst>
              <a:ext uri="{FF2B5EF4-FFF2-40B4-BE49-F238E27FC236}">
                <a16:creationId xmlns:a16="http://schemas.microsoft.com/office/drawing/2014/main" id="{80EB0430-263C-4FA6-BF40-6762E27221FD}"/>
              </a:ext>
            </a:extLst>
          </p:cNvPr>
          <p:cNvSpPr txBox="1"/>
          <p:nvPr/>
        </p:nvSpPr>
        <p:spPr>
          <a:xfrm>
            <a:off x="838343"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mj-lt"/>
                <a:ea typeface="+mj-ea"/>
                <a:cs typeface="+mj-cs"/>
              </a:rPr>
              <a:t>Pre-Game Prep</a:t>
            </a:r>
          </a:p>
        </p:txBody>
      </p:sp>
      <p:sp>
        <p:nvSpPr>
          <p:cNvPr id="14" name="Content Placeholder 13">
            <a:extLst>
              <a:ext uri="{FF2B5EF4-FFF2-40B4-BE49-F238E27FC236}">
                <a16:creationId xmlns:a16="http://schemas.microsoft.com/office/drawing/2014/main" id="{A3CAD9E9-8366-76FB-4D96-C360777321B7}"/>
              </a:ext>
            </a:extLst>
          </p:cNvPr>
          <p:cNvSpPr>
            <a:spLocks noGrp="1"/>
          </p:cNvSpPr>
          <p:nvPr>
            <p:ph idx="1"/>
          </p:nvPr>
        </p:nvSpPr>
        <p:spPr>
          <a:xfrm>
            <a:off x="838344" y="2013625"/>
            <a:ext cx="4614759" cy="4163337"/>
          </a:xfrm>
        </p:spPr>
        <p:txBody>
          <a:bodyPr vert="horz" lIns="91440" tIns="45720" rIns="91440" bIns="45720" rtlCol="0">
            <a:normAutofit/>
          </a:bodyPr>
          <a:lstStyle/>
          <a:p>
            <a:r>
              <a:rPr lang="en-US" sz="2400" dirty="0">
                <a:solidFill>
                  <a:srgbClr val="FFFFFF"/>
                </a:solidFill>
              </a:rPr>
              <a:t>Historical NHL Data 2020-2024</a:t>
            </a:r>
          </a:p>
          <a:p>
            <a:pPr lvl="1"/>
            <a:r>
              <a:rPr lang="en-US" dirty="0">
                <a:solidFill>
                  <a:srgbClr val="FFFFFF"/>
                </a:solidFill>
              </a:rPr>
              <a:t>Team Stats, Elo, Playoff results</a:t>
            </a:r>
          </a:p>
          <a:p>
            <a:r>
              <a:rPr lang="en-US" sz="2400" dirty="0">
                <a:solidFill>
                  <a:srgbClr val="FFFFFF"/>
                </a:solidFill>
              </a:rPr>
              <a:t>2024-2025 Team Stats</a:t>
            </a:r>
          </a:p>
          <a:p>
            <a:r>
              <a:rPr lang="en-US" sz="2400" dirty="0">
                <a:solidFill>
                  <a:srgbClr val="FFFFFF"/>
                </a:solidFill>
              </a:rPr>
              <a:t>Revenue Estimates by team and city</a:t>
            </a:r>
          </a:p>
          <a:p>
            <a:pPr lvl="1"/>
            <a:r>
              <a:rPr lang="en-US" dirty="0">
                <a:solidFill>
                  <a:srgbClr val="FFFFFF"/>
                </a:solidFill>
              </a:rPr>
              <a:t>Hypothetical AI generated data</a:t>
            </a:r>
          </a:p>
        </p:txBody>
      </p:sp>
      <p:pic>
        <p:nvPicPr>
          <p:cNvPr id="2" name="Content Placeholder 4">
            <a:extLst>
              <a:ext uri="{FF2B5EF4-FFF2-40B4-BE49-F238E27FC236}">
                <a16:creationId xmlns:a16="http://schemas.microsoft.com/office/drawing/2014/main" id="{2D089827-603F-2C63-A7F6-5D30B9E20BBD}"/>
              </a:ext>
            </a:extLst>
          </p:cNvPr>
          <p:cNvPicPr>
            <a:picLocks noChangeAspect="1"/>
          </p:cNvPicPr>
          <p:nvPr/>
        </p:nvPicPr>
        <p:blipFill>
          <a:blip r:embed="rId3"/>
          <a:srcRect l="15436" r="13973"/>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2504287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BBB663-8D8C-0992-5ACD-07F5E02D6152}"/>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3034C946-9EDD-3689-C20F-118B15DC1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FCB8B79-094E-E2C7-3AD1-1EE32B7DA7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948C4E09-A0DF-D46F-1836-0795B5D93ED5}"/>
              </a:ext>
            </a:extLst>
          </p:cNvPr>
          <p:cNvPicPr>
            <a:picLocks noChangeAspect="1"/>
          </p:cNvPicPr>
          <p:nvPr/>
        </p:nvPicPr>
        <p:blipFill>
          <a:blip r:embed="rId3">
            <a:alphaModFix amt="40000"/>
          </a:blip>
          <a:srcRect/>
          <a:stretch/>
        </p:blipFill>
        <p:spPr>
          <a:xfrm>
            <a:off x="-6058" y="10"/>
            <a:ext cx="12191981" cy="6857990"/>
          </a:xfrm>
          <a:prstGeom prst="rect">
            <a:avLst/>
          </a:prstGeom>
        </p:spPr>
      </p:pic>
      <p:sp>
        <p:nvSpPr>
          <p:cNvPr id="6" name="TextBox 5">
            <a:extLst>
              <a:ext uri="{FF2B5EF4-FFF2-40B4-BE49-F238E27FC236}">
                <a16:creationId xmlns:a16="http://schemas.microsoft.com/office/drawing/2014/main" id="{7C359C9A-5770-79AA-B115-4F233B22A458}"/>
              </a:ext>
            </a:extLst>
          </p:cNvPr>
          <p:cNvSpPr txBox="1"/>
          <p:nvPr/>
        </p:nvSpPr>
        <p:spPr>
          <a:xfrm>
            <a:off x="838343"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mj-lt"/>
                <a:ea typeface="+mj-ea"/>
                <a:cs typeface="+mj-cs"/>
              </a:rPr>
              <a:t>Power Play Predictions</a:t>
            </a:r>
          </a:p>
        </p:txBody>
      </p:sp>
      <p:sp>
        <p:nvSpPr>
          <p:cNvPr id="14" name="Content Placeholder 13">
            <a:extLst>
              <a:ext uri="{FF2B5EF4-FFF2-40B4-BE49-F238E27FC236}">
                <a16:creationId xmlns:a16="http://schemas.microsoft.com/office/drawing/2014/main" id="{ACDE81D7-0A31-BE1D-C0AF-EDA4E4AD84C4}"/>
              </a:ext>
            </a:extLst>
          </p:cNvPr>
          <p:cNvSpPr>
            <a:spLocks noGrp="1"/>
          </p:cNvSpPr>
          <p:nvPr>
            <p:ph idx="1"/>
          </p:nvPr>
        </p:nvSpPr>
        <p:spPr>
          <a:xfrm>
            <a:off x="838344" y="1524001"/>
            <a:ext cx="4614759" cy="4652962"/>
          </a:xfrm>
        </p:spPr>
        <p:txBody>
          <a:bodyPr vert="horz" lIns="91440" tIns="45720" rIns="91440" bIns="45720" rtlCol="0">
            <a:normAutofit/>
          </a:bodyPr>
          <a:lstStyle/>
          <a:p>
            <a:r>
              <a:rPr lang="en-US" sz="2400" dirty="0">
                <a:solidFill>
                  <a:srgbClr val="FFFFFF"/>
                </a:solidFill>
              </a:rPr>
              <a:t>Modeling attempts</a:t>
            </a:r>
          </a:p>
          <a:p>
            <a:pPr lvl="1"/>
            <a:r>
              <a:rPr lang="en-US" dirty="0">
                <a:solidFill>
                  <a:srgbClr val="FFFFFF"/>
                </a:solidFill>
              </a:rPr>
              <a:t>Logistic Regression</a:t>
            </a:r>
          </a:p>
          <a:p>
            <a:pPr lvl="1"/>
            <a:r>
              <a:rPr lang="en-US" dirty="0">
                <a:solidFill>
                  <a:srgbClr val="FFFFFF"/>
                </a:solidFill>
              </a:rPr>
              <a:t>Random Forest</a:t>
            </a:r>
          </a:p>
          <a:p>
            <a:pPr lvl="1"/>
            <a:r>
              <a:rPr lang="en-US" dirty="0">
                <a:solidFill>
                  <a:srgbClr val="FFFFFF"/>
                </a:solidFill>
              </a:rPr>
              <a:t>Linear Regression</a:t>
            </a:r>
          </a:p>
          <a:p>
            <a:r>
              <a:rPr lang="en-US" dirty="0">
                <a:solidFill>
                  <a:srgbClr val="FFFFFF"/>
                </a:solidFill>
              </a:rPr>
              <a:t>Final model</a:t>
            </a:r>
          </a:p>
          <a:p>
            <a:pPr lvl="1"/>
            <a:r>
              <a:rPr lang="en-US" dirty="0">
                <a:solidFill>
                  <a:srgbClr val="FFFFFF"/>
                </a:solidFill>
              </a:rPr>
              <a:t>Linear Regression to predict playoff games</a:t>
            </a:r>
          </a:p>
          <a:p>
            <a:r>
              <a:rPr lang="en-US" dirty="0">
                <a:solidFill>
                  <a:srgbClr val="FFFFFF"/>
                </a:solidFill>
              </a:rPr>
              <a:t>Features</a:t>
            </a:r>
          </a:p>
          <a:p>
            <a:pPr lvl="1"/>
            <a:r>
              <a:rPr lang="en-US" dirty="0">
                <a:solidFill>
                  <a:srgbClr val="FFFFFF"/>
                </a:solidFill>
              </a:rPr>
              <a:t>Wins, Elo, Win %, Playoff History</a:t>
            </a:r>
          </a:p>
          <a:p>
            <a:r>
              <a:rPr lang="en-US" dirty="0">
                <a:solidFill>
                  <a:srgbClr val="FFFFFF"/>
                </a:solidFill>
              </a:rPr>
              <a:t>R-squared approx. 68%</a:t>
            </a:r>
            <a:r>
              <a:rPr lang="en-US" dirty="0"/>
              <a:t>≈</a:t>
            </a:r>
          </a:p>
          <a:p>
            <a:pPr marL="0" indent="0">
              <a:buNone/>
            </a:pPr>
            <a:endParaRPr lang="en-US" dirty="0">
              <a:solidFill>
                <a:srgbClr val="FFFFFF"/>
              </a:solidFill>
            </a:endParaRPr>
          </a:p>
        </p:txBody>
      </p:sp>
      <p:pic>
        <p:nvPicPr>
          <p:cNvPr id="2" name="Content Placeholder 4">
            <a:extLst>
              <a:ext uri="{FF2B5EF4-FFF2-40B4-BE49-F238E27FC236}">
                <a16:creationId xmlns:a16="http://schemas.microsoft.com/office/drawing/2014/main" id="{58887EC9-9866-89E2-8A2F-E21F22FBBE14}"/>
              </a:ext>
            </a:extLst>
          </p:cNvPr>
          <p:cNvPicPr>
            <a:picLocks noChangeAspect="1"/>
          </p:cNvPicPr>
          <p:nvPr/>
        </p:nvPicPr>
        <p:blipFill>
          <a:blip r:embed="rId3"/>
          <a:srcRect l="15436" r="13973"/>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2664809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1CDB02-6997-FB01-159E-87D09B01DCAB}"/>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E1C4B444-F447-8ED3-DDEA-4FBCFE41C8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341FF02-EB13-F89D-77A8-D0294CE75D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BA313B2B-F4B0-8FF7-4D8D-61873990EFAD}"/>
              </a:ext>
            </a:extLst>
          </p:cNvPr>
          <p:cNvPicPr>
            <a:picLocks noChangeAspect="1"/>
          </p:cNvPicPr>
          <p:nvPr/>
        </p:nvPicPr>
        <p:blipFill>
          <a:blip r:embed="rId3">
            <a:alphaModFix amt="40000"/>
          </a:blip>
          <a:srcRect/>
          <a:stretch/>
        </p:blipFill>
        <p:spPr>
          <a:xfrm>
            <a:off x="-3029" y="10"/>
            <a:ext cx="12191981" cy="6857990"/>
          </a:xfrm>
          <a:prstGeom prst="rect">
            <a:avLst/>
          </a:prstGeom>
        </p:spPr>
      </p:pic>
      <p:sp>
        <p:nvSpPr>
          <p:cNvPr id="6" name="TextBox 5">
            <a:extLst>
              <a:ext uri="{FF2B5EF4-FFF2-40B4-BE49-F238E27FC236}">
                <a16:creationId xmlns:a16="http://schemas.microsoft.com/office/drawing/2014/main" id="{E0190C79-875E-F845-E92A-54F82A278CD2}"/>
              </a:ext>
            </a:extLst>
          </p:cNvPr>
          <p:cNvSpPr txBox="1"/>
          <p:nvPr/>
        </p:nvSpPr>
        <p:spPr>
          <a:xfrm>
            <a:off x="838343"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mj-lt"/>
                <a:ea typeface="+mj-ea"/>
                <a:cs typeface="+mj-cs"/>
              </a:rPr>
              <a:t>Power Play Predictions cont.</a:t>
            </a:r>
          </a:p>
        </p:txBody>
      </p:sp>
      <p:sp>
        <p:nvSpPr>
          <p:cNvPr id="14" name="Content Placeholder 13">
            <a:extLst>
              <a:ext uri="{FF2B5EF4-FFF2-40B4-BE49-F238E27FC236}">
                <a16:creationId xmlns:a16="http://schemas.microsoft.com/office/drawing/2014/main" id="{A03B4686-FC7F-E27C-BA30-ACF512B54E59}"/>
              </a:ext>
            </a:extLst>
          </p:cNvPr>
          <p:cNvSpPr>
            <a:spLocks noGrp="1"/>
          </p:cNvSpPr>
          <p:nvPr>
            <p:ph idx="1"/>
          </p:nvPr>
        </p:nvSpPr>
        <p:spPr>
          <a:xfrm>
            <a:off x="838344" y="1524001"/>
            <a:ext cx="4614759" cy="4652962"/>
          </a:xfrm>
        </p:spPr>
        <p:txBody>
          <a:bodyPr vert="horz" lIns="91440" tIns="45720" rIns="91440" bIns="45720" rtlCol="0">
            <a:noAutofit/>
          </a:bodyPr>
          <a:lstStyle/>
          <a:p>
            <a:r>
              <a:rPr lang="en-US" sz="2400" dirty="0">
                <a:solidFill>
                  <a:schemeClr val="bg1"/>
                </a:solidFill>
              </a:rPr>
              <a:t>Z-Scores</a:t>
            </a:r>
          </a:p>
          <a:p>
            <a:pPr lvl="1"/>
            <a:r>
              <a:rPr lang="en-US" dirty="0">
                <a:solidFill>
                  <a:schemeClr val="bg1"/>
                </a:solidFill>
              </a:rPr>
              <a:t>Wins and Elo for current season</a:t>
            </a:r>
          </a:p>
          <a:p>
            <a:pPr lvl="1"/>
            <a:r>
              <a:rPr lang="en-US" dirty="0">
                <a:solidFill>
                  <a:schemeClr val="bg1"/>
                </a:solidFill>
              </a:rPr>
              <a:t>Toronto Elo Z-Score +1.80</a:t>
            </a:r>
          </a:p>
          <a:p>
            <a:r>
              <a:rPr lang="en-US" sz="2400" dirty="0">
                <a:solidFill>
                  <a:schemeClr val="bg1"/>
                </a:solidFill>
              </a:rPr>
              <a:t>Correlation Matrix</a:t>
            </a:r>
          </a:p>
          <a:p>
            <a:pPr lvl="1"/>
            <a:r>
              <a:rPr lang="en-US" dirty="0">
                <a:solidFill>
                  <a:schemeClr val="bg1"/>
                </a:solidFill>
              </a:rPr>
              <a:t>Elo and Win % &gt; 0.90</a:t>
            </a:r>
          </a:p>
          <a:p>
            <a:r>
              <a:rPr lang="en-US" sz="2400" dirty="0">
                <a:solidFill>
                  <a:schemeClr val="bg1"/>
                </a:solidFill>
              </a:rPr>
              <a:t>Durbin-Watson</a:t>
            </a:r>
          </a:p>
          <a:p>
            <a:pPr lvl="1"/>
            <a:r>
              <a:rPr lang="en-US" dirty="0">
                <a:solidFill>
                  <a:schemeClr val="bg1"/>
                </a:solidFill>
              </a:rPr>
              <a:t>2.06 shows little autocorrelation</a:t>
            </a:r>
          </a:p>
          <a:p>
            <a:r>
              <a:rPr lang="en-US" sz="2400" dirty="0">
                <a:solidFill>
                  <a:schemeClr val="bg1"/>
                </a:solidFill>
              </a:rPr>
              <a:t>Skewness and Kurtosis</a:t>
            </a:r>
          </a:p>
          <a:p>
            <a:pPr lvl="1"/>
            <a:r>
              <a:rPr lang="en-US" dirty="0">
                <a:solidFill>
                  <a:schemeClr val="bg1"/>
                </a:solidFill>
              </a:rPr>
              <a:t>Both within acceptable ranges</a:t>
            </a:r>
          </a:p>
        </p:txBody>
      </p:sp>
      <p:pic>
        <p:nvPicPr>
          <p:cNvPr id="2" name="Content Placeholder 4">
            <a:extLst>
              <a:ext uri="{FF2B5EF4-FFF2-40B4-BE49-F238E27FC236}">
                <a16:creationId xmlns:a16="http://schemas.microsoft.com/office/drawing/2014/main" id="{D90060A8-8174-F6FF-F6CC-7ECD43F3711F}"/>
              </a:ext>
            </a:extLst>
          </p:cNvPr>
          <p:cNvPicPr>
            <a:picLocks noChangeAspect="1"/>
          </p:cNvPicPr>
          <p:nvPr/>
        </p:nvPicPr>
        <p:blipFill>
          <a:blip r:embed="rId3"/>
          <a:srcRect l="15436" r="13973"/>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289256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806565-1C55-DB26-D079-CCC91F01E88C}"/>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0DC4EEEB-0F9D-1A2F-5E36-B07CEC9774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4" descr="A hockey goal on ice&#10;&#10;AI-generated content may be incorrect.">
            <a:extLst>
              <a:ext uri="{FF2B5EF4-FFF2-40B4-BE49-F238E27FC236}">
                <a16:creationId xmlns:a16="http://schemas.microsoft.com/office/drawing/2014/main" id="{4A02A31F-7D7D-EA9A-C85E-260BA37ECB24}"/>
              </a:ext>
            </a:extLst>
          </p:cNvPr>
          <p:cNvPicPr>
            <a:picLocks noGrp="1" noChangeAspect="1"/>
          </p:cNvPicPr>
          <p:nvPr>
            <p:ph idx="1"/>
          </p:nvPr>
        </p:nvPicPr>
        <p:blipFill>
          <a:blip r:embed="rId3"/>
          <a:srcRect b="19"/>
          <a:stretch/>
        </p:blipFill>
        <p:spPr>
          <a:xfrm>
            <a:off x="20" y="1282"/>
            <a:ext cx="12191980" cy="6856718"/>
          </a:xfrm>
          <a:prstGeom prst="rect">
            <a:avLst/>
          </a:prstGeom>
        </p:spPr>
      </p:pic>
      <p:pic>
        <p:nvPicPr>
          <p:cNvPr id="2" name="Content Placeholder 4" descr="A hockey goal on ice&#10;&#10;AI-generated content may be incorrect.">
            <a:extLst>
              <a:ext uri="{FF2B5EF4-FFF2-40B4-BE49-F238E27FC236}">
                <a16:creationId xmlns:a16="http://schemas.microsoft.com/office/drawing/2014/main" id="{CB5680B6-4017-65EB-8B97-D5C27C312B93}"/>
              </a:ext>
            </a:extLst>
          </p:cNvPr>
          <p:cNvPicPr>
            <a:picLocks noChangeAspect="1"/>
          </p:cNvPicPr>
          <p:nvPr/>
        </p:nvPicPr>
        <p:blipFill>
          <a:blip r:embed="rId3"/>
          <a:srcRect b="19"/>
          <a:stretch/>
        </p:blipFill>
        <p:spPr>
          <a:xfrm>
            <a:off x="-1504" y="0"/>
            <a:ext cx="12191980" cy="6856718"/>
          </a:xfrm>
          <a:prstGeom prst="rect">
            <a:avLst/>
          </a:prstGeom>
        </p:spPr>
      </p:pic>
      <p:pic>
        <p:nvPicPr>
          <p:cNvPr id="3" name="Picture 2" descr="A graph of a heatmap&#10;&#10;AI-generated content may be incorrect.">
            <a:extLst>
              <a:ext uri="{FF2B5EF4-FFF2-40B4-BE49-F238E27FC236}">
                <a16:creationId xmlns:a16="http://schemas.microsoft.com/office/drawing/2014/main" id="{D53EEA1B-4FBC-AE77-327F-9503772469B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895246" y="1201641"/>
            <a:ext cx="6197328" cy="5352108"/>
          </a:xfrm>
          <a:prstGeom prst="rect">
            <a:avLst/>
          </a:prstGeom>
          <a:noFill/>
          <a:ln>
            <a:noFill/>
          </a:ln>
          <a:effectLst>
            <a:softEdge rad="50800"/>
          </a:effectLst>
        </p:spPr>
      </p:pic>
      <p:sp>
        <p:nvSpPr>
          <p:cNvPr id="5" name="TextBox 4">
            <a:extLst>
              <a:ext uri="{FF2B5EF4-FFF2-40B4-BE49-F238E27FC236}">
                <a16:creationId xmlns:a16="http://schemas.microsoft.com/office/drawing/2014/main" id="{4C8EC118-D190-FF3A-2A8C-A5D8D9A27974}"/>
              </a:ext>
            </a:extLst>
          </p:cNvPr>
          <p:cNvSpPr txBox="1"/>
          <p:nvPr/>
        </p:nvSpPr>
        <p:spPr>
          <a:xfrm>
            <a:off x="2284486" y="304251"/>
            <a:ext cx="7620000" cy="646331"/>
          </a:xfrm>
          <a:prstGeom prst="rect">
            <a:avLst/>
          </a:prstGeom>
          <a:noFill/>
        </p:spPr>
        <p:txBody>
          <a:bodyPr wrap="square" rtlCol="0">
            <a:spAutoFit/>
          </a:bodyPr>
          <a:lstStyle/>
          <a:p>
            <a:pPr algn="ctr"/>
            <a:r>
              <a:rPr lang="en-US" sz="3600" dirty="0">
                <a:solidFill>
                  <a:schemeClr val="bg1"/>
                </a:solidFill>
              </a:rPr>
              <a:t>Heatmap of Team Stats</a:t>
            </a:r>
          </a:p>
        </p:txBody>
      </p:sp>
    </p:spTree>
    <p:extLst>
      <p:ext uri="{BB962C8B-B14F-4D97-AF65-F5344CB8AC3E}">
        <p14:creationId xmlns:p14="http://schemas.microsoft.com/office/powerpoint/2010/main" val="25371585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FA8DA45-10E6-D6C2-9DDA-C541B1BEECD4}"/>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04085E1-3CBF-B9CB-9FFE-21AC1FC628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BA00BAFA-967C-9CBB-09E7-F12A975DEC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0D3E3109-6AC7-5A5C-6D61-FD59F53C1462}"/>
              </a:ext>
            </a:extLst>
          </p:cNvPr>
          <p:cNvPicPr>
            <a:picLocks noChangeAspect="1"/>
          </p:cNvPicPr>
          <p:nvPr/>
        </p:nvPicPr>
        <p:blipFill>
          <a:blip r:embed="rId3">
            <a:alphaModFix amt="40000"/>
          </a:blip>
          <a:srcRect/>
          <a:stretch/>
        </p:blipFill>
        <p:spPr>
          <a:xfrm>
            <a:off x="-6058" y="10"/>
            <a:ext cx="12191981" cy="6857990"/>
          </a:xfrm>
          <a:prstGeom prst="rect">
            <a:avLst/>
          </a:prstGeom>
        </p:spPr>
      </p:pic>
      <p:sp>
        <p:nvSpPr>
          <p:cNvPr id="6" name="TextBox 5">
            <a:extLst>
              <a:ext uri="{FF2B5EF4-FFF2-40B4-BE49-F238E27FC236}">
                <a16:creationId xmlns:a16="http://schemas.microsoft.com/office/drawing/2014/main" id="{60F9670A-06E1-A934-16F9-7B816AB28527}"/>
              </a:ext>
            </a:extLst>
          </p:cNvPr>
          <p:cNvSpPr txBox="1"/>
          <p:nvPr/>
        </p:nvSpPr>
        <p:spPr>
          <a:xfrm>
            <a:off x="838343" y="365125"/>
            <a:ext cx="10515600"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dirty="0">
                <a:solidFill>
                  <a:srgbClr val="FFFFFF"/>
                </a:solidFill>
                <a:latin typeface="+mj-lt"/>
                <a:ea typeface="+mj-ea"/>
                <a:cs typeface="+mj-cs"/>
              </a:rPr>
              <a:t>Winning the Cup</a:t>
            </a:r>
          </a:p>
        </p:txBody>
      </p:sp>
      <p:sp>
        <p:nvSpPr>
          <p:cNvPr id="14" name="Content Placeholder 13">
            <a:extLst>
              <a:ext uri="{FF2B5EF4-FFF2-40B4-BE49-F238E27FC236}">
                <a16:creationId xmlns:a16="http://schemas.microsoft.com/office/drawing/2014/main" id="{A36AA1A9-38BB-53A2-439C-5AFA4F391A40}"/>
              </a:ext>
            </a:extLst>
          </p:cNvPr>
          <p:cNvSpPr>
            <a:spLocks noGrp="1"/>
          </p:cNvSpPr>
          <p:nvPr>
            <p:ph idx="1"/>
          </p:nvPr>
        </p:nvSpPr>
        <p:spPr>
          <a:xfrm>
            <a:off x="838344" y="1524001"/>
            <a:ext cx="4614759" cy="4652962"/>
          </a:xfrm>
        </p:spPr>
        <p:txBody>
          <a:bodyPr vert="horz" lIns="91440" tIns="45720" rIns="91440" bIns="45720" rtlCol="0">
            <a:normAutofit/>
          </a:bodyPr>
          <a:lstStyle/>
          <a:p>
            <a:r>
              <a:rPr lang="en-US" dirty="0">
                <a:solidFill>
                  <a:schemeClr val="bg1"/>
                </a:solidFill>
              </a:rPr>
              <a:t>Top Contenders</a:t>
            </a:r>
          </a:p>
          <a:p>
            <a:pPr lvl="1"/>
            <a:r>
              <a:rPr lang="en-US" sz="2800" dirty="0">
                <a:solidFill>
                  <a:schemeClr val="bg1"/>
                </a:solidFill>
              </a:rPr>
              <a:t>Toronto: Strongest Elo &amp; regression score</a:t>
            </a:r>
          </a:p>
          <a:p>
            <a:pPr lvl="1"/>
            <a:r>
              <a:rPr lang="en-US" sz="2800" dirty="0">
                <a:solidFill>
                  <a:schemeClr val="bg1"/>
                </a:solidFill>
              </a:rPr>
              <a:t>Winnipeg: Highest win Z-score, strong performance</a:t>
            </a:r>
          </a:p>
          <a:p>
            <a:r>
              <a:rPr lang="en-US" dirty="0">
                <a:solidFill>
                  <a:schemeClr val="bg1"/>
                </a:solidFill>
              </a:rPr>
              <a:t>Outcome</a:t>
            </a:r>
          </a:p>
          <a:p>
            <a:pPr lvl="1"/>
            <a:r>
              <a:rPr lang="en-US" sz="2800" dirty="0">
                <a:solidFill>
                  <a:schemeClr val="bg1"/>
                </a:solidFill>
              </a:rPr>
              <a:t>Too Close to Call</a:t>
            </a:r>
          </a:p>
        </p:txBody>
      </p:sp>
      <p:pic>
        <p:nvPicPr>
          <p:cNvPr id="2" name="Content Placeholder 4">
            <a:extLst>
              <a:ext uri="{FF2B5EF4-FFF2-40B4-BE49-F238E27FC236}">
                <a16:creationId xmlns:a16="http://schemas.microsoft.com/office/drawing/2014/main" id="{F6E09BD4-3CC4-EFA6-22E8-83784A16B5C2}"/>
              </a:ext>
            </a:extLst>
          </p:cNvPr>
          <p:cNvPicPr>
            <a:picLocks noChangeAspect="1"/>
          </p:cNvPicPr>
          <p:nvPr/>
        </p:nvPicPr>
        <p:blipFill>
          <a:blip r:embed="rId3"/>
          <a:srcRect l="15436" r="13973"/>
          <a:stretch/>
        </p:blipFill>
        <p:spPr>
          <a:xfrm>
            <a:off x="6101338" y="2015168"/>
            <a:ext cx="5283866" cy="4210442"/>
          </a:xfrm>
          <a:custGeom>
            <a:avLst/>
            <a:gdLst/>
            <a:ahLst/>
            <a:cxnLst/>
            <a:rect l="l" t="t" r="r" b="b"/>
            <a:pathLst>
              <a:path w="5283866" h="4210442">
                <a:moveTo>
                  <a:pt x="839883" y="18"/>
                </a:moveTo>
                <a:cubicBezTo>
                  <a:pt x="851945" y="328"/>
                  <a:pt x="864423" y="4671"/>
                  <a:pt x="875727" y="6050"/>
                </a:cubicBezTo>
                <a:cubicBezTo>
                  <a:pt x="1125267" y="36932"/>
                  <a:pt x="1374804" y="70296"/>
                  <a:pt x="1624617" y="99799"/>
                </a:cubicBezTo>
                <a:cubicBezTo>
                  <a:pt x="1858164" y="127373"/>
                  <a:pt x="2093363" y="133714"/>
                  <a:pt x="2328012" y="148051"/>
                </a:cubicBezTo>
                <a:cubicBezTo>
                  <a:pt x="2612016" y="165424"/>
                  <a:pt x="2895470" y="189965"/>
                  <a:pt x="3177820" y="228566"/>
                </a:cubicBezTo>
                <a:cubicBezTo>
                  <a:pt x="3373866" y="255590"/>
                  <a:pt x="3571843" y="274338"/>
                  <a:pt x="3770646" y="252831"/>
                </a:cubicBezTo>
                <a:cubicBezTo>
                  <a:pt x="3780572" y="251727"/>
                  <a:pt x="3791878" y="248144"/>
                  <a:pt x="3800149" y="251727"/>
                </a:cubicBezTo>
                <a:cubicBezTo>
                  <a:pt x="3896658" y="291986"/>
                  <a:pt x="4001986" y="263033"/>
                  <a:pt x="4102076" y="288400"/>
                </a:cubicBezTo>
                <a:cubicBezTo>
                  <a:pt x="4076434" y="386286"/>
                  <a:pt x="3966416" y="378289"/>
                  <a:pt x="3904377" y="446120"/>
                </a:cubicBezTo>
                <a:cubicBezTo>
                  <a:pt x="4005570" y="473141"/>
                  <a:pt x="4096562" y="500439"/>
                  <a:pt x="4188933" y="520843"/>
                </a:cubicBezTo>
                <a:cubicBezTo>
                  <a:pt x="4286818" y="542350"/>
                  <a:pt x="4369813" y="600531"/>
                  <a:pt x="4465492" y="626449"/>
                </a:cubicBezTo>
                <a:cubicBezTo>
                  <a:pt x="4485897" y="631964"/>
                  <a:pt x="4510437" y="651264"/>
                  <a:pt x="4517606" y="670015"/>
                </a:cubicBezTo>
                <a:cubicBezTo>
                  <a:pt x="4540768" y="730677"/>
                  <a:pt x="5003171" y="900804"/>
                  <a:pt x="4948576" y="954847"/>
                </a:cubicBezTo>
                <a:cubicBezTo>
                  <a:pt x="4925966" y="977182"/>
                  <a:pt x="4896738" y="993174"/>
                  <a:pt x="4866132" y="1015233"/>
                </a:cubicBezTo>
                <a:cubicBezTo>
                  <a:pt x="4912180" y="1056869"/>
                  <a:pt x="4964017" y="1075067"/>
                  <a:pt x="5019164" y="1087474"/>
                </a:cubicBezTo>
                <a:cubicBezTo>
                  <a:pt x="5035708" y="1091335"/>
                  <a:pt x="5051977" y="1099055"/>
                  <a:pt x="5053630" y="1117806"/>
                </a:cubicBezTo>
                <a:cubicBezTo>
                  <a:pt x="5055284" y="1137382"/>
                  <a:pt x="5038464" y="1145101"/>
                  <a:pt x="5024404" y="1154202"/>
                </a:cubicBezTo>
                <a:cubicBezTo>
                  <a:pt x="5004826" y="1166885"/>
                  <a:pt x="4985800" y="1177916"/>
                  <a:pt x="4960984" y="1179569"/>
                </a:cubicBezTo>
                <a:cubicBezTo>
                  <a:pt x="4920176" y="1182051"/>
                  <a:pt x="4900600" y="1217344"/>
                  <a:pt x="4876887" y="1243814"/>
                </a:cubicBezTo>
                <a:cubicBezTo>
                  <a:pt x="4863652" y="1258705"/>
                  <a:pt x="4857034" y="1288759"/>
                  <a:pt x="4880195" y="1293998"/>
                </a:cubicBezTo>
                <a:cubicBezTo>
                  <a:pt x="4935892" y="1306682"/>
                  <a:pt x="4931480" y="1343355"/>
                  <a:pt x="4930104" y="1384991"/>
                </a:cubicBezTo>
                <a:cubicBezTo>
                  <a:pt x="4928173" y="1436553"/>
                  <a:pt x="4895360" y="1460265"/>
                  <a:pt x="4855103" y="1480119"/>
                </a:cubicBezTo>
                <a:cubicBezTo>
                  <a:pt x="4841316" y="1487011"/>
                  <a:pt x="4821740" y="1486735"/>
                  <a:pt x="4816500" y="1508242"/>
                </a:cubicBezTo>
                <a:cubicBezTo>
                  <a:pt x="4839110" y="1528648"/>
                  <a:pt x="4866684" y="1512103"/>
                  <a:pt x="4890949" y="1517893"/>
                </a:cubicBezTo>
                <a:cubicBezTo>
                  <a:pt x="4911077" y="1522581"/>
                  <a:pt x="4944441" y="1520100"/>
                  <a:pt x="4916868" y="1557599"/>
                </a:cubicBezTo>
                <a:cubicBezTo>
                  <a:pt x="4908870" y="1568352"/>
                  <a:pt x="4918245" y="1576625"/>
                  <a:pt x="4928448" y="1577453"/>
                </a:cubicBezTo>
                <a:cubicBezTo>
                  <a:pt x="5010066" y="1586000"/>
                  <a:pt x="4972566" y="1661827"/>
                  <a:pt x="4998760" y="1701809"/>
                </a:cubicBezTo>
                <a:cubicBezTo>
                  <a:pt x="5005928" y="1712836"/>
                  <a:pt x="4998208" y="1731862"/>
                  <a:pt x="4986903" y="1736550"/>
                </a:cubicBezTo>
                <a:cubicBezTo>
                  <a:pt x="4914660" y="1767432"/>
                  <a:pt x="4904735" y="1841053"/>
                  <a:pt x="4869716" y="1904472"/>
                </a:cubicBezTo>
                <a:cubicBezTo>
                  <a:pt x="4907768" y="1929562"/>
                  <a:pt x="4953264" y="1935077"/>
                  <a:pt x="4994348" y="1951346"/>
                </a:cubicBezTo>
                <a:cubicBezTo>
                  <a:pt x="5037087" y="1968441"/>
                  <a:pt x="5037087" y="1981125"/>
                  <a:pt x="5001792" y="2030756"/>
                </a:cubicBezTo>
                <a:cubicBezTo>
                  <a:pt x="5093611" y="2041511"/>
                  <a:pt x="5093611" y="2041511"/>
                  <a:pt x="5065212" y="2119543"/>
                </a:cubicBezTo>
                <a:cubicBezTo>
                  <a:pt x="5142142" y="2126712"/>
                  <a:pt x="5192876" y="2163660"/>
                  <a:pt x="5204732" y="2244450"/>
                </a:cubicBezTo>
                <a:cubicBezTo>
                  <a:pt x="5210523" y="2283604"/>
                  <a:pt x="5245265" y="2302077"/>
                  <a:pt x="5283866" y="2328272"/>
                </a:cubicBezTo>
                <a:cubicBezTo>
                  <a:pt x="5235890" y="2353641"/>
                  <a:pt x="5203354" y="2406580"/>
                  <a:pt x="5147380" y="2350606"/>
                </a:cubicBezTo>
                <a:cubicBezTo>
                  <a:pt x="5126976" y="2330203"/>
                  <a:pt x="5128904" y="2356121"/>
                  <a:pt x="5126148" y="2363566"/>
                </a:cubicBezTo>
                <a:cubicBezTo>
                  <a:pt x="5119532" y="2381764"/>
                  <a:pt x="5133316" y="2393897"/>
                  <a:pt x="5142417" y="2407682"/>
                </a:cubicBezTo>
                <a:cubicBezTo>
                  <a:pt x="5151240" y="2421470"/>
                  <a:pt x="5161718" y="2436083"/>
                  <a:pt x="5164200" y="2451526"/>
                </a:cubicBezTo>
                <a:cubicBezTo>
                  <a:pt x="5165852" y="2462279"/>
                  <a:pt x="5157858" y="2477994"/>
                  <a:pt x="5149034" y="2485992"/>
                </a:cubicBezTo>
                <a:cubicBezTo>
                  <a:pt x="5102710" y="2528178"/>
                  <a:pt x="5130284" y="2623031"/>
                  <a:pt x="5042601" y="2635164"/>
                </a:cubicBezTo>
                <a:cubicBezTo>
                  <a:pt x="5003171" y="2640677"/>
                  <a:pt x="4984146" y="2675420"/>
                  <a:pt x="4955194" y="2694445"/>
                </a:cubicBezTo>
                <a:cubicBezTo>
                  <a:pt x="4854552" y="2760897"/>
                  <a:pt x="4787272" y="2846375"/>
                  <a:pt x="4756116" y="2963836"/>
                </a:cubicBezTo>
                <a:cubicBezTo>
                  <a:pt x="4747568" y="2996372"/>
                  <a:pt x="4714754" y="3022569"/>
                  <a:pt x="4693523" y="3051244"/>
                </a:cubicBezTo>
                <a:cubicBezTo>
                  <a:pt x="4703726" y="3072199"/>
                  <a:pt x="4759424" y="3026979"/>
                  <a:pt x="4739848" y="3082125"/>
                </a:cubicBezTo>
                <a:cubicBezTo>
                  <a:pt x="4724958" y="3123486"/>
                  <a:pt x="4686906" y="3149129"/>
                  <a:pt x="4651060" y="3173670"/>
                </a:cubicBezTo>
                <a:cubicBezTo>
                  <a:pt x="4610252" y="3201518"/>
                  <a:pt x="4565032" y="3223852"/>
                  <a:pt x="4546556" y="3275413"/>
                </a:cubicBezTo>
                <a:cubicBezTo>
                  <a:pt x="4542697" y="3286444"/>
                  <a:pt x="4530288" y="3298024"/>
                  <a:pt x="4519261" y="3302437"/>
                </a:cubicBezTo>
                <a:cubicBezTo>
                  <a:pt x="3944081" y="4209875"/>
                  <a:pt x="2528194" y="4215939"/>
                  <a:pt x="2364961" y="4209597"/>
                </a:cubicBezTo>
                <a:cubicBezTo>
                  <a:pt x="2167260" y="4201602"/>
                  <a:pt x="1980313" y="4145627"/>
                  <a:pt x="1796951" y="4075867"/>
                </a:cubicBezTo>
                <a:cubicBezTo>
                  <a:pt x="1719469" y="4046365"/>
                  <a:pt x="1647505" y="4004453"/>
                  <a:pt x="1572227" y="3971917"/>
                </a:cubicBezTo>
                <a:cubicBezTo>
                  <a:pt x="1468277" y="3926971"/>
                  <a:pt x="1388040" y="3841219"/>
                  <a:pt x="1284364" y="3805097"/>
                </a:cubicBezTo>
                <a:cubicBezTo>
                  <a:pt x="1177655" y="3767873"/>
                  <a:pt x="1086388" y="3699767"/>
                  <a:pt x="976645" y="3670815"/>
                </a:cubicBezTo>
                <a:cubicBezTo>
                  <a:pt x="918742" y="3655375"/>
                  <a:pt x="862768" y="3627527"/>
                  <a:pt x="871866" y="3547839"/>
                </a:cubicBezTo>
                <a:cubicBezTo>
                  <a:pt x="874349" y="3525228"/>
                  <a:pt x="859184" y="3506755"/>
                  <a:pt x="835195" y="3513373"/>
                </a:cubicBezTo>
                <a:cubicBezTo>
                  <a:pt x="789424" y="3525780"/>
                  <a:pt x="768744" y="3492967"/>
                  <a:pt x="743375" y="3468427"/>
                </a:cubicBezTo>
                <a:cubicBezTo>
                  <a:pt x="698156" y="3424863"/>
                  <a:pt x="655142" y="3378540"/>
                  <a:pt x="583175" y="3371370"/>
                </a:cubicBezTo>
                <a:cubicBezTo>
                  <a:pt x="596961" y="3337178"/>
                  <a:pt x="620399" y="3342142"/>
                  <a:pt x="641906" y="3349311"/>
                </a:cubicBezTo>
                <a:cubicBezTo>
                  <a:pt x="698432" y="3368062"/>
                  <a:pt x="754405" y="3389293"/>
                  <a:pt x="810930" y="3408042"/>
                </a:cubicBezTo>
                <a:cubicBezTo>
                  <a:pt x="847878" y="3420175"/>
                  <a:pt x="884551" y="3437271"/>
                  <a:pt x="933908" y="3423758"/>
                </a:cubicBezTo>
                <a:cubicBezTo>
                  <a:pt x="891445" y="3354826"/>
                  <a:pt x="819202" y="3342418"/>
                  <a:pt x="760747" y="3321187"/>
                </a:cubicBezTo>
                <a:cubicBezTo>
                  <a:pt x="687678" y="3294441"/>
                  <a:pt x="644664" y="3243980"/>
                  <a:pt x="593101" y="3187731"/>
                </a:cubicBezTo>
                <a:cubicBezTo>
                  <a:pt x="646869" y="3174220"/>
                  <a:pt x="680233" y="3215581"/>
                  <a:pt x="722419" y="3213374"/>
                </a:cubicBezTo>
                <a:cubicBezTo>
                  <a:pt x="724627" y="3206207"/>
                  <a:pt x="728486" y="3195729"/>
                  <a:pt x="727934" y="3195451"/>
                </a:cubicBezTo>
                <a:cubicBezTo>
                  <a:pt x="659002" y="3164570"/>
                  <a:pt x="626741" y="3106666"/>
                  <a:pt x="615987" y="3036630"/>
                </a:cubicBezTo>
                <a:cubicBezTo>
                  <a:pt x="610473" y="3000510"/>
                  <a:pt x="585381" y="2989205"/>
                  <a:pt x="560564" y="2972660"/>
                </a:cubicBezTo>
                <a:cubicBezTo>
                  <a:pt x="473984" y="2913930"/>
                  <a:pt x="382441" y="2860713"/>
                  <a:pt x="311302" y="2779924"/>
                </a:cubicBezTo>
                <a:cubicBezTo>
                  <a:pt x="393471" y="2790677"/>
                  <a:pt x="459371" y="2843341"/>
                  <a:pt x="547882" y="2865952"/>
                </a:cubicBezTo>
                <a:cubicBezTo>
                  <a:pt x="477570" y="2777166"/>
                  <a:pt x="386577" y="2732222"/>
                  <a:pt x="303582" y="2678453"/>
                </a:cubicBezTo>
                <a:cubicBezTo>
                  <a:pt x="265806" y="2653913"/>
                  <a:pt x="230790" y="2622479"/>
                  <a:pt x="185016" y="2609244"/>
                </a:cubicBezTo>
                <a:cubicBezTo>
                  <a:pt x="168748" y="2604556"/>
                  <a:pt x="142002" y="2594630"/>
                  <a:pt x="154963" y="2568435"/>
                </a:cubicBezTo>
                <a:cubicBezTo>
                  <a:pt x="165990" y="2546654"/>
                  <a:pt x="187773" y="2553269"/>
                  <a:pt x="207627" y="2559612"/>
                </a:cubicBezTo>
                <a:cubicBezTo>
                  <a:pt x="255328" y="2575330"/>
                  <a:pt x="304685" y="2575604"/>
                  <a:pt x="369207" y="2575330"/>
                </a:cubicBezTo>
                <a:cubicBezTo>
                  <a:pt x="315163" y="2503363"/>
                  <a:pt x="216174" y="2524871"/>
                  <a:pt x="169852" y="2449319"/>
                </a:cubicBezTo>
                <a:cubicBezTo>
                  <a:pt x="227755" y="2436083"/>
                  <a:pt x="272424" y="2463381"/>
                  <a:pt x="319299" y="2468619"/>
                </a:cubicBezTo>
                <a:cubicBezTo>
                  <a:pt x="361761" y="2473307"/>
                  <a:pt x="372239" y="2460624"/>
                  <a:pt x="362313" y="2418988"/>
                </a:cubicBezTo>
                <a:cubicBezTo>
                  <a:pt x="346873" y="2354190"/>
                  <a:pt x="370034" y="2321102"/>
                  <a:pt x="431798" y="2338750"/>
                </a:cubicBezTo>
                <a:cubicBezTo>
                  <a:pt x="489149" y="2355293"/>
                  <a:pt x="495215" y="2331030"/>
                  <a:pt x="479775" y="2294082"/>
                </a:cubicBezTo>
                <a:cubicBezTo>
                  <a:pt x="457716" y="2240315"/>
                  <a:pt x="482807" y="2198678"/>
                  <a:pt x="499903" y="2153458"/>
                </a:cubicBezTo>
                <a:cubicBezTo>
                  <a:pt x="526099" y="2084525"/>
                  <a:pt x="515069" y="2050885"/>
                  <a:pt x="458544" y="1999599"/>
                </a:cubicBezTo>
                <a:cubicBezTo>
                  <a:pt x="426835" y="1970921"/>
                  <a:pt x="392645" y="1946658"/>
                  <a:pt x="346596" y="1921843"/>
                </a:cubicBezTo>
                <a:cubicBezTo>
                  <a:pt x="452753" y="1908331"/>
                  <a:pt x="341358" y="1862836"/>
                  <a:pt x="378857" y="1834435"/>
                </a:cubicBezTo>
                <a:cubicBezTo>
                  <a:pt x="453856" y="1822854"/>
                  <a:pt x="515069" y="1913294"/>
                  <a:pt x="617091" y="1887376"/>
                </a:cubicBezTo>
                <a:cubicBezTo>
                  <a:pt x="491080" y="1809066"/>
                  <a:pt x="351835" y="1783423"/>
                  <a:pt x="260568" y="1679198"/>
                </a:cubicBezTo>
                <a:cubicBezTo>
                  <a:pt x="281523" y="1655484"/>
                  <a:pt x="302479" y="1677543"/>
                  <a:pt x="320402" y="1668720"/>
                </a:cubicBezTo>
                <a:cubicBezTo>
                  <a:pt x="319850" y="1663205"/>
                  <a:pt x="321230" y="1654932"/>
                  <a:pt x="317920" y="1652452"/>
                </a:cubicBezTo>
                <a:cubicBezTo>
                  <a:pt x="249815" y="1595650"/>
                  <a:pt x="248711" y="1594273"/>
                  <a:pt x="321779" y="1552359"/>
                </a:cubicBezTo>
                <a:cubicBezTo>
                  <a:pt x="347424" y="1537746"/>
                  <a:pt x="345218" y="1524786"/>
                  <a:pt x="331707" y="1506313"/>
                </a:cubicBezTo>
                <a:cubicBezTo>
                  <a:pt x="322055" y="1493353"/>
                  <a:pt x="310475" y="1481772"/>
                  <a:pt x="315990" y="1453371"/>
                </a:cubicBezTo>
                <a:cubicBezTo>
                  <a:pt x="355971" y="1489769"/>
                  <a:pt x="549259" y="1477912"/>
                  <a:pt x="583450" y="1474052"/>
                </a:cubicBezTo>
                <a:cubicBezTo>
                  <a:pt x="621777" y="1469917"/>
                  <a:pt x="659553" y="1452269"/>
                  <a:pt x="699809" y="1461919"/>
                </a:cubicBezTo>
                <a:cubicBezTo>
                  <a:pt x="732070" y="1469641"/>
                  <a:pt x="881516" y="1544364"/>
                  <a:pt x="902750" y="1458612"/>
                </a:cubicBezTo>
                <a:cubicBezTo>
                  <a:pt x="903853" y="1454475"/>
                  <a:pt x="964237" y="1464127"/>
                  <a:pt x="996774" y="1468814"/>
                </a:cubicBezTo>
                <a:cubicBezTo>
                  <a:pt x="1025451" y="1472674"/>
                  <a:pt x="1057712" y="1489769"/>
                  <a:pt x="1077012" y="1455578"/>
                </a:cubicBezTo>
                <a:cubicBezTo>
                  <a:pt x="1088317" y="1435450"/>
                  <a:pt x="1041719" y="1396571"/>
                  <a:pt x="1000083" y="1393262"/>
                </a:cubicBezTo>
                <a:cubicBezTo>
                  <a:pt x="963961" y="1390229"/>
                  <a:pt x="926186" y="1385817"/>
                  <a:pt x="891720" y="1394089"/>
                </a:cubicBezTo>
                <a:cubicBezTo>
                  <a:pt x="849258" y="1404017"/>
                  <a:pt x="826372" y="1388024"/>
                  <a:pt x="814515" y="1353557"/>
                </a:cubicBezTo>
                <a:cubicBezTo>
                  <a:pt x="801280" y="1315506"/>
                  <a:pt x="775911" y="1297858"/>
                  <a:pt x="740895" y="1280211"/>
                </a:cubicBezTo>
                <a:cubicBezTo>
                  <a:pt x="655967" y="1237474"/>
                  <a:pt x="574352" y="1188118"/>
                  <a:pt x="481154" y="1163301"/>
                </a:cubicBezTo>
                <a:cubicBezTo>
                  <a:pt x="462679" y="1158337"/>
                  <a:pt x="442276" y="1151719"/>
                  <a:pt x="433728" y="1118909"/>
                </a:cubicBezTo>
                <a:cubicBezTo>
                  <a:pt x="686023" y="1167987"/>
                  <a:pt x="915984" y="1295929"/>
                  <a:pt x="1176276" y="1288484"/>
                </a:cubicBezTo>
                <a:cubicBezTo>
                  <a:pt x="1105137" y="1247950"/>
                  <a:pt x="1022694" y="1245745"/>
                  <a:pt x="946867" y="1217344"/>
                </a:cubicBezTo>
                <a:cubicBezTo>
                  <a:pt x="1000635" y="1196113"/>
                  <a:pt x="1051094" y="1218172"/>
                  <a:pt x="1102104" y="1230304"/>
                </a:cubicBezTo>
                <a:cubicBezTo>
                  <a:pt x="1144843" y="1240230"/>
                  <a:pt x="1183446" y="1241885"/>
                  <a:pt x="1188133" y="1182603"/>
                </a:cubicBezTo>
                <a:cubicBezTo>
                  <a:pt x="1186478" y="1178742"/>
                  <a:pt x="1186754" y="1173780"/>
                  <a:pt x="1187030" y="1169092"/>
                </a:cubicBezTo>
                <a:cubicBezTo>
                  <a:pt x="1172690" y="1144552"/>
                  <a:pt x="1150358" y="1131868"/>
                  <a:pt x="1123887" y="1124698"/>
                </a:cubicBezTo>
                <a:cubicBezTo>
                  <a:pt x="1107894" y="1120286"/>
                  <a:pt x="1086663" y="1113668"/>
                  <a:pt x="1086938" y="1096023"/>
                </a:cubicBezTo>
                <a:cubicBezTo>
                  <a:pt x="1087765" y="1030674"/>
                  <a:pt x="1036756" y="1011647"/>
                  <a:pt x="985744" y="992622"/>
                </a:cubicBezTo>
                <a:cubicBezTo>
                  <a:pt x="1014145" y="960086"/>
                  <a:pt x="1036479" y="984074"/>
                  <a:pt x="1057987" y="981594"/>
                </a:cubicBezTo>
                <a:cubicBezTo>
                  <a:pt x="1072049" y="979939"/>
                  <a:pt x="1084733" y="976906"/>
                  <a:pt x="1084733" y="960086"/>
                </a:cubicBezTo>
                <a:cubicBezTo>
                  <a:pt x="1085008" y="946023"/>
                  <a:pt x="1078390" y="930030"/>
                  <a:pt x="1064605" y="929756"/>
                </a:cubicBezTo>
                <a:cubicBezTo>
                  <a:pt x="978300" y="927273"/>
                  <a:pt x="930599" y="836833"/>
                  <a:pt x="840985" y="836558"/>
                </a:cubicBezTo>
                <a:cubicBezTo>
                  <a:pt x="787493" y="836558"/>
                  <a:pt x="868834" y="785547"/>
                  <a:pt x="823615" y="764315"/>
                </a:cubicBezTo>
                <a:cubicBezTo>
                  <a:pt x="813687" y="759628"/>
                  <a:pt x="849533" y="752460"/>
                  <a:pt x="865526" y="753562"/>
                </a:cubicBezTo>
                <a:cubicBezTo>
                  <a:pt x="881242" y="754665"/>
                  <a:pt x="895304" y="768175"/>
                  <a:pt x="914331" y="758525"/>
                </a:cubicBezTo>
                <a:cubicBezTo>
                  <a:pt x="924808" y="724059"/>
                  <a:pt x="897787" y="711375"/>
                  <a:pt x="875452" y="701724"/>
                </a:cubicBezTo>
                <a:cubicBezTo>
                  <a:pt x="823889" y="679390"/>
                  <a:pt x="773706" y="652369"/>
                  <a:pt x="717181" y="644371"/>
                </a:cubicBezTo>
                <a:cubicBezTo>
                  <a:pt x="697053" y="641614"/>
                  <a:pt x="746133" y="604666"/>
                  <a:pt x="755783" y="591707"/>
                </a:cubicBezTo>
                <a:cubicBezTo>
                  <a:pt x="528304" y="455496"/>
                  <a:pt x="254778" y="462388"/>
                  <a:pt x="0" y="352370"/>
                </a:cubicBezTo>
                <a:cubicBezTo>
                  <a:pt x="56250" y="330864"/>
                  <a:pt x="97610" y="346580"/>
                  <a:pt x="135937" y="349889"/>
                </a:cubicBezTo>
                <a:cubicBezTo>
                  <a:pt x="231615" y="358160"/>
                  <a:pt x="326193" y="375256"/>
                  <a:pt x="421595" y="385458"/>
                </a:cubicBezTo>
                <a:cubicBezTo>
                  <a:pt x="468469" y="390421"/>
                  <a:pt x="512035" y="409172"/>
                  <a:pt x="564424" y="379393"/>
                </a:cubicBezTo>
                <a:cubicBezTo>
                  <a:pt x="599443" y="359540"/>
                  <a:pt x="655418" y="381046"/>
                  <a:pt x="698432" y="398694"/>
                </a:cubicBezTo>
                <a:cubicBezTo>
                  <a:pt x="734000" y="413307"/>
                  <a:pt x="767916" y="417167"/>
                  <a:pt x="815067" y="398694"/>
                </a:cubicBezTo>
                <a:cubicBezTo>
                  <a:pt x="772328" y="387389"/>
                  <a:pt x="739515" y="377463"/>
                  <a:pt x="705876" y="370568"/>
                </a:cubicBezTo>
                <a:cubicBezTo>
                  <a:pt x="679130" y="365055"/>
                  <a:pt x="742825" y="342719"/>
                  <a:pt x="775360" y="345477"/>
                </a:cubicBezTo>
                <a:cubicBezTo>
                  <a:pt x="820857" y="349337"/>
                  <a:pt x="795214" y="335000"/>
                  <a:pt x="787493" y="315146"/>
                </a:cubicBezTo>
                <a:cubicBezTo>
                  <a:pt x="779221" y="293915"/>
                  <a:pt x="803761" y="287298"/>
                  <a:pt x="819202" y="291709"/>
                </a:cubicBezTo>
                <a:cubicBezTo>
                  <a:pt x="878484" y="309081"/>
                  <a:pt x="937491" y="278474"/>
                  <a:pt x="998705" y="303291"/>
                </a:cubicBezTo>
                <a:cubicBezTo>
                  <a:pt x="983263" y="242077"/>
                  <a:pt x="949899" y="215331"/>
                  <a:pt x="880139" y="206783"/>
                </a:cubicBezTo>
                <a:cubicBezTo>
                  <a:pt x="853944" y="203475"/>
                  <a:pt x="826647" y="208438"/>
                  <a:pt x="804037" y="190790"/>
                </a:cubicBezTo>
                <a:cubicBezTo>
                  <a:pt x="791076" y="180590"/>
                  <a:pt x="776463" y="168457"/>
                  <a:pt x="786666" y="149707"/>
                </a:cubicBezTo>
                <a:cubicBezTo>
                  <a:pt x="793834" y="136471"/>
                  <a:pt x="809276" y="136471"/>
                  <a:pt x="821960" y="140884"/>
                </a:cubicBezTo>
                <a:cubicBezTo>
                  <a:pt x="878761" y="160461"/>
                  <a:pt x="938043" y="167630"/>
                  <a:pt x="997325" y="174800"/>
                </a:cubicBezTo>
                <a:cubicBezTo>
                  <a:pt x="1006426" y="175902"/>
                  <a:pt x="1016626" y="179487"/>
                  <a:pt x="1026829" y="161287"/>
                </a:cubicBezTo>
                <a:cubicBezTo>
                  <a:pt x="915984" y="131783"/>
                  <a:pt x="810655" y="89872"/>
                  <a:pt x="696777" y="73604"/>
                </a:cubicBezTo>
                <a:cubicBezTo>
                  <a:pt x="698432" y="65884"/>
                  <a:pt x="700086" y="58164"/>
                  <a:pt x="701741" y="50444"/>
                </a:cubicBezTo>
                <a:cubicBezTo>
                  <a:pt x="790801" y="61471"/>
                  <a:pt x="879864" y="72501"/>
                  <a:pt x="992362" y="86289"/>
                </a:cubicBezTo>
                <a:cubicBezTo>
                  <a:pt x="923153" y="42446"/>
                  <a:pt x="857805" y="57060"/>
                  <a:pt x="806519" y="18183"/>
                </a:cubicBezTo>
                <a:cubicBezTo>
                  <a:pt x="816170" y="3431"/>
                  <a:pt x="827820" y="-292"/>
                  <a:pt x="839883" y="18"/>
                </a:cubicBezTo>
                <a:close/>
              </a:path>
            </a:pathLst>
          </a:custGeom>
        </p:spPr>
      </p:pic>
    </p:spTree>
    <p:extLst>
      <p:ext uri="{BB962C8B-B14F-4D97-AF65-F5344CB8AC3E}">
        <p14:creationId xmlns:p14="http://schemas.microsoft.com/office/powerpoint/2010/main" val="38502058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4" descr="A hockey goal on ice&#10;&#10;AI-generated content may be incorrect.">
            <a:extLst>
              <a:ext uri="{FF2B5EF4-FFF2-40B4-BE49-F238E27FC236}">
                <a16:creationId xmlns:a16="http://schemas.microsoft.com/office/drawing/2014/main" id="{4CAE6077-69E4-ED47-77CB-3A5879971113}"/>
              </a:ext>
            </a:extLst>
          </p:cNvPr>
          <p:cNvPicPr>
            <a:picLocks noGrp="1"/>
          </p:cNvPicPr>
          <p:nvPr>
            <p:ph idx="1"/>
          </p:nvPr>
        </p:nvPicPr>
        <p:blipFill>
          <a:blip r:embed="rId3">
            <a:alphaModFix amt="86000"/>
          </a:blip>
          <a:srcRect b="19"/>
          <a:stretch/>
        </p:blipFill>
        <p:spPr>
          <a:xfrm>
            <a:off x="20" y="1282"/>
            <a:ext cx="12191980" cy="6856718"/>
          </a:xfrm>
          <a:prstGeom prst="rect">
            <a:avLst/>
          </a:prstGeom>
        </p:spPr>
      </p:pic>
      <p:pic>
        <p:nvPicPr>
          <p:cNvPr id="6" name="Picture 5" descr="A graph showing the number of players&#10;&#10;AI-generated content may be incorrect.">
            <a:extLst>
              <a:ext uri="{FF2B5EF4-FFF2-40B4-BE49-F238E27FC236}">
                <a16:creationId xmlns:a16="http://schemas.microsoft.com/office/drawing/2014/main" id="{BE6B43DC-F86B-45AD-62C2-EBC84E482964}"/>
              </a:ext>
            </a:extLst>
          </p:cNvPr>
          <p:cNvPicPr>
            <a:picLocks/>
          </p:cNvPicPr>
          <p:nvPr/>
        </p:nvPicPr>
        <p:blipFill>
          <a:blip r:embed="rId4">
            <a:extLst>
              <a:ext uri="{28A0092B-C50C-407E-A947-70E740481C1C}">
                <a14:useLocalDpi xmlns:a14="http://schemas.microsoft.com/office/drawing/2010/main" val="0"/>
              </a:ext>
            </a:extLst>
          </a:blip>
          <a:srcRect/>
          <a:stretch>
            <a:fillRect/>
          </a:stretch>
        </p:blipFill>
        <p:spPr bwMode="auto">
          <a:xfrm>
            <a:off x="1603514" y="1086678"/>
            <a:ext cx="8878956" cy="5181599"/>
          </a:xfrm>
          <a:prstGeom prst="rect">
            <a:avLst/>
          </a:prstGeom>
          <a:noFill/>
          <a:effectLst>
            <a:softEdge rad="50800"/>
          </a:effectLst>
        </p:spPr>
      </p:pic>
      <p:sp>
        <p:nvSpPr>
          <p:cNvPr id="7" name="TextBox 6">
            <a:extLst>
              <a:ext uri="{FF2B5EF4-FFF2-40B4-BE49-F238E27FC236}">
                <a16:creationId xmlns:a16="http://schemas.microsoft.com/office/drawing/2014/main" id="{5DB68AC1-B1C8-3525-367A-2DF66F1CD3F7}"/>
              </a:ext>
            </a:extLst>
          </p:cNvPr>
          <p:cNvSpPr txBox="1"/>
          <p:nvPr/>
        </p:nvSpPr>
        <p:spPr>
          <a:xfrm>
            <a:off x="2087217" y="278296"/>
            <a:ext cx="8017565" cy="646331"/>
          </a:xfrm>
          <a:prstGeom prst="rect">
            <a:avLst/>
          </a:prstGeom>
          <a:noFill/>
        </p:spPr>
        <p:txBody>
          <a:bodyPr wrap="square" rtlCol="0">
            <a:spAutoFit/>
          </a:bodyPr>
          <a:lstStyle/>
          <a:p>
            <a:r>
              <a:rPr lang="en-US" sz="3600" b="1" dirty="0">
                <a:solidFill>
                  <a:schemeClr val="bg1"/>
                </a:solidFill>
              </a:rPr>
              <a:t>Playoff Games by Team (Projected)</a:t>
            </a:r>
          </a:p>
        </p:txBody>
      </p:sp>
    </p:spTree>
    <p:extLst>
      <p:ext uri="{BB962C8B-B14F-4D97-AF65-F5344CB8AC3E}">
        <p14:creationId xmlns:p14="http://schemas.microsoft.com/office/powerpoint/2010/main" val="1404418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78F026-2E86-A36A-1331-8BDC9654EB2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E2BE6FD8-6F31-C2D0-A3B5-939ECDE9C2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4" descr="A hockey goal on ice&#10;&#10;AI-generated content may be incorrect.">
            <a:extLst>
              <a:ext uri="{FF2B5EF4-FFF2-40B4-BE49-F238E27FC236}">
                <a16:creationId xmlns:a16="http://schemas.microsoft.com/office/drawing/2014/main" id="{AD66D3EE-98C3-9137-7779-18D3E31B6A8D}"/>
              </a:ext>
            </a:extLst>
          </p:cNvPr>
          <p:cNvPicPr>
            <a:picLocks noGrp="1"/>
          </p:cNvPicPr>
          <p:nvPr>
            <p:ph idx="1"/>
          </p:nvPr>
        </p:nvPicPr>
        <p:blipFill>
          <a:blip r:embed="rId3">
            <a:alphaModFix amt="86000"/>
          </a:blip>
          <a:srcRect b="19"/>
          <a:stretch/>
        </p:blipFill>
        <p:spPr>
          <a:xfrm>
            <a:off x="20" y="14535"/>
            <a:ext cx="12191980" cy="6856718"/>
          </a:xfrm>
          <a:prstGeom prst="rect">
            <a:avLst/>
          </a:prstGeom>
        </p:spPr>
      </p:pic>
      <p:sp>
        <p:nvSpPr>
          <p:cNvPr id="7" name="TextBox 6">
            <a:extLst>
              <a:ext uri="{FF2B5EF4-FFF2-40B4-BE49-F238E27FC236}">
                <a16:creationId xmlns:a16="http://schemas.microsoft.com/office/drawing/2014/main" id="{8A26C456-DF5F-C4B0-FB34-F64075DE2D2D}"/>
              </a:ext>
            </a:extLst>
          </p:cNvPr>
          <p:cNvSpPr txBox="1"/>
          <p:nvPr/>
        </p:nvSpPr>
        <p:spPr>
          <a:xfrm>
            <a:off x="2087217" y="278296"/>
            <a:ext cx="8017565" cy="646331"/>
          </a:xfrm>
          <a:prstGeom prst="rect">
            <a:avLst/>
          </a:prstGeom>
          <a:noFill/>
        </p:spPr>
        <p:txBody>
          <a:bodyPr wrap="square" rtlCol="0">
            <a:spAutoFit/>
          </a:bodyPr>
          <a:lstStyle/>
          <a:p>
            <a:pPr algn="ctr"/>
            <a:r>
              <a:rPr lang="en-US" sz="3600" b="1" dirty="0">
                <a:solidFill>
                  <a:schemeClr val="bg1"/>
                </a:solidFill>
              </a:rPr>
              <a:t>Elo Rating Over Time (TOR &amp; WPG)</a:t>
            </a:r>
          </a:p>
        </p:txBody>
      </p:sp>
      <p:pic>
        <p:nvPicPr>
          <p:cNvPr id="2" name="Picture 1">
            <a:extLst>
              <a:ext uri="{FF2B5EF4-FFF2-40B4-BE49-F238E27FC236}">
                <a16:creationId xmlns:a16="http://schemas.microsoft.com/office/drawing/2014/main" id="{CE1D8936-A933-8379-693D-65B66159A054}"/>
              </a:ext>
            </a:extLst>
          </p:cNvPr>
          <p:cNvPicPr>
            <a:picLocks noChangeAspect="1"/>
          </p:cNvPicPr>
          <p:nvPr/>
        </p:nvPicPr>
        <p:blipFill>
          <a:blip r:embed="rId4"/>
          <a:srcRect b="2207"/>
          <a:stretch/>
        </p:blipFill>
        <p:spPr>
          <a:xfrm>
            <a:off x="1537253" y="1021525"/>
            <a:ext cx="9471506" cy="5379275"/>
          </a:xfrm>
          <a:prstGeom prst="rect">
            <a:avLst/>
          </a:prstGeom>
          <a:effectLst>
            <a:softEdge rad="50800"/>
          </a:effectLst>
        </p:spPr>
      </p:pic>
    </p:spTree>
    <p:extLst>
      <p:ext uri="{BB962C8B-B14F-4D97-AF65-F5344CB8AC3E}">
        <p14:creationId xmlns:p14="http://schemas.microsoft.com/office/powerpoint/2010/main" val="31237102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42937</TotalTime>
  <Words>1420</Words>
  <Application>Microsoft Macintosh PowerPoint</Application>
  <PresentationFormat>Widescreen</PresentationFormat>
  <Paragraphs>131</Paragraphs>
  <Slides>15</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Mabey, Helena</dc:creator>
  <cp:lastModifiedBy>Mabey, Helena</cp:lastModifiedBy>
  <cp:revision>15</cp:revision>
  <dcterms:created xsi:type="dcterms:W3CDTF">2025-04-08T20:21:24Z</dcterms:created>
  <dcterms:modified xsi:type="dcterms:W3CDTF">2025-05-08T15:58:47Z</dcterms:modified>
</cp:coreProperties>
</file>