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67" r:id="rId3"/>
    <p:sldId id="268" r:id="rId4"/>
    <p:sldId id="269" r:id="rId5"/>
    <p:sldId id="270" r:id="rId6"/>
    <p:sldId id="279" r:id="rId7"/>
    <p:sldId id="271" r:id="rId8"/>
    <p:sldId id="282" r:id="rId9"/>
    <p:sldId id="280" r:id="rId10"/>
    <p:sldId id="283" r:id="rId11"/>
    <p:sldId id="281" r:id="rId12"/>
    <p:sldId id="294" r:id="rId13"/>
    <p:sldId id="290" r:id="rId14"/>
    <p:sldId id="272" r:id="rId15"/>
    <p:sldId id="273" r:id="rId16"/>
    <p:sldId id="285" r:id="rId17"/>
    <p:sldId id="293" r:id="rId18"/>
    <p:sldId id="275" r:id="rId19"/>
    <p:sldId id="288" r:id="rId20"/>
    <p:sldId id="278" r:id="rId21"/>
    <p:sldId id="286" r:id="rId22"/>
    <p:sldId id="292" r:id="rId23"/>
    <p:sldId id="289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DCC7FB-B809-D543-9CD5-9F4DD2CE5399}">
          <p14:sldIdLst>
            <p14:sldId id="267"/>
            <p14:sldId id="268"/>
            <p14:sldId id="269"/>
            <p14:sldId id="270"/>
            <p14:sldId id="279"/>
          </p14:sldIdLst>
        </p14:section>
        <p14:section name="Helen" id="{2AD5D08E-588A-B549-ADA7-C2C5B2960A3A}">
          <p14:sldIdLst>
            <p14:sldId id="271"/>
            <p14:sldId id="282"/>
            <p14:sldId id="280"/>
            <p14:sldId id="283"/>
            <p14:sldId id="281"/>
            <p14:sldId id="294"/>
          </p14:sldIdLst>
        </p14:section>
        <p14:section name="Steph" id="{B65D08D1-4DFC-6543-B735-F4D2E9F62443}">
          <p14:sldIdLst>
            <p14:sldId id="290"/>
            <p14:sldId id="272"/>
            <p14:sldId id="273"/>
            <p14:sldId id="285"/>
            <p14:sldId id="293"/>
            <p14:sldId id="275"/>
            <p14:sldId id="288"/>
            <p14:sldId id="278"/>
            <p14:sldId id="286"/>
          </p14:sldIdLst>
        </p14:section>
        <p14:section name="Sam" id="{D36404AC-1B41-504A-9701-6CE3D41C7FD5}">
          <p14:sldIdLst>
            <p14:sldId id="292"/>
            <p14:sldId id="289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1" autoAdjust="0"/>
    <p:restoredTop sz="86881"/>
  </p:normalViewPr>
  <p:slideViewPr>
    <p:cSldViewPr snapToGrid="0">
      <p:cViewPr varScale="1">
        <p:scale>
          <a:sx n="141" d="100"/>
          <a:sy n="141" d="100"/>
        </p:scale>
        <p:origin x="11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45195-BE4E-9642-ABB8-553B82F17F0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2E110-0AF6-3D41-B980-086EE421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54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 in the dataframe and % in the pie </a:t>
            </a:r>
          </a:p>
          <a:p>
            <a:endParaRPr lang="en-US" dirty="0"/>
          </a:p>
          <a:p>
            <a:r>
              <a:rPr lang="en-US" dirty="0"/>
              <a:t>Chose to look at VIC and WA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85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Shows Unemployment and Infection rate trends per month</a:t>
            </a:r>
          </a:p>
          <a:p>
            <a:endParaRPr lang="en-US" dirty="0"/>
          </a:p>
          <a:p>
            <a:r>
              <a:rPr lang="en-US" dirty="0"/>
              <a:t>Can see an increase in Unemployment from March onwards as the infection rates increases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22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Snap shot of unemployment  vs infection rate per state </a:t>
            </a:r>
          </a:p>
          <a:p>
            <a:endParaRPr lang="en-US" dirty="0"/>
          </a:p>
          <a:p>
            <a:r>
              <a:rPr lang="en-US" dirty="0"/>
              <a:t>We can see that all states peak in March with VIC as the exception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8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 is on a logarithmic scale because of the varying data sets. </a:t>
            </a:r>
          </a:p>
          <a:p>
            <a:endParaRPr lang="en-US" dirty="0"/>
          </a:p>
          <a:p>
            <a:r>
              <a:rPr lang="en-US" dirty="0"/>
              <a:t>The change in unemployment doesn’t look as dramatic as we had anticipated No real increase as COVID hits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0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0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as VIC goes back into lockdown </a:t>
            </a:r>
          </a:p>
          <a:p>
            <a:r>
              <a:rPr lang="en-US" dirty="0"/>
              <a:t>Suspect this could have been impacted by Job keeper </a:t>
            </a:r>
          </a:p>
          <a:p>
            <a:r>
              <a:rPr lang="en-US" dirty="0"/>
              <a:t>Business adapt New roles created to COVID life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7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5401-0A34-47C7-A78A-0179451A1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DEEBA-1048-465C-8725-16397EED6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83857-999A-4007-B7AB-84A830B2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22E3-E450-4CC8-9760-C119EBEE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0B3E1-B6B6-433F-BC71-FF18D850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17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540C-D746-4A0D-B784-8E6646ED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66233-5DF9-4FA8-93AD-DA602B163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2011F-1C74-40DE-B635-2E4C9BA8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26A0-904B-4CC7-9F20-29DE6384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40ED9-5DBF-4FCA-996D-A1423FDE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2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A312-85F9-4058-9C26-8CC8FF692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2BF0E-051B-41CD-9801-90DB2F822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915CD-C95A-4783-9C20-EF1EEFC2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80671-238A-4DE6-8008-89DB41DA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F7C9B-E718-4964-A407-D287CC37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44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95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8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31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75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95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9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4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C8EB-8119-4095-BA57-5C49567A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AB7D-8A22-4CA0-AC67-20488CA3E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2E405-D155-4A65-810B-021F3263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B46B7-C4BC-4571-8ACB-09C1C188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8294-00DC-4D4E-8298-054D5CB6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546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74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18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0577-2119-44AC-A7A4-A0629FBD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3FA3B-E28E-41A1-9417-36BA51027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DAEB7-73E9-423C-88CB-35577656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D3CD-F464-4F94-9933-017852FE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3692-58F0-4F7F-B922-EB52F932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01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D392-75BD-422D-A6B1-720FC38D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9B4F-497C-40F1-BE13-B66A6ACD3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D4E20-1F0C-48E4-9C81-91F2F6770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F11E5-5A2E-46EA-A91F-FB7D6538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928C9-9424-4203-9C6E-42828474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3EADB-7AE9-4E2F-81DB-715322AD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140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49FE-7879-44B2-BC83-134D81E2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1E44A-C72A-4D89-931F-CDA8A0DA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BC8F9-0086-4B4A-AF49-A2EE10D2F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11FB7-EC19-493B-8732-331F32441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4C611-D157-4370-B457-4D8BAC706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DEE19-537E-4E7D-B3C5-34DCFD3E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0F6B1-214B-470C-B9C3-D2AE6822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72448-EE44-496F-8522-1145F954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721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9E5E-F964-48BC-8522-B1D64734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5B712-0449-4359-ABB0-737B4116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898FD-A8BE-47A8-8214-6C457CB3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05F0F-405C-437A-AD5B-2805C88B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198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D6310-757F-472F-A13D-60D78A2B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A188B-8A3B-4B63-9411-BC1F7DEE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EF250-D7D2-462A-9551-522125E7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26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DBB4-40D4-4BB2-80E8-30F60408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A053-7B06-4D0D-825F-0A9D1D71B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BD6B8-6491-4DCB-AD14-A3D384FE6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EEB1-7429-46BD-8FBA-013FDC6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C82B1-3700-4815-8844-0647863A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00D75-366B-4979-8751-9488E957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58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A83C-E912-4EB5-81CB-210023B6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63139-059C-41A5-B7B6-39B5F5DB9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DAD1B-D57B-4D68-A350-624E12AC2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9B6FD-AD57-4ABF-874C-B0FBA283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103F2-D07B-4647-8BA5-376D9759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BF78-C440-49FA-AC19-D5873910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93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5A7E1-5A38-413C-BC1B-D523F1EE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F1AC5-28DD-4481-A20D-BBB961600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2CD2-E5CF-4730-B654-DA1E1CFD1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0DAF-0292-49BC-9708-645F994E7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F4F6-3394-4797-ABE1-1E450A6E5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24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57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11" Type="http://schemas.openxmlformats.org/officeDocument/2006/relationships/image" Target="../media/image31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s.gov.au/statistics/labour/employment-and-unemployment/labour-force-australia-detailed/feb-2021#unemploym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www9.health.gov.au/cda/source/cda-index.cfm" TargetMode="External"/><Relationship Id="rId4" Type="http://schemas.openxmlformats.org/officeDocument/2006/relationships/hyperlink" Target="https://www.abs.gov.au/statistics/labour/employment-and-unemployment/job-vacancies-australia/feb-202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7F2BB43-1E8B-40A7-9733-9AEE76BFE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2499BD-C67D-4CD4-9747-4DCC7EF1F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0D02CAC-A533-4E24-84A6-B3171E16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F5B56-704A-47A9-B83F-02B996B256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0471" r="7752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7629DF-51A3-480B-BDD2-F0F54D6A61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l="11484" r="34072" b="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891E66-199A-0843-9394-68D3B49A6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870" y="702156"/>
            <a:ext cx="10144260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Covid-19 impact on unemployment in Australia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369A6-AC58-CD4E-B1FD-3A4B82D1D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99" y="2180496"/>
            <a:ext cx="10261602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By: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Helen Amin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Stephanie </a:t>
            </a:r>
            <a:r>
              <a:rPr lang="en-AU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Salvona</a:t>
            </a:r>
            <a:endParaRPr lang="en-AU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AU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Heriawan</a:t>
            </a: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Muhamad 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Samantha van </a:t>
            </a:r>
            <a:r>
              <a:rPr lang="en-AU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Wyngaarden</a:t>
            </a: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E55A8F-45ED-2F4A-B5E1-CEC991D7C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0471" r="7752" b="1"/>
          <a:stretch/>
        </p:blipFill>
        <p:spPr>
          <a:xfrm>
            <a:off x="-2490" y="10"/>
            <a:ext cx="6095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76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988" y="933450"/>
            <a:ext cx="6872464" cy="5377203"/>
          </a:xfrm>
        </p:spPr>
        <p:txBody>
          <a:bodyPr/>
          <a:lstStyle/>
          <a:p>
            <a:r>
              <a:rPr lang="en-AU" sz="1400" dirty="0"/>
              <a:t>Data was mostly cleaned so we filtered to required date range and remove NA values</a:t>
            </a:r>
          </a:p>
          <a:p>
            <a:endParaRPr lang="en-AU" sz="1400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1400" dirty="0"/>
              <a:t>Merged monthly base dataframe with the unemployment dataframe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COVID Data used for Unemployment Study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90FAE4-6EAB-4CD2-A65D-8EA798253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291" y="2958234"/>
            <a:ext cx="5126789" cy="441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AA1234-CABE-45CF-8FA3-48F5091B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611" y="3364290"/>
            <a:ext cx="4277780" cy="4038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2BCBA8-39EC-4DDA-A72C-7D210102A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611" y="3748846"/>
            <a:ext cx="3955002" cy="3575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A9D1C9-0184-4AE7-A250-25D99D088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291" y="4075727"/>
            <a:ext cx="4590518" cy="5578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CA2303-ED2B-4C2E-BDA6-BC372E8294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867" y="4657891"/>
            <a:ext cx="6530693" cy="1925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00A792-7674-4CDB-AE35-B8458ED39D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2601" y="1005333"/>
            <a:ext cx="2150226" cy="17606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A5F8B-AAEF-4086-84ED-EAA57976A4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1611" y="1058252"/>
            <a:ext cx="3460917" cy="4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1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52" y="631960"/>
            <a:ext cx="6650991" cy="1025759"/>
          </a:xfrm>
        </p:spPr>
        <p:txBody>
          <a:bodyPr>
            <a:normAutofit/>
          </a:bodyPr>
          <a:lstStyle/>
          <a:p>
            <a:r>
              <a:rPr lang="en-AU" sz="2000" dirty="0"/>
              <a:t>Had to create quarterly base covid data to be able to merge it with Job vacancies data set </a:t>
            </a:r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COVID Data used for Job Vacancies Study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D3990-C31C-4540-9868-97201F28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161" y="1251913"/>
            <a:ext cx="2717913" cy="724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ABBE7B-665A-4360-9ABB-A64FCFE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161" y="1960392"/>
            <a:ext cx="4751286" cy="22104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D68D75-9190-44CE-9B59-3D83937B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457" y="4170844"/>
            <a:ext cx="4709990" cy="9788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9B5EAB-33CC-4DAB-ABD2-E6C5BE158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457" y="5131547"/>
            <a:ext cx="4709990" cy="141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4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789EE5-878C-4F28-9B9D-BC42A86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24" y="2727297"/>
            <a:ext cx="4511384" cy="994359"/>
          </a:xfrm>
        </p:spPr>
        <p:txBody>
          <a:bodyPr>
            <a:normAutofit/>
          </a:bodyPr>
          <a:lstStyle/>
          <a:p>
            <a:r>
              <a:rPr lang="en-AU" sz="5400" b="1" dirty="0">
                <a:latin typeface="Gill Sans MT" panose="020B0502020104020203" pitchFamily="34" charset="77"/>
              </a:rPr>
              <a:t>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7B400D-2D04-4AEB-B076-9BB14C5035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/>
        </p:blipFill>
        <p:spPr/>
      </p:pic>
    </p:spTree>
    <p:extLst>
      <p:ext uri="{BB962C8B-B14F-4D97-AF65-F5344CB8AC3E}">
        <p14:creationId xmlns:p14="http://schemas.microsoft.com/office/powerpoint/2010/main" val="252764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1898-D020-4D1A-81EE-0445B61C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800960"/>
          </a:xfrm>
        </p:spPr>
        <p:txBody>
          <a:bodyPr>
            <a:normAutofit/>
          </a:bodyPr>
          <a:lstStyle/>
          <a:p>
            <a:r>
              <a:rPr lang="en-AU" sz="1800" dirty="0"/>
              <a:t>Was there a change in unemployment in 2020?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7760F-C04D-4DA2-85F8-CAFD6B2E2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90" y="1799303"/>
            <a:ext cx="1467087" cy="4256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30FB8E-2616-4294-BE8C-A168BD79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112" y="933451"/>
            <a:ext cx="7053396" cy="532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5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8237-2E33-401B-B8A8-67B04B43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distribution of COVID cases for 2020</a:t>
            </a:r>
            <a:endParaRPr lang="en-AU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5FF798B-B175-0049-8A78-B7F4196C8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88" y="3021629"/>
            <a:ext cx="2016388" cy="2447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F4A52-4977-421C-8E66-1F5FFD374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094" y="725811"/>
            <a:ext cx="7082264" cy="568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7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1898-D020-4D1A-81EE-0445B61C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2999109"/>
          </a:xfrm>
        </p:spPr>
        <p:txBody>
          <a:bodyPr/>
          <a:lstStyle/>
          <a:p>
            <a:r>
              <a:rPr lang="en-AU" dirty="0"/>
              <a:t>Unemployment vs Infection rate in Australia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ECB0B-1F31-7146-B340-A89D5413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Unemployment vs infection rate </a:t>
            </a:r>
          </a:p>
        </p:txBody>
      </p:sp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069A24DF-3A27-4745-BA10-B0B19118A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35" y="1019955"/>
            <a:ext cx="7422776" cy="3891782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738DBEA-AEB1-804C-9FA3-844976A0B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57" y="5072833"/>
            <a:ext cx="2314331" cy="121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7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B65D-06A8-4454-A138-1ECED7D5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514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Unemployment vs Infection rate in Australian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5312A4-9944-47D0-8643-3ACA1CC89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857" y="1211052"/>
            <a:ext cx="4195393" cy="21413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F4CA2-D02B-4E4D-AC3A-5C934C99135F}"/>
              </a:ext>
            </a:extLst>
          </p:cNvPr>
          <p:cNvSpPr txBox="1"/>
          <p:nvPr/>
        </p:nvSpPr>
        <p:spPr>
          <a:xfrm>
            <a:off x="520206" y="124955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3FB8CD-8393-491A-94EF-517C2501B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76" y="2983071"/>
            <a:ext cx="3882728" cy="1899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367FEC-0CED-4B4F-9F41-9C799287F158}"/>
              </a:ext>
            </a:extLst>
          </p:cNvPr>
          <p:cNvSpPr txBox="1"/>
          <p:nvPr/>
        </p:nvSpPr>
        <p:spPr>
          <a:xfrm>
            <a:off x="520206" y="303336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NSW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363AF3-2399-4E39-8B78-0BF6C53F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95" y="4883227"/>
            <a:ext cx="3882728" cy="19747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06F13A-F57B-45A7-854C-F68D0C6C3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5119" y="1502076"/>
            <a:ext cx="3938741" cy="21413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4966E4-E62D-422E-8B94-11BEFAC9B463}"/>
              </a:ext>
            </a:extLst>
          </p:cNvPr>
          <p:cNvSpPr txBox="1"/>
          <p:nvPr/>
        </p:nvSpPr>
        <p:spPr>
          <a:xfrm>
            <a:off x="4365523" y="160114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QLD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F200C0-3C59-429F-B6EE-09D0F09CAF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3124" y="3695606"/>
            <a:ext cx="3882729" cy="21413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4AEC8F-E798-4A69-A99F-CECA74B9B218}"/>
              </a:ext>
            </a:extLst>
          </p:cNvPr>
          <p:cNvSpPr txBox="1"/>
          <p:nvPr/>
        </p:nvSpPr>
        <p:spPr>
          <a:xfrm>
            <a:off x="4365523" y="380097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843FB6-21F4-477A-A5A5-948336D2774F}"/>
              </a:ext>
            </a:extLst>
          </p:cNvPr>
          <p:cNvSpPr txBox="1"/>
          <p:nvPr/>
        </p:nvSpPr>
        <p:spPr>
          <a:xfrm>
            <a:off x="581192" y="493978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676FF72-B1D3-4D71-B40F-5EA5BE76CB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5853" y="1173561"/>
            <a:ext cx="3986118" cy="18095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26C8BC8-B259-4601-A99E-7A1690DAAE0A}"/>
              </a:ext>
            </a:extLst>
          </p:cNvPr>
          <p:cNvSpPr txBox="1"/>
          <p:nvPr/>
        </p:nvSpPr>
        <p:spPr>
          <a:xfrm>
            <a:off x="8254149" y="1211052"/>
            <a:ext cx="56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TAS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6B90EEB-0412-49AF-9484-9D349E4C6B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5852" y="2983070"/>
            <a:ext cx="4066148" cy="18993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CE81C4-BEAE-4429-A5BE-84F37F94B2A8}"/>
              </a:ext>
            </a:extLst>
          </p:cNvPr>
          <p:cNvSpPr txBox="1"/>
          <p:nvPr/>
        </p:nvSpPr>
        <p:spPr>
          <a:xfrm>
            <a:off x="8269538" y="300245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VIC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BDE8F23-939F-455C-A2A7-88E540C2D2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3860" y="4799924"/>
            <a:ext cx="3958111" cy="193694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452AD19-11C1-4DFA-B268-A6B6BCDE3865}"/>
              </a:ext>
            </a:extLst>
          </p:cNvPr>
          <p:cNvSpPr txBox="1"/>
          <p:nvPr/>
        </p:nvSpPr>
        <p:spPr>
          <a:xfrm>
            <a:off x="8269538" y="4818991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WA</a:t>
            </a:r>
          </a:p>
        </p:txBody>
      </p: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90BCB32B-DE72-5649-887A-E8334FA7FF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87" y="5897549"/>
            <a:ext cx="1720226" cy="89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7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84E4-35B7-4BA3-9AB4-74A1DE78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48" y="768213"/>
            <a:ext cx="11008140" cy="10793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Gill Sans MT" panose="020B0502020104020203" pitchFamily="34" charset="77"/>
              </a:rPr>
              <a:t>VIC and WA Unemployment Comparison and </a:t>
            </a:r>
            <a:br>
              <a:rPr lang="en-US" b="1" dirty="0">
                <a:latin typeface="Gill Sans MT" panose="020B0502020104020203" pitchFamily="34" charset="77"/>
              </a:rPr>
            </a:br>
            <a:r>
              <a:rPr lang="en-US" b="1" dirty="0">
                <a:latin typeface="Gill Sans MT" panose="020B0502020104020203" pitchFamily="34" charset="77"/>
              </a:rPr>
              <a:t>COVID-19 Impact on them</a:t>
            </a:r>
            <a:endParaRPr lang="en-AU" b="1" dirty="0">
              <a:latin typeface="Gill Sans MT" panose="020B0502020104020203" pitchFamily="34" charset="77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724DE-5762-41D8-ABD8-D6943DAF6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0388" y="2057400"/>
            <a:ext cx="6172200" cy="382599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B10E18E-EAF3-634B-A59C-76A528A7F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8" y="2237553"/>
            <a:ext cx="4992537" cy="331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69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F991-3DA5-44E7-9FD8-AEA707A8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10398"/>
            <a:ext cx="10515600" cy="1111983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latin typeface="Gill Sans MT" panose="020B0502020104020203" pitchFamily="34" charset="77"/>
              </a:rPr>
              <a:t>Correlation between Unemployment and </a:t>
            </a:r>
            <a:br>
              <a:rPr lang="en-AU" sz="3200" b="1" dirty="0">
                <a:latin typeface="Gill Sans MT" panose="020B0502020104020203" pitchFamily="34" charset="77"/>
              </a:rPr>
            </a:br>
            <a:r>
              <a:rPr lang="en-AU" sz="3200" b="1" dirty="0">
                <a:latin typeface="Gill Sans MT" panose="020B0502020104020203" pitchFamily="34" charset="77"/>
              </a:rPr>
              <a:t>COVID cases in Australia in 2020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87BEBC25-BD52-4DE1-8F04-F339C1429E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63715" y="1827064"/>
            <a:ext cx="5464569" cy="396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4565-4325-47F5-A357-6EC0CC87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inherit"/>
              </a:rPr>
              <a:t>Covid-19 impact on VIC job vacancies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1BB7ED-1596-442F-916A-337587C85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5748" y="1262598"/>
            <a:ext cx="6401355" cy="4493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F49DDB-7F39-431C-BFDA-79A75D80D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03" y="2836654"/>
            <a:ext cx="3022587" cy="17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1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4573-2AC0-47FF-B66C-12316008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–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1D89-0E68-465C-B510-9ACD8D573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9852"/>
            <a:ext cx="11029615" cy="3634486"/>
          </a:xfrm>
        </p:spPr>
        <p:txBody>
          <a:bodyPr/>
          <a:lstStyle/>
          <a:p>
            <a:r>
              <a:rPr lang="en-AU" dirty="0"/>
              <a:t>An analysis of the unemployment rates in Australia in 2020. </a:t>
            </a:r>
          </a:p>
          <a:p>
            <a:r>
              <a:rPr lang="en-AU" dirty="0"/>
              <a:t>Our hypothesis is that the COVID-19 Pandemic will have impacted the unemployment rates in Australia. We were interested to see what the effects COVID had, and how it may have impacted different states. </a:t>
            </a:r>
          </a:p>
          <a:p>
            <a:r>
              <a:rPr lang="en-AU" dirty="0"/>
              <a:t>We expect to see an increase in unemployment rates as the COVID cases increase in Australia</a:t>
            </a:r>
          </a:p>
        </p:txBody>
      </p:sp>
    </p:spTree>
    <p:extLst>
      <p:ext uri="{BB962C8B-B14F-4D97-AF65-F5344CB8AC3E}">
        <p14:creationId xmlns:p14="http://schemas.microsoft.com/office/powerpoint/2010/main" val="2869849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BB87-D1DC-5649-99B0-D5B140E0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u="none" strike="noStrike" dirty="0">
                <a:effectLst/>
                <a:latin typeface="Gill Sans MT" panose="020B0502020104020203" pitchFamily="34" charset="77"/>
                <a:cs typeface="Calibri" panose="020F0502020204030204" pitchFamily="34" charset="0"/>
              </a:rPr>
              <a:t>Job vacancies and COVID-19 case </a:t>
            </a:r>
            <a:br>
              <a:rPr lang="en-US" sz="3200" b="1" i="0" u="none" strike="noStrike" dirty="0">
                <a:effectLst/>
                <a:latin typeface="Gill Sans MT" panose="020B0502020104020203" pitchFamily="34" charset="77"/>
                <a:cs typeface="Calibri" panose="020F0502020204030204" pitchFamily="34" charset="0"/>
              </a:rPr>
            </a:br>
            <a:r>
              <a:rPr lang="en-US" sz="3200" b="1" i="0" u="none" strike="noStrike" dirty="0">
                <a:effectLst/>
                <a:latin typeface="Gill Sans MT" panose="020B0502020104020203" pitchFamily="34" charset="77"/>
                <a:cs typeface="Calibri" panose="020F0502020204030204" pitchFamily="34" charset="0"/>
              </a:rPr>
              <a:t>correlation in Australia</a:t>
            </a:r>
            <a:endParaRPr lang="en-US" sz="3200" dirty="0">
              <a:latin typeface="Gill Sans MT" panose="020B0502020104020203" pitchFamily="34" charset="77"/>
              <a:cs typeface="Calibri" panose="020F0502020204030204" pitchFamily="34" charset="0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985EBDED-098E-4FBF-A25D-D5C32E83F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908" y="1690688"/>
            <a:ext cx="5081910" cy="41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07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789EE5-878C-4F28-9B9D-BC42A86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0" y="2360645"/>
            <a:ext cx="4346576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AU" sz="5400" b="1" dirty="0">
                <a:latin typeface="Gill Sans MT" panose="020B0502020104020203" pitchFamily="34" charset="77"/>
              </a:rPr>
              <a:t>Summary and 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7B400D-2D04-4AEB-B076-9BB14C5035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/>
        </p:blipFill>
        <p:spPr/>
      </p:pic>
    </p:spTree>
    <p:extLst>
      <p:ext uri="{BB962C8B-B14F-4D97-AF65-F5344CB8AC3E}">
        <p14:creationId xmlns:p14="http://schemas.microsoft.com/office/powerpoint/2010/main" val="2496718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CA71-FF5A-274B-BCCA-3D9F0D02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77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D6212-1BA3-DE48-8D2D-B47331C9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News and media led us to believe that the pandemic has a huge impact on loss of employment.</a:t>
            </a:r>
          </a:p>
          <a:p>
            <a:r>
              <a:rPr lang="en-US" dirty="0">
                <a:latin typeface="Gill Sans MT" panose="020B0502020104020203" pitchFamily="34" charset="77"/>
              </a:rPr>
              <a:t>However, based on our analysis on the available data, while there was a visible impact on unemployment, the affect was not as great as we initially hypothesized. </a:t>
            </a:r>
          </a:p>
          <a:p>
            <a:r>
              <a:rPr lang="en-US" dirty="0">
                <a:latin typeface="Gill Sans MT" panose="020B0502020104020203" pitchFamily="34" charset="77"/>
              </a:rPr>
              <a:t>WA was not as affected as VIC was. Possibly to the difference in size and density of the population of both states.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27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CA71-FF5A-274B-BCCA-3D9F0D02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Gill Sans MT" panose="020B0502020104020203" pitchFamily="34" charset="77"/>
                <a:cs typeface="Calibri" panose="020F0502020204030204" pitchFamily="34" charset="0"/>
              </a:rPr>
              <a:t>Limitations and Further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D6212-1BA3-DE48-8D2D-B47331C9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Insufficient raw medical data sources for Australia</a:t>
            </a:r>
          </a:p>
          <a:p>
            <a:r>
              <a:rPr lang="en-US" dirty="0">
                <a:latin typeface="Gill Sans MT" panose="020B0502020104020203" pitchFamily="34" charset="77"/>
              </a:rPr>
              <a:t>Drill down into what industries were affected the most</a:t>
            </a:r>
          </a:p>
          <a:p>
            <a:r>
              <a:rPr lang="en-US" dirty="0">
                <a:latin typeface="Gill Sans MT" panose="020B0502020104020203" pitchFamily="34" charset="77"/>
              </a:rPr>
              <a:t>Causes of impacts are worth while to be studied in the future</a:t>
            </a:r>
          </a:p>
          <a:p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8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BAF6-9EF1-4B01-9C1B-D7F48C91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4782B-064A-468D-BEA0-EA194A9E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6900" lvl="1" indent="-342900">
              <a:buFont typeface="+mj-lt"/>
              <a:buAutoNum type="arabicPeriod"/>
            </a:pPr>
            <a:r>
              <a:rPr lang="en-AU" dirty="0"/>
              <a:t>Was there an increase or decrease in unemployment in 2020?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AU" dirty="0"/>
              <a:t>How was unemployment impacted between WA and VIC?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AU" dirty="0"/>
              <a:t>Was there a correlation between infection rates and unemployment in 2020?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A225D-C4EF-470D-8F80-952B6883E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Questions we had before we began our analysis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311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E67D-F6DB-49BB-BB58-086F2916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945E-8B5C-4E27-967A-7C083319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started our research through google and API sites </a:t>
            </a:r>
          </a:p>
          <a:p>
            <a:r>
              <a:rPr lang="en-AU" dirty="0"/>
              <a:t>Meaningful (free) data was not available on any APIs</a:t>
            </a:r>
          </a:p>
          <a:p>
            <a:r>
              <a:rPr lang="en-AU" dirty="0"/>
              <a:t>We contacted some data sources to try and get access to databases</a:t>
            </a:r>
          </a:p>
          <a:p>
            <a:r>
              <a:rPr lang="en-AU" dirty="0"/>
              <a:t>We downloaded our unemployment data from the ABS website in excel</a:t>
            </a:r>
          </a:p>
          <a:p>
            <a:r>
              <a:rPr lang="en-AU" dirty="0"/>
              <a:t> COVID data was manually extracted from the NNDSS website due to data limitations </a:t>
            </a:r>
          </a:p>
        </p:txBody>
      </p:sp>
    </p:spTree>
    <p:extLst>
      <p:ext uri="{BB962C8B-B14F-4D97-AF65-F5344CB8AC3E}">
        <p14:creationId xmlns:p14="http://schemas.microsoft.com/office/powerpoint/2010/main" val="145435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E67D-F6DB-49BB-BB58-086F2916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945E-8B5C-4E27-967A-7C083319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Unemployment Data - ABS </a:t>
            </a:r>
            <a:r>
              <a:rPr lang="en-AU" dirty="0">
                <a:hlinkClick r:id="rId3"/>
              </a:rPr>
              <a:t>https://www.abs.gov.au/statistics/labour/employment-and-unemployment/labour-force-australia-detailed/feb-2021#unemployment</a:t>
            </a:r>
            <a:endParaRPr lang="en-AU" dirty="0"/>
          </a:p>
          <a:p>
            <a:r>
              <a:rPr lang="en-AU" dirty="0"/>
              <a:t>Job Vacancies - ABS </a:t>
            </a:r>
            <a:r>
              <a:rPr lang="en-AU" dirty="0">
                <a:hlinkClick r:id="rId4"/>
              </a:rPr>
              <a:t>https://www.abs.gov.au/statistics/labour/employment-and-unemployment/job-vacancies-australia/feb-2021</a:t>
            </a:r>
            <a:endParaRPr lang="en-AU" dirty="0"/>
          </a:p>
          <a:p>
            <a:r>
              <a:rPr lang="en-AU" dirty="0"/>
              <a:t>COVID Data - NNDSS       </a:t>
            </a:r>
            <a:r>
              <a:rPr lang="en-AU" dirty="0">
                <a:hlinkClick r:id="rId5"/>
              </a:rPr>
              <a:t>http://www9.health.gov.au/cda/source/cda-index.cfm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792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was a lot of additional columns and data that we did not require from the government spreadsheet</a:t>
            </a:r>
          </a:p>
          <a:p>
            <a:r>
              <a:rPr lang="en-AU" dirty="0"/>
              <a:t>We began by filtering down the data frame to the rows and columns we wanted to use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Unemployment data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BC868A-A657-40E7-A7F3-1DDACD9AA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834" y="2781567"/>
            <a:ext cx="5134709" cy="308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9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Renamed the columns to be more meaningful remove NA values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r>
              <a:rPr lang="en-AU" dirty="0"/>
              <a:t>Filtered to the date range required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Unemployment data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EBA85-5088-444F-8965-0AC184642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624" y="4646357"/>
            <a:ext cx="3527879" cy="494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A9265D-DECC-46CB-8DDD-214F5DF6D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886" y="4102476"/>
            <a:ext cx="3051996" cy="24523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686CB3-3AB8-465A-BC9E-D5A37E3A6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886" y="1496654"/>
            <a:ext cx="3051996" cy="2288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7E9EBA-ED29-494F-83E9-A949FB48A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311" y="1567886"/>
            <a:ext cx="3704192" cy="107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6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was a lot of additional columns and data that we did not require from the government spreadsheet</a:t>
            </a:r>
          </a:p>
          <a:p>
            <a:r>
              <a:rPr lang="en-AU" dirty="0"/>
              <a:t>We began by filtering down the data frame to the rows and columns we wanted to use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Job Vacancies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9036F7-23F9-405D-BC6A-D8D6F85F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242" y="2836654"/>
            <a:ext cx="6333677" cy="28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2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053" y="1435947"/>
            <a:ext cx="7859361" cy="4673487"/>
          </a:xfrm>
        </p:spPr>
        <p:txBody>
          <a:bodyPr/>
          <a:lstStyle/>
          <a:p>
            <a:r>
              <a:rPr lang="en-AU" sz="1800" dirty="0"/>
              <a:t>Renamed the columns to be more meaningful and dropped NA values</a:t>
            </a:r>
          </a:p>
          <a:p>
            <a:endParaRPr lang="en-AU" sz="1800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r>
              <a:rPr lang="en-AU" sz="1800" dirty="0"/>
              <a:t>Filtered to the date range required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Job Vacancies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9B1A9D-FB9B-4F8D-AC80-742521AF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965" y="2497708"/>
            <a:ext cx="6519954" cy="13084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CEAF72-BEB4-4307-ACA5-BEE5CC0B1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492" y="4148414"/>
            <a:ext cx="3955898" cy="370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7DCA61-FBE5-4AF5-AD9C-D70764CCB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493" y="4629121"/>
            <a:ext cx="3955898" cy="4432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EEE59B-03FD-4D03-BCE4-2AF02465A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337" y="5102804"/>
            <a:ext cx="4777203" cy="818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D8D61-E4FC-4CAA-80FA-EA0E114E21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37" y="1553560"/>
            <a:ext cx="4611828" cy="9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1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749</Words>
  <Application>Microsoft Office PowerPoint</Application>
  <PresentationFormat>Widescreen</PresentationFormat>
  <Paragraphs>139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Gill Sans MT</vt:lpstr>
      <vt:lpstr>inherit</vt:lpstr>
      <vt:lpstr>Wingdings 2</vt:lpstr>
      <vt:lpstr>Office Theme</vt:lpstr>
      <vt:lpstr>DividendVTI</vt:lpstr>
      <vt:lpstr>Covid-19 impact on unemployment in Australia</vt:lpstr>
      <vt:lpstr>Introduction – summary </vt:lpstr>
      <vt:lpstr>Questions</vt:lpstr>
      <vt:lpstr>Data sources</vt:lpstr>
      <vt:lpstr>Data sources</vt:lpstr>
      <vt:lpstr>Data Cleaning</vt:lpstr>
      <vt:lpstr>Data Cleaning</vt:lpstr>
      <vt:lpstr>Data Cleaning</vt:lpstr>
      <vt:lpstr>Data Cleaning</vt:lpstr>
      <vt:lpstr>Data Cleaning</vt:lpstr>
      <vt:lpstr>Data Cleaning</vt:lpstr>
      <vt:lpstr>Data Analysis</vt:lpstr>
      <vt:lpstr>Was there a change in unemployment in 2020?</vt:lpstr>
      <vt:lpstr>Total distribution of COVID cases for 2020</vt:lpstr>
      <vt:lpstr>Unemployment vs Infection rate in Australia</vt:lpstr>
      <vt:lpstr>Unemployment vs Infection rate in Australian States</vt:lpstr>
      <vt:lpstr>VIC and WA Unemployment Comparison and  COVID-19 Impact on them</vt:lpstr>
      <vt:lpstr>Correlation between Unemployment and  COVID cases in Australia in 2020</vt:lpstr>
      <vt:lpstr>Covid-19 impact on VIC job vacancies</vt:lpstr>
      <vt:lpstr>Job vacancies and COVID-19 case  correlation in Australia</vt:lpstr>
      <vt:lpstr>Summary and Conclusion</vt:lpstr>
      <vt:lpstr>Conclusion</vt:lpstr>
      <vt:lpstr>Limitations and Further Study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Unemployment and Covid-19 in Australia in 2020   </dc:title>
  <dc:creator>Helen Amin</dc:creator>
  <cp:lastModifiedBy>Helen Amin</cp:lastModifiedBy>
  <cp:revision>82</cp:revision>
  <dcterms:created xsi:type="dcterms:W3CDTF">2021-05-01T10:56:24Z</dcterms:created>
  <dcterms:modified xsi:type="dcterms:W3CDTF">2021-05-04T04:21:14Z</dcterms:modified>
</cp:coreProperties>
</file>