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7" r:id="rId3"/>
    <p:sldId id="268" r:id="rId4"/>
    <p:sldId id="269" r:id="rId5"/>
    <p:sldId id="270" r:id="rId6"/>
    <p:sldId id="279" r:id="rId7"/>
    <p:sldId id="271" r:id="rId8"/>
    <p:sldId id="282" r:id="rId9"/>
    <p:sldId id="280" r:id="rId10"/>
    <p:sldId id="283" r:id="rId11"/>
    <p:sldId id="281" r:id="rId12"/>
    <p:sldId id="294" r:id="rId13"/>
    <p:sldId id="290" r:id="rId14"/>
    <p:sldId id="272" r:id="rId15"/>
    <p:sldId id="273" r:id="rId16"/>
    <p:sldId id="285" r:id="rId17"/>
    <p:sldId id="293" r:id="rId18"/>
    <p:sldId id="275" r:id="rId19"/>
    <p:sldId id="288" r:id="rId20"/>
    <p:sldId id="278" r:id="rId21"/>
    <p:sldId id="286" r:id="rId22"/>
    <p:sldId id="292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CC7FB-B809-D543-9CD5-9F4DD2CE5399}">
          <p14:sldIdLst>
            <p14:sldId id="267"/>
            <p14:sldId id="268"/>
            <p14:sldId id="269"/>
            <p14:sldId id="270"/>
            <p14:sldId id="279"/>
          </p14:sldIdLst>
        </p14:section>
        <p14:section name="Helen" id="{2AD5D08E-588A-B549-ADA7-C2C5B2960A3A}">
          <p14:sldIdLst>
            <p14:sldId id="271"/>
            <p14:sldId id="282"/>
            <p14:sldId id="280"/>
            <p14:sldId id="283"/>
            <p14:sldId id="281"/>
            <p14:sldId id="294"/>
          </p14:sldIdLst>
        </p14:section>
        <p14:section name="Steph" id="{B65D08D1-4DFC-6543-B735-F4D2E9F62443}">
          <p14:sldIdLst>
            <p14:sldId id="290"/>
            <p14:sldId id="272"/>
            <p14:sldId id="273"/>
            <p14:sldId id="285"/>
            <p14:sldId id="293"/>
            <p14:sldId id="275"/>
            <p14:sldId id="288"/>
            <p14:sldId id="278"/>
            <p14:sldId id="286"/>
          </p14:sldIdLst>
        </p14:section>
        <p14:section name="Sam" id="{D36404AC-1B41-504A-9701-6CE3D41C7FD5}">
          <p14:sldIdLst>
            <p14:sldId id="292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 autoAdjust="0"/>
    <p:restoredTop sz="86914"/>
  </p:normalViewPr>
  <p:slideViewPr>
    <p:cSldViewPr snapToGrid="0">
      <p:cViewPr varScale="1">
        <p:scale>
          <a:sx n="122" d="100"/>
          <a:sy n="122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5195-BE4E-9642-ABB8-553B82F17F0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2E110-0AF6-3D41-B980-086EE4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in the dataframe and % in the pie </a:t>
            </a:r>
          </a:p>
          <a:p>
            <a:endParaRPr lang="en-US" dirty="0"/>
          </a:p>
          <a:p>
            <a:r>
              <a:rPr lang="en-US" dirty="0"/>
              <a:t>Chose to look at VIC and WA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Unemployment and Infection rate trends per month</a:t>
            </a:r>
          </a:p>
          <a:p>
            <a:endParaRPr lang="en-US" dirty="0"/>
          </a:p>
          <a:p>
            <a:r>
              <a:rPr lang="en-US" dirty="0"/>
              <a:t>Can see an increase in Unemployment from March onwards as the infection rates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shot of unemployment  vs infection rate per state </a:t>
            </a:r>
          </a:p>
          <a:p>
            <a:endParaRPr lang="en-US" dirty="0"/>
          </a:p>
          <a:p>
            <a:r>
              <a:rPr lang="en-US" dirty="0"/>
              <a:t>We can see that all states peak in March with VIC as the exception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on a logarithmic scale because of the varying data sets. </a:t>
            </a:r>
          </a:p>
          <a:p>
            <a:endParaRPr lang="en-US" dirty="0"/>
          </a:p>
          <a:p>
            <a:r>
              <a:rPr lang="en-US" dirty="0"/>
              <a:t>The change in unemployment doesn’t look as dramatic as we had anticipated No real increase as COVID 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as VIC goes back into lockdown </a:t>
            </a:r>
          </a:p>
          <a:p>
            <a:r>
              <a:rPr lang="en-US" dirty="0"/>
              <a:t>Suspect this could have been impacted by Job keeper </a:t>
            </a:r>
          </a:p>
          <a:p>
            <a:r>
              <a:rPr lang="en-US" dirty="0"/>
              <a:t>Business adapt New roles created to COVID life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5401-0A34-47C7-A78A-0179451A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EEBA-1048-465C-8725-16397EED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857-999A-4007-B7AB-84A830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2E3-E450-4CC8-9760-C119EBE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3E1-B6B6-433F-BC71-FF18D85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40C-D746-4A0D-B784-8E6646ED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6233-5DF9-4FA8-93AD-DA602B16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011F-1C74-40DE-B635-2E4C9BA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6A0-904B-4CC7-9F20-29DE638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0ED9-5DBF-4FCA-996D-A1423FD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A312-85F9-4058-9C26-8CC8FF69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F0E-051B-41CD-9801-90DB2F8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5CD-C95A-4783-9C20-EF1EEFC2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671-238A-4DE6-8008-89DB41D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C9B-E718-4964-A407-D287CC3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4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8EB-8119-4095-BA57-5C4956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AB7D-8A22-4CA0-AC67-20488CA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405-D155-4A65-810B-021F326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46B7-C4BC-4571-8ACB-09C1C18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294-00DC-4D4E-8298-054D5C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4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8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577-2119-44AC-A7A4-A0629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FA3B-E28E-41A1-9417-36BA510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EB7-73E9-423C-88CB-35577656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3CD-F464-4F94-9933-017852F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692-58F0-4F7F-B922-EB52F93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92-75BD-422D-A6B1-720FC3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F-497C-40F1-BE13-B66A6ACD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4E20-1F0C-48E4-9C81-91F2F677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11E5-5A2E-46EA-A91F-FB7D653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28C9-9424-4203-9C6E-4282847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EADB-7AE9-4E2F-81DB-715322A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9FE-7879-44B2-BC83-134D81E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E44A-C72A-4D89-931F-CDA8A0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F9-0086-4B4A-AF49-A2EE10D2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FB7-EC19-493B-8732-331F3244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611-D157-4370-B457-4D8BAC70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EE19-537E-4E7D-B3C5-34DCFD3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0F6B1-214B-470C-B9C3-D2AE68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2448-EE44-496F-8522-1145F95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21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E5E-F964-48BC-8522-B1D6473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712-0449-4359-ABB0-737B411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98FD-A8BE-47A8-8214-6C457CB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5F0F-405C-437A-AD5B-2805C88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6310-757F-472F-A13D-60D78A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188B-8A3B-4B63-9411-BC1F7DE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F250-D7D2-462A-9551-522125E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BB4-40D4-4BB2-80E8-30F60408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053-7B06-4D0D-825F-0A9D1D7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D6B8-6491-4DCB-AD14-A3D384FE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EEB1-7429-46BD-8FBA-013FDC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82B1-3700-4815-8844-0647863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0D75-366B-4979-8751-9488E95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83C-E912-4EB5-81CB-210023B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3139-059C-41A5-B7B6-39B5F5DB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D1B-D57B-4D68-A350-624E12AC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B6FD-AD57-4ABF-874C-B0FBA2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3F2-D07B-4647-8BA5-376D975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BF78-C440-49FA-AC19-D587391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A7E1-5A38-413C-BC1B-D523F1EE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1AC5-28DD-4481-A20D-BBB961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CD2-E5CF-4730-B654-DA1E1CFD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3F58-CC68-4834-9D88-EB3F7809F924}" type="datetimeFigureOut">
              <a:rPr lang="en-AU" smtClean="0"/>
              <a:t>3/5/21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DAF-0292-49BC-9708-645F994E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4F6-3394-4797-ABE1-1E450A6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7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labour/employment-and-unemployment/labour-force-australia-detailed/feb-2021#unem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9.health.gov.au/cda/source/cda-index.cfm" TargetMode="External"/><Relationship Id="rId4" Type="http://schemas.openxmlformats.org/officeDocument/2006/relationships/hyperlink" Target="https://www.abs.gov.au/statistics/labour/employment-and-unemployment/job-vacancies-australia/feb-202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5B56-704A-47A9-B83F-02B996B2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29DF-51A3-480B-BDD2-F0F54D6A6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1484" r="3407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91E66-199A-0843-9394-68D3B49A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impact on unemployment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69A6-AC58-CD4E-B1FD-3A4B82D1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Helen Amin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Stephanie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Salvona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Heriawan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Muhamad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Samantha van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Wyngaarden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55A8F-45ED-2F4A-B5E1-CEC991D7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-249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1"/>
            <a:ext cx="6650991" cy="4658216"/>
          </a:xfrm>
        </p:spPr>
        <p:txBody>
          <a:bodyPr/>
          <a:lstStyle/>
          <a:p>
            <a:r>
              <a:rPr lang="en-AU" sz="1400" dirty="0"/>
              <a:t>Data was mostly cleaned so we filtered to required date range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400" dirty="0"/>
              <a:t>Merged monthly base dataframe with the unemployment dataframe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Unemployment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2D3A-FF05-4479-8921-48AA2E76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06" y="1136837"/>
            <a:ext cx="2415333" cy="1443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0FAE4-6EAB-4CD2-A65D-8EA79825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91" y="2866977"/>
            <a:ext cx="5434742" cy="403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A1234-CABE-45CF-8FA3-48F5091BB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12" y="3273592"/>
            <a:ext cx="4277780" cy="44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BCBA8-39EC-4DDA-A72C-7D210102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291" y="3716593"/>
            <a:ext cx="4047065" cy="413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A9D1C9-0184-4AE7-A250-25D99D088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291" y="4129849"/>
            <a:ext cx="4590518" cy="55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2303-ED2B-4C2E-BDA6-BC372E829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867" y="4657891"/>
            <a:ext cx="6530693" cy="19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0"/>
            <a:ext cx="6650991" cy="1025759"/>
          </a:xfrm>
        </p:spPr>
        <p:txBody>
          <a:bodyPr>
            <a:normAutofit/>
          </a:bodyPr>
          <a:lstStyle/>
          <a:p>
            <a:r>
              <a:rPr lang="en-AU" sz="2000" dirty="0"/>
              <a:t>Had to create quarterly base covid data to be able to merge it with Job vacancies data set 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Job Vacancies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3990-C31C-4540-9868-97201F28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61" y="1251913"/>
            <a:ext cx="2717913" cy="724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BBE7B-665A-4360-9ABB-A64FCFE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1" y="1960392"/>
            <a:ext cx="4751286" cy="2210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D68D75-9190-44CE-9B59-3D8393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57" y="4170844"/>
            <a:ext cx="4709990" cy="978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B5EAB-33CC-4DAB-ABD2-E6C5BE15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57" y="5131547"/>
            <a:ext cx="4709990" cy="1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24" y="2727297"/>
            <a:ext cx="4511384" cy="994359"/>
          </a:xfrm>
        </p:spPr>
        <p:txBody>
          <a:bodyPr>
            <a:normAutofit/>
          </a:bodyPr>
          <a:lstStyle/>
          <a:p>
            <a:r>
              <a:rPr lang="en-AU" sz="5400" b="1" dirty="0"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5276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00960"/>
          </a:xfrm>
        </p:spPr>
        <p:txBody>
          <a:bodyPr>
            <a:normAutofit/>
          </a:bodyPr>
          <a:lstStyle/>
          <a:p>
            <a:r>
              <a:rPr lang="en-AU" sz="1800" dirty="0"/>
              <a:t>Was there a change in unemployment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760F-C04D-4DA2-85F8-CAFD6B2E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0" y="1799303"/>
            <a:ext cx="1467087" cy="425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0FB8E-2616-4294-BE8C-A168BD7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12" y="933451"/>
            <a:ext cx="7053396" cy="53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237-2E33-401B-B8A8-67B04B4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distribution of COVID cases for 2020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FF798B-B175-0049-8A78-B7F4196C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8" y="3021629"/>
            <a:ext cx="2016388" cy="2447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4A52-4977-421C-8E66-1F5FFD37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4" y="725811"/>
            <a:ext cx="7082264" cy="56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2999109"/>
          </a:xfrm>
        </p:spPr>
        <p:txBody>
          <a:bodyPr/>
          <a:lstStyle/>
          <a:p>
            <a:r>
              <a:rPr lang="en-AU" dirty="0"/>
              <a:t>Unemployment vs Infection rate in Australia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CB0B-1F31-7146-B340-A89D541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Unemployment vs infection rate 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A24DF-3A27-4745-BA10-B0B19118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5" y="1019955"/>
            <a:ext cx="7422776" cy="389178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38DBEA-AEB1-804C-9FA3-844976A0B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7" y="5072833"/>
            <a:ext cx="2314331" cy="12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65D-06A8-4454-A138-1ECED7D5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14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Unemployment vs Infection rate in Australian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312A4-9944-47D0-8643-3ACA1CC89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57" y="1211052"/>
            <a:ext cx="4195393" cy="2141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4CA2-D02B-4E4D-AC3A-5C934C99135F}"/>
              </a:ext>
            </a:extLst>
          </p:cNvPr>
          <p:cNvSpPr txBox="1"/>
          <p:nvPr/>
        </p:nvSpPr>
        <p:spPr>
          <a:xfrm>
            <a:off x="520206" y="12495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FB8CD-8393-491A-94EF-517C2501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6" y="2983071"/>
            <a:ext cx="3882728" cy="189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7FEC-0CED-4B4F-9F41-9C799287F158}"/>
              </a:ext>
            </a:extLst>
          </p:cNvPr>
          <p:cNvSpPr txBox="1"/>
          <p:nvPr/>
        </p:nvSpPr>
        <p:spPr>
          <a:xfrm>
            <a:off x="520206" y="30333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NSW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63AF3-2399-4E39-8B78-0BF6C53F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5" y="4883227"/>
            <a:ext cx="3882728" cy="1974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6F13A-F57B-45A7-854C-F68D0C6C3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119" y="1502076"/>
            <a:ext cx="3938741" cy="2141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966E4-E62D-422E-8B94-11BEFAC9B463}"/>
              </a:ext>
            </a:extLst>
          </p:cNvPr>
          <p:cNvSpPr txBox="1"/>
          <p:nvPr/>
        </p:nvSpPr>
        <p:spPr>
          <a:xfrm>
            <a:off x="4365523" y="16011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200C0-3C59-429F-B6EE-09D0F09C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4" y="3695606"/>
            <a:ext cx="3882729" cy="2141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AEC8F-E798-4A69-A99F-CECA74B9B218}"/>
              </a:ext>
            </a:extLst>
          </p:cNvPr>
          <p:cNvSpPr txBox="1"/>
          <p:nvPr/>
        </p:nvSpPr>
        <p:spPr>
          <a:xfrm>
            <a:off x="4365523" y="38009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43FB6-21F4-477A-A5A5-948336D2774F}"/>
              </a:ext>
            </a:extLst>
          </p:cNvPr>
          <p:cNvSpPr txBox="1"/>
          <p:nvPr/>
        </p:nvSpPr>
        <p:spPr>
          <a:xfrm>
            <a:off x="581192" y="49397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76FF72-B1D3-4D71-B40F-5EA5BE76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3" y="1173561"/>
            <a:ext cx="3986118" cy="1809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C8BC8-B259-4601-A99E-7A1690DAAE0A}"/>
              </a:ext>
            </a:extLst>
          </p:cNvPr>
          <p:cNvSpPr txBox="1"/>
          <p:nvPr/>
        </p:nvSpPr>
        <p:spPr>
          <a:xfrm>
            <a:off x="8254149" y="1211052"/>
            <a:ext cx="5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90EEB-0412-49AF-9484-9D349E4C6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52" y="2983070"/>
            <a:ext cx="4066148" cy="189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E81C4-BEAE-4429-A5BE-84F37F94B2A8}"/>
              </a:ext>
            </a:extLst>
          </p:cNvPr>
          <p:cNvSpPr txBox="1"/>
          <p:nvPr/>
        </p:nvSpPr>
        <p:spPr>
          <a:xfrm>
            <a:off x="8269538" y="300245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DE8F23-939F-455C-A2A7-88E540C2D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3860" y="4799924"/>
            <a:ext cx="3958111" cy="1936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52AD19-11C1-4DFA-B268-A6B6BCDE3865}"/>
              </a:ext>
            </a:extLst>
          </p:cNvPr>
          <p:cNvSpPr txBox="1"/>
          <p:nvPr/>
        </p:nvSpPr>
        <p:spPr>
          <a:xfrm>
            <a:off x="8269538" y="481899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0BCB32B-DE72-5649-887A-E8334FA7F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87" y="5897549"/>
            <a:ext cx="1720226" cy="8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4E4-35B7-4BA3-9AB4-74A1DE7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8" y="768213"/>
            <a:ext cx="11008140" cy="1079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l Sans MT" panose="020B0502020104020203" pitchFamily="34" charset="77"/>
              </a:rPr>
              <a:t>VIC and WA Unemployment Comparison and </a:t>
            </a:r>
            <a:br>
              <a:rPr lang="en-US" b="1" dirty="0">
                <a:latin typeface="Gill Sans MT" panose="020B0502020104020203" pitchFamily="34" charset="77"/>
              </a:rPr>
            </a:br>
            <a:r>
              <a:rPr lang="en-US" b="1" dirty="0">
                <a:latin typeface="Gill Sans MT" panose="020B0502020104020203" pitchFamily="34" charset="77"/>
              </a:rPr>
              <a:t>COVID-19 Impact on them</a:t>
            </a:r>
            <a:endParaRPr lang="en-AU" b="1" dirty="0">
              <a:latin typeface="Gill Sans MT" panose="020B0502020104020203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24DE-5762-41D8-ABD8-D6943DAF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388" y="2057400"/>
            <a:ext cx="6172200" cy="38259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10E18E-EAF3-634B-A59C-76A528A7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2237553"/>
            <a:ext cx="4992537" cy="3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F991-3DA5-44E7-9FD8-AEA707A8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0398"/>
            <a:ext cx="10515600" cy="111198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Gill Sans MT" panose="020B0502020104020203" pitchFamily="34" charset="77"/>
              </a:rPr>
              <a:t>Correlation between Unemployment and </a:t>
            </a:r>
            <a:br>
              <a:rPr lang="en-AU" sz="3200" b="1" dirty="0">
                <a:latin typeface="Gill Sans MT" panose="020B0502020104020203" pitchFamily="34" charset="77"/>
              </a:rPr>
            </a:br>
            <a:r>
              <a:rPr lang="en-AU" sz="3200" b="1" dirty="0">
                <a:latin typeface="Gill Sans MT" panose="020B0502020104020203" pitchFamily="34" charset="77"/>
              </a:rPr>
              <a:t>COVID cases in Australia in 2020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7BEBC25-BD52-4DE1-8F04-F339C1429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63715" y="1827064"/>
            <a:ext cx="5464569" cy="39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565-4325-47F5-A357-6EC0CC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inherit"/>
              </a:rPr>
              <a:t>Covid-19 impact on VIC job vacancies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B7ED-1596-442F-916A-337587C8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748" y="1262598"/>
            <a:ext cx="6401355" cy="449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49DDB-7F39-431C-BFDA-79A75D80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3" y="2836654"/>
            <a:ext cx="3022587" cy="1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573-2AC0-47FF-B66C-1231600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89-0E68-465C-B510-9ACD8D57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852"/>
            <a:ext cx="11029615" cy="3634486"/>
          </a:xfrm>
        </p:spPr>
        <p:txBody>
          <a:bodyPr/>
          <a:lstStyle/>
          <a:p>
            <a:r>
              <a:rPr lang="en-AU" dirty="0"/>
              <a:t>An analysis of the unemployment rates in Australia in 2020. </a:t>
            </a:r>
          </a:p>
          <a:p>
            <a:r>
              <a:rPr lang="en-AU" dirty="0"/>
              <a:t>Our hypothesis is that the COVID-19 Pandemic will have impacted the unemployment rates in Australia. We were interested to see what the effects COVID had, and how it may have impacted different states. </a:t>
            </a:r>
          </a:p>
          <a:p>
            <a:r>
              <a:rPr lang="en-AU" dirty="0"/>
              <a:t>We expect to see an increase in unemployment rates as the COVID cases increase in Australia</a:t>
            </a:r>
          </a:p>
        </p:txBody>
      </p:sp>
    </p:spTree>
    <p:extLst>
      <p:ext uri="{BB962C8B-B14F-4D97-AF65-F5344CB8AC3E}">
        <p14:creationId xmlns:p14="http://schemas.microsoft.com/office/powerpoint/2010/main" val="286984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BB87-D1DC-5649-99B0-D5B140E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Job vacancies and COVID-19 case </a:t>
            </a:r>
            <a:b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effectLst/>
                <a:latin typeface="Gill Sans MT" panose="020B0502020104020203" pitchFamily="34" charset="77"/>
                <a:cs typeface="Calibri" panose="020F0502020204030204" pitchFamily="34" charset="0"/>
              </a:rPr>
              <a:t>correlation in Australia</a:t>
            </a:r>
            <a:endParaRPr lang="en-US" sz="3200" dirty="0">
              <a:latin typeface="Gill Sans MT" panose="020B0502020104020203" pitchFamily="34" charset="77"/>
              <a:cs typeface="Calibri" panose="020F050202020403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85EBDED-098E-4FBF-A25D-D5C32E83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08" y="1690688"/>
            <a:ext cx="5081910" cy="41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2360645"/>
            <a:ext cx="434657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400" b="1" dirty="0">
                <a:latin typeface="Gill Sans MT" panose="020B0502020104020203" pitchFamily="34" charset="77"/>
              </a:rPr>
              <a:t>Summary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4967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News and media led us to believe that the pandemic has a huge impact on loss of employment.</a:t>
            </a:r>
          </a:p>
          <a:p>
            <a:r>
              <a:rPr lang="en-US" dirty="0">
                <a:latin typeface="Gill Sans MT" panose="020B0502020104020203" pitchFamily="34" charset="77"/>
              </a:rPr>
              <a:t>However, based on our analysis on the available data, while there was a visible impact on unemployment, the affect was not as great as we initially hypothesized. </a:t>
            </a:r>
          </a:p>
          <a:p>
            <a:r>
              <a:rPr lang="en-US" dirty="0">
                <a:latin typeface="Gill Sans MT" panose="020B0502020104020203" pitchFamily="34" charset="77"/>
              </a:rPr>
              <a:t>WA was not as affected as VIC was. Possibly to the difference in size and density of the population of both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Limitations and Further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Insufficient raw medical data sources for Australia</a:t>
            </a:r>
          </a:p>
          <a:p>
            <a:r>
              <a:rPr lang="en-US" dirty="0">
                <a:latin typeface="Gill Sans MT" panose="020B0502020104020203" pitchFamily="34" charset="77"/>
              </a:rPr>
              <a:t>Drill down into what industries were affected the most</a:t>
            </a:r>
          </a:p>
          <a:p>
            <a:r>
              <a:rPr lang="en-US" dirty="0">
                <a:latin typeface="Gill Sans MT" panose="020B0502020104020203" pitchFamily="34" charset="77"/>
              </a:rPr>
              <a:t>Causes of impacts are worth while to be studied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F6-9EF1-4B01-9C1B-D7F48C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82B-064A-468D-BEA0-EA194A9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an increase or decrease in unemployment in 2020?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How was unemployment impacted between WA and VIC?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 correlation between infection rates and unemployment in 2020?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225D-C4EF-470D-8F80-952B6883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Questions we had before we began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started our research through google and API sites </a:t>
            </a:r>
          </a:p>
          <a:p>
            <a:r>
              <a:rPr lang="en-AU" dirty="0"/>
              <a:t>Meaningful (free) data was not available on any APIs</a:t>
            </a:r>
          </a:p>
          <a:p>
            <a:r>
              <a:rPr lang="en-AU" dirty="0"/>
              <a:t>We contacted some data sources to try and get access to databases</a:t>
            </a:r>
          </a:p>
          <a:p>
            <a:r>
              <a:rPr lang="en-AU" dirty="0"/>
              <a:t>We downloaded our unemployment data from the ABS website in excel</a:t>
            </a:r>
          </a:p>
          <a:p>
            <a:r>
              <a:rPr lang="en-AU" dirty="0"/>
              <a:t> COVID data was manually extracted from the NNDSS website due to data limitations </a:t>
            </a:r>
          </a:p>
        </p:txBody>
      </p:sp>
    </p:spTree>
    <p:extLst>
      <p:ext uri="{BB962C8B-B14F-4D97-AF65-F5344CB8AC3E}">
        <p14:creationId xmlns:p14="http://schemas.microsoft.com/office/powerpoint/2010/main" val="14543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Unemployment Data - ABS </a:t>
            </a:r>
            <a:r>
              <a:rPr lang="en-AU" dirty="0">
                <a:hlinkClick r:id="rId3"/>
              </a:rPr>
              <a:t>https://www.abs.gov.au/statistics/labour/employment-and-unemployment/labour-force-australia-detailed/feb-2021#unemployment</a:t>
            </a:r>
            <a:endParaRPr lang="en-AU" dirty="0"/>
          </a:p>
          <a:p>
            <a:r>
              <a:rPr lang="en-AU" dirty="0"/>
              <a:t>Job Vacancies - ABS </a:t>
            </a:r>
            <a:r>
              <a:rPr lang="en-AU" dirty="0">
                <a:hlinkClick r:id="rId4"/>
              </a:rPr>
              <a:t>https://www.abs.gov.au/statistics/labour/employment-and-unemployment/job-vacancies-australia/feb-2021</a:t>
            </a:r>
            <a:endParaRPr lang="en-AU" dirty="0"/>
          </a:p>
          <a:p>
            <a:r>
              <a:rPr lang="en-AU" dirty="0"/>
              <a:t>COVID Data - NNDSS       </a:t>
            </a:r>
            <a:r>
              <a:rPr lang="en-AU" dirty="0">
                <a:hlinkClick r:id="rId5"/>
              </a:rPr>
              <a:t>http://www9.health.gov.au/cda/source/cda-index.cfm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868A-A657-40E7-A7F3-1DDACD9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34" y="2781567"/>
            <a:ext cx="5134709" cy="30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Renamed the columns to be more meaningful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BA85-5088-444F-8965-0AC1846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4" y="4646357"/>
            <a:ext cx="3527879" cy="49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9265D-DECC-46CB-8DDD-214F5DF6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86" y="4102476"/>
            <a:ext cx="3051996" cy="2452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BCD1B-EA83-43FB-B6B5-9AB587D5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11" y="1622850"/>
            <a:ext cx="3704192" cy="1018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86CB3-3AB8-465A-BC9E-D5A37E3A6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886" y="1496654"/>
            <a:ext cx="3051996" cy="22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036F7-23F9-405D-BC6A-D8D6F85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2" y="2836654"/>
            <a:ext cx="6333677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966" y="1451218"/>
            <a:ext cx="7487448" cy="4658216"/>
          </a:xfrm>
        </p:spPr>
        <p:txBody>
          <a:bodyPr/>
          <a:lstStyle/>
          <a:p>
            <a:r>
              <a:rPr lang="en-AU" dirty="0"/>
              <a:t>Renamed the columns to be more meaningful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CC23F-72E8-41C7-B111-246FA44C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4" y="1478918"/>
            <a:ext cx="3804573" cy="104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B1A9D-FB9B-4F8D-AC80-742521AF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65" y="2497708"/>
            <a:ext cx="6519954" cy="130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EAF72-BEB4-4307-ACA5-BEE5CC0B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92" y="4148414"/>
            <a:ext cx="3955898" cy="370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DCA61-FBE5-4AF5-AD9C-D70764CCB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493" y="4629121"/>
            <a:ext cx="3955898" cy="44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EE59B-03FD-4D03-BCE4-2AF02465A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37" y="5102804"/>
            <a:ext cx="4777203" cy="8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738</Words>
  <Application>Microsoft Macintosh PowerPoint</Application>
  <PresentationFormat>Widescreen</PresentationFormat>
  <Paragraphs>135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inherit</vt:lpstr>
      <vt:lpstr>Wingdings 2</vt:lpstr>
      <vt:lpstr>Office Theme</vt:lpstr>
      <vt:lpstr>DividendVTI</vt:lpstr>
      <vt:lpstr>Covid-19 impact on unemployment in Australia</vt:lpstr>
      <vt:lpstr>Introduction – summary </vt:lpstr>
      <vt:lpstr>Questions</vt:lpstr>
      <vt:lpstr>Data sources</vt:lpstr>
      <vt:lpstr>Data sources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Was there a change in unemployment in 2020?</vt:lpstr>
      <vt:lpstr>Total distribution of COVID cases for 2020</vt:lpstr>
      <vt:lpstr>Unemployment vs Infection rate in Australia</vt:lpstr>
      <vt:lpstr>Unemployment vs Infection rate in Australian States</vt:lpstr>
      <vt:lpstr>VIC and WA Unemployment Comparison and  COVID-19 Impact on them</vt:lpstr>
      <vt:lpstr>Correlation between Unemployment and  COVID cases in Australia in 2020</vt:lpstr>
      <vt:lpstr>Covid-19 impact on VIC job vacancies</vt:lpstr>
      <vt:lpstr>Job vacancies and COVID-19 case  correlation in Australia</vt:lpstr>
      <vt:lpstr>Summary and Conclusion</vt:lpstr>
      <vt:lpstr>Conclusion</vt:lpstr>
      <vt:lpstr>Limitations and Further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Unemployment and Covid-19 in Australia in 2020   </dc:title>
  <dc:creator>Helen Amin</dc:creator>
  <cp:lastModifiedBy>Stephanie S</cp:lastModifiedBy>
  <cp:revision>74</cp:revision>
  <dcterms:created xsi:type="dcterms:W3CDTF">2021-05-01T10:56:24Z</dcterms:created>
  <dcterms:modified xsi:type="dcterms:W3CDTF">2021-05-03T13:01:28Z</dcterms:modified>
</cp:coreProperties>
</file>