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810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pedia.org/chalkboard/t/thank-you.html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84419" y="1280679"/>
            <a:ext cx="7375161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MPP Project 2025 — Employment Management System (EEMS)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17417" y="0"/>
            <a:ext cx="2926583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2314" y="3663656"/>
            <a:ext cx="7375161" cy="3194342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  <a:latin typeface="Garamond" panose="02020404030301010803" pitchFamily="18" charset="0"/>
              </a:rPr>
              <a:t>Master’s in Computer Science — MIU</a:t>
            </a:r>
          </a:p>
          <a:p>
            <a:pPr defTabSz="914400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  <a:latin typeface="Garamond" panose="02020404030301010803" pitchFamily="18" charset="0"/>
              </a:rPr>
              <a:t>Course: Modern Programming Practices (MPP)</a:t>
            </a:r>
          </a:p>
          <a:p>
            <a:pPr defTabSz="914400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  <a:latin typeface="Garamond" panose="02020404030301010803" pitchFamily="18" charset="0"/>
              </a:rPr>
              <a:t>Authors: Helena Pedro, </a:t>
            </a:r>
            <a:r>
              <a:rPr lang="en-US" sz="2400" dirty="0" err="1">
                <a:solidFill>
                  <a:schemeClr val="tx2"/>
                </a:solidFill>
                <a:latin typeface="Garamond" panose="02020404030301010803" pitchFamily="18" charset="0"/>
              </a:rPr>
              <a:t>Nuermaimaiti</a:t>
            </a:r>
            <a:r>
              <a:rPr lang="en-US" sz="2400" dirty="0">
                <a:solidFill>
                  <a:schemeClr val="tx2"/>
                </a:solidFill>
                <a:latin typeface="Garamond" panose="02020404030301010803" pitchFamily="18" charset="0"/>
              </a:rPr>
              <a:t> Abulikemu</a:t>
            </a:r>
          </a:p>
          <a:p>
            <a:pPr defTabSz="914400">
              <a:lnSpc>
                <a:spcPct val="90000"/>
              </a:lnSpc>
            </a:pPr>
            <a:endParaRPr lang="en-US" sz="2400" dirty="0">
              <a:solidFill>
                <a:schemeClr val="tx2"/>
              </a:solidFill>
              <a:latin typeface="Garamond" panose="02020404030301010803" pitchFamily="18" charset="0"/>
            </a:endParaRPr>
          </a:p>
          <a:p>
            <a:pPr defTabSz="914400">
              <a:lnSpc>
                <a:spcPct val="90000"/>
              </a:lnSpc>
            </a:pPr>
            <a:endParaRPr lang="en-US" sz="2400" dirty="0">
              <a:solidFill>
                <a:schemeClr val="tx2"/>
              </a:solidFill>
              <a:latin typeface="Garamond" panose="02020404030301010803" pitchFamily="18" charset="0"/>
            </a:endParaRPr>
          </a:p>
          <a:p>
            <a:pPr defTabSz="914400">
              <a:lnSpc>
                <a:spcPct val="90000"/>
              </a:lnSpc>
            </a:pPr>
            <a:endParaRPr lang="en-US" sz="2400" dirty="0">
              <a:solidFill>
                <a:schemeClr val="tx2"/>
              </a:solidFill>
              <a:latin typeface="Garamond" panose="02020404030301010803" pitchFamily="18" charset="0"/>
            </a:endParaRPr>
          </a:p>
          <a:p>
            <a:pPr defTabSz="914400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  <a:latin typeface="Garamond" panose="02020404030301010803" pitchFamily="18" charset="0"/>
              </a:rPr>
              <a:t>Date: 10/2025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174211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923443"/>
            <a:ext cx="7455989" cy="3561869"/>
          </a:xfrm>
        </p:spPr>
        <p:txBody>
          <a:bodyPr anchor="ctr">
            <a:noAutofit/>
          </a:bodyPr>
          <a:lstStyle/>
          <a:p>
            <a:pPr marL="0" indent="0" algn="ctr">
              <a:buNone/>
              <a:defRPr sz="1800"/>
            </a:pPr>
            <a:r>
              <a:rPr lang="en-US" sz="2800" b="1" dirty="0">
                <a:latin typeface="Garamond" panose="02020404030301010803" pitchFamily="18" charset="0"/>
              </a:rPr>
              <a:t>Goal:</a:t>
            </a:r>
            <a:br>
              <a:rPr lang="en-US" sz="2000" dirty="0">
                <a:latin typeface="Garamond" panose="02020404030301010803" pitchFamily="18" charset="0"/>
              </a:rPr>
            </a:br>
            <a:r>
              <a:rPr lang="en-US" sz="2000" dirty="0">
                <a:latin typeface="Garamond" panose="02020404030301010803" pitchFamily="18" charset="0"/>
              </a:rPr>
              <a:t>Develop a Java application that calculates project-related costs using clean architecture and repository design.</a:t>
            </a:r>
            <a:br>
              <a:rPr lang="en-US" sz="2000" dirty="0">
                <a:latin typeface="Garamond" panose="02020404030301010803" pitchFamily="18" charset="0"/>
              </a:rPr>
            </a:br>
            <a:br>
              <a:rPr lang="en-US" sz="2000" dirty="0">
                <a:latin typeface="Garamond" panose="02020404030301010803" pitchFamily="18" charset="0"/>
              </a:rPr>
            </a:br>
            <a:r>
              <a:rPr lang="en-US" sz="2800" b="1" dirty="0">
                <a:latin typeface="Garamond" panose="02020404030301010803" pitchFamily="18" charset="0"/>
              </a:rPr>
              <a:t>Key Features:</a:t>
            </a:r>
            <a:br>
              <a:rPr lang="en-US" sz="2800" b="1" dirty="0">
                <a:latin typeface="Garamond" panose="02020404030301010803" pitchFamily="18" charset="0"/>
              </a:rPr>
            </a:br>
            <a:r>
              <a:rPr lang="en-US" sz="2000" dirty="0">
                <a:latin typeface="Garamond" panose="02020404030301010803" pitchFamily="18" charset="0"/>
              </a:rPr>
              <a:t>• Layered architecture (Controller → Service → Repository → DB)</a:t>
            </a:r>
            <a:br>
              <a:rPr lang="en-US" sz="2000" dirty="0">
                <a:latin typeface="Garamond" panose="02020404030301010803" pitchFamily="18" charset="0"/>
              </a:rPr>
            </a:br>
            <a:r>
              <a:rPr lang="en-US" sz="2000" dirty="0">
                <a:latin typeface="Garamond" panose="02020404030301010803" pitchFamily="18" charset="0"/>
              </a:rPr>
              <a:t>• JDBC-based data access</a:t>
            </a:r>
            <a:br>
              <a:rPr lang="en-US" sz="2000" dirty="0">
                <a:latin typeface="Garamond" panose="02020404030301010803" pitchFamily="18" charset="0"/>
              </a:rPr>
            </a:br>
            <a:r>
              <a:rPr lang="en-US" sz="2000" dirty="0">
                <a:latin typeface="Garamond" panose="02020404030301010803" pitchFamily="18" charset="0"/>
              </a:rPr>
              <a:t>• Functional and stream-based computation</a:t>
            </a:r>
            <a:br>
              <a:rPr lang="en-US" sz="2000" dirty="0">
                <a:latin typeface="Garamond" panose="02020404030301010803" pitchFamily="18" charset="0"/>
              </a:rPr>
            </a:br>
            <a:r>
              <a:rPr lang="en-US" sz="2000" dirty="0">
                <a:latin typeface="Garamond" panose="02020404030301010803" pitchFamily="18" charset="0"/>
              </a:rPr>
              <a:t>• Defensive programming principles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Tasks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1"/>
            <a:ext cx="7455989" cy="3467791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defRPr sz="1800"/>
            </a:pPr>
            <a:r>
              <a:rPr lang="en-US" sz="2200" dirty="0">
                <a:latin typeface="Garamond" panose="02020404030301010803" pitchFamily="18" charset="0"/>
              </a:rPr>
              <a:t>Task 1: Calculate HR cost for one project → double </a:t>
            </a:r>
            <a:r>
              <a:rPr lang="en-US" sz="2200" dirty="0" err="1">
                <a:latin typeface="Garamond" panose="02020404030301010803" pitchFamily="18" charset="0"/>
              </a:rPr>
              <a:t>totalCost</a:t>
            </a:r>
            <a:endParaRPr lang="en-US" sz="2200" dirty="0">
              <a:latin typeface="Garamond" panose="02020404030301010803" pitchFamily="18" charset="0"/>
            </a:endParaRPr>
          </a:p>
          <a:p>
            <a:pPr>
              <a:lnSpc>
                <a:spcPct val="90000"/>
              </a:lnSpc>
              <a:defRPr sz="1800"/>
            </a:pPr>
            <a:r>
              <a:rPr lang="en-US" sz="2200" dirty="0">
                <a:latin typeface="Garamond" panose="02020404030301010803" pitchFamily="18" charset="0"/>
              </a:rPr>
              <a:t>Task 2: Calculate total HR cost for all projects → double </a:t>
            </a:r>
            <a:r>
              <a:rPr lang="en-US" sz="2200" dirty="0" err="1">
                <a:latin typeface="Garamond" panose="02020404030301010803" pitchFamily="18" charset="0"/>
              </a:rPr>
              <a:t>grandTotal</a:t>
            </a:r>
            <a:endParaRPr lang="en-US" sz="2200" dirty="0">
              <a:latin typeface="Garamond" panose="02020404030301010803" pitchFamily="18" charset="0"/>
            </a:endParaRPr>
          </a:p>
          <a:p>
            <a:pPr>
              <a:lnSpc>
                <a:spcPct val="90000"/>
              </a:lnSpc>
              <a:defRPr sz="1800"/>
            </a:pPr>
            <a:r>
              <a:rPr lang="en-US" sz="2200" dirty="0">
                <a:latin typeface="Garamond" panose="02020404030301010803" pitchFamily="18" charset="0"/>
              </a:rPr>
              <a:t>Task 3: Find total allocation of an employee → double </a:t>
            </a:r>
            <a:r>
              <a:rPr lang="en-US" sz="2200" dirty="0" err="1">
                <a:latin typeface="Garamond" panose="02020404030301010803" pitchFamily="18" charset="0"/>
              </a:rPr>
              <a:t>allocationPercent</a:t>
            </a:r>
            <a:endParaRPr lang="en-US" sz="2200" dirty="0">
              <a:latin typeface="Garamond" panose="02020404030301010803" pitchFamily="18" charset="0"/>
            </a:endParaRPr>
          </a:p>
          <a:p>
            <a:pPr>
              <a:lnSpc>
                <a:spcPct val="90000"/>
              </a:lnSpc>
              <a:defRPr sz="1800"/>
            </a:pPr>
            <a:r>
              <a:rPr lang="en-US" sz="2200" dirty="0">
                <a:latin typeface="Garamond" panose="02020404030301010803" pitchFamily="18" charset="0"/>
              </a:rPr>
              <a:t>Task 4: Find employees under-allocated (&lt;100%) → List&lt;Employee&gt;</a:t>
            </a:r>
          </a:p>
          <a:p>
            <a:pPr marL="0" indent="0">
              <a:lnSpc>
                <a:spcPct val="90000"/>
              </a:lnSpc>
              <a:buNone/>
              <a:defRPr sz="1800"/>
            </a:pPr>
            <a:br>
              <a:rPr lang="en-US" sz="2200" dirty="0">
                <a:latin typeface="Garamond" panose="02020404030301010803" pitchFamily="18" charset="0"/>
              </a:rPr>
            </a:br>
            <a:r>
              <a:rPr lang="en-US" sz="2200" dirty="0">
                <a:latin typeface="Garamond" panose="02020404030301010803" pitchFamily="18" charset="0"/>
              </a:rPr>
              <a:t>Only Task 1 requires a Sequence Diagram.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6521" y="1"/>
            <a:ext cx="851299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Architecture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-93647" y="2693652"/>
            <a:ext cx="4083433" cy="3062575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 lnSpcReduction="10000"/>
          </a:bodyPr>
          <a:lstStyle/>
          <a:p>
            <a:endParaRPr lang="en-US" sz="2200" dirty="0">
              <a:latin typeface="Garamond" panose="02020404030301010803" pitchFamily="18" charset="0"/>
            </a:endParaRPr>
          </a:p>
          <a:p>
            <a:pPr marL="0" indent="0" algn="ctr">
              <a:buNone/>
              <a:defRPr sz="1800"/>
            </a:pPr>
            <a:r>
              <a:rPr lang="en-US" sz="2400" b="1" dirty="0">
                <a:latin typeface="Garamond" panose="02020404030301010803" pitchFamily="18" charset="0"/>
              </a:rPr>
              <a:t>Layers:</a:t>
            </a:r>
          </a:p>
          <a:p>
            <a:pPr marL="457200" indent="-457200">
              <a:buAutoNum type="arabicPeriod"/>
              <a:defRPr sz="1800"/>
            </a:pPr>
            <a:r>
              <a:rPr lang="en-US" sz="2200" dirty="0">
                <a:latin typeface="Garamond" panose="02020404030301010803" pitchFamily="18" charset="0"/>
              </a:rPr>
              <a:t>App (Controller) – handles user input and calls service.</a:t>
            </a:r>
          </a:p>
          <a:p>
            <a:pPr marL="457200" indent="-457200">
              <a:buAutoNum type="arabicPeriod"/>
              <a:defRPr sz="1800"/>
            </a:pPr>
            <a:r>
              <a:rPr lang="en-US" sz="2200" dirty="0">
                <a:latin typeface="Garamond" panose="02020404030301010803" pitchFamily="18" charset="0"/>
              </a:rPr>
              <a:t>Service Layer – contains business logic (e.g., HR cost computation).</a:t>
            </a:r>
          </a:p>
          <a:p>
            <a:pPr marL="457200" indent="-457200">
              <a:buAutoNum type="arabicPeriod"/>
              <a:defRPr sz="1800"/>
            </a:pPr>
            <a:r>
              <a:rPr lang="en-US" sz="2200" dirty="0">
                <a:latin typeface="Garamond" panose="02020404030301010803" pitchFamily="18" charset="0"/>
              </a:rPr>
              <a:t>Repository Layer – provides abstraction for data access.</a:t>
            </a:r>
          </a:p>
          <a:p>
            <a:pPr marL="457200" indent="-457200">
              <a:buAutoNum type="arabicPeriod"/>
              <a:defRPr sz="1800"/>
            </a:pPr>
            <a:r>
              <a:rPr lang="en-US" sz="2200" dirty="0">
                <a:latin typeface="Garamond" panose="02020404030301010803" pitchFamily="18" charset="0"/>
              </a:rPr>
              <a:t>Database – stores projects, employees, and allocations.</a:t>
            </a:r>
            <a:br>
              <a:rPr lang="en-US" sz="2200" dirty="0">
                <a:latin typeface="Garamond" panose="02020404030301010803" pitchFamily="18" charset="0"/>
              </a:rPr>
            </a:br>
            <a:br>
              <a:rPr lang="en-US" sz="2200" dirty="0">
                <a:latin typeface="Garamond" panose="02020404030301010803" pitchFamily="18" charset="0"/>
              </a:rPr>
            </a:br>
            <a:r>
              <a:rPr lang="en-US" sz="2200" dirty="0">
                <a:latin typeface="Garamond" panose="02020404030301010803" pitchFamily="18" charset="0"/>
              </a:rPr>
              <a:t>                                           </a:t>
            </a:r>
            <a:r>
              <a:rPr lang="en-US" sz="2400" b="1" dirty="0">
                <a:latin typeface="Garamond" panose="02020404030301010803" pitchFamily="18" charset="0"/>
              </a:rPr>
              <a:t>Benefits</a:t>
            </a:r>
            <a:r>
              <a:rPr lang="en-US" sz="2200" b="1" dirty="0">
                <a:latin typeface="Garamond" panose="02020404030301010803" pitchFamily="18" charset="0"/>
              </a:rPr>
              <a:t>:</a:t>
            </a:r>
          </a:p>
          <a:p>
            <a:pPr>
              <a:defRPr sz="1800"/>
            </a:pPr>
            <a:r>
              <a:rPr lang="en-US" sz="2200" dirty="0">
                <a:latin typeface="Garamond" panose="02020404030301010803" pitchFamily="18" charset="0"/>
              </a:rPr>
              <a:t>Separation of concerns</a:t>
            </a:r>
          </a:p>
          <a:p>
            <a:pPr>
              <a:defRPr sz="1800"/>
            </a:pPr>
            <a:r>
              <a:rPr lang="en-US" sz="2200" dirty="0">
                <a:latin typeface="Garamond" panose="02020404030301010803" pitchFamily="18" charset="0"/>
              </a:rPr>
              <a:t>Easy testability and maintenance</a:t>
            </a:r>
          </a:p>
          <a:p>
            <a:pPr>
              <a:defRPr sz="1800"/>
            </a:pPr>
            <a:r>
              <a:rPr lang="en-US" sz="2200" dirty="0">
                <a:latin typeface="Garamond" panose="02020404030301010803" pitchFamily="18" charset="0"/>
              </a:rPr>
              <a:t>Clear data flow across layers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3DF563-68ED-37A8-2CCE-2CB4D4E5A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840B176-875A-3761-A64B-611297FE5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EB9344-99A4-624D-72D3-334A48B7E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46" y="386930"/>
            <a:ext cx="7606349" cy="1300554"/>
          </a:xfrm>
        </p:spPr>
        <p:txBody>
          <a:bodyPr anchor="b">
            <a:normAutofit/>
          </a:bodyPr>
          <a:lstStyle/>
          <a:p>
            <a:r>
              <a:rPr lang="en-US" sz="4200"/>
              <a:t>Sequence Diagram (Task 1)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C761921-08D1-789A-3633-96C14EE8D5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94CDE7-A7A6-AAE2-5480-264BEF2AE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AF570C09-EF28-2618-5967-CE3C23D31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03079"/>
            <a:ext cx="9143998" cy="465492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F99F056-2618-9A89-4067-F14DC80489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88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FB60E8C-7224-44A4-87A0-46A1711DD2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646" y="386930"/>
            <a:ext cx="7606349" cy="1300554"/>
          </a:xfrm>
        </p:spPr>
        <p:txBody>
          <a:bodyPr anchor="b">
            <a:normAutofit/>
          </a:bodyPr>
          <a:lstStyle/>
          <a:p>
            <a:r>
              <a:rPr lang="en-US" sz="4200"/>
              <a:t>Sequence Diagram (Task 1)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DA32751-37A2-45C0-BE94-63D375E2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" y="2203078"/>
            <a:ext cx="8537521" cy="4654921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US" sz="2200" dirty="0">
              <a:latin typeface="Garamond" panose="02020404030301010803" pitchFamily="18" charset="0"/>
            </a:endParaRPr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2200" dirty="0">
                <a:latin typeface="Garamond" panose="02020404030301010803" pitchFamily="18" charset="0"/>
              </a:rPr>
              <a:t>                                                       </a:t>
            </a:r>
            <a:r>
              <a:rPr lang="en-US" sz="2400" b="1" dirty="0">
                <a:latin typeface="Garamond" panose="02020404030301010803" pitchFamily="18" charset="0"/>
              </a:rPr>
              <a:t>Purpose:</a:t>
            </a:r>
            <a:br>
              <a:rPr lang="en-US" sz="2200" dirty="0">
                <a:latin typeface="Garamond" panose="02020404030301010803" pitchFamily="18" charset="0"/>
              </a:rPr>
            </a:br>
            <a:r>
              <a:rPr lang="en-US" sz="2200" dirty="0">
                <a:latin typeface="Garamond" panose="02020404030301010803" pitchFamily="18" charset="0"/>
              </a:rPr>
              <a:t>Show how the system calculates HR cost for a specific project.</a:t>
            </a:r>
            <a:br>
              <a:rPr lang="en-US" sz="2200" dirty="0">
                <a:latin typeface="Garamond" panose="02020404030301010803" pitchFamily="18" charset="0"/>
              </a:rPr>
            </a:br>
            <a:br>
              <a:rPr lang="en-US" sz="2400" b="1" dirty="0">
                <a:latin typeface="Garamond" panose="02020404030301010803" pitchFamily="18" charset="0"/>
              </a:rPr>
            </a:br>
            <a:r>
              <a:rPr lang="en-US" sz="2400" b="1" dirty="0">
                <a:latin typeface="Garamond" panose="02020404030301010803" pitchFamily="18" charset="0"/>
              </a:rPr>
              <a:t>                                             Flow Summary:</a:t>
            </a:r>
            <a:br>
              <a:rPr lang="en-US" sz="2200" dirty="0">
                <a:latin typeface="Garamond" panose="02020404030301010803" pitchFamily="18" charset="0"/>
              </a:rPr>
            </a:br>
            <a:r>
              <a:rPr lang="en-US" sz="2200" dirty="0">
                <a:latin typeface="Garamond" panose="02020404030301010803" pitchFamily="18" charset="0"/>
              </a:rPr>
              <a:t>1. User triggers “Calculate Project HR Cost”</a:t>
            </a:r>
            <a:br>
              <a:rPr lang="en-US" sz="2200" dirty="0">
                <a:latin typeface="Garamond" panose="02020404030301010803" pitchFamily="18" charset="0"/>
              </a:rPr>
            </a:br>
            <a:r>
              <a:rPr lang="en-US" sz="2200" dirty="0">
                <a:latin typeface="Garamond" panose="02020404030301010803" pitchFamily="18" charset="0"/>
              </a:rPr>
              <a:t>2. Controller calls </a:t>
            </a:r>
            <a:r>
              <a:rPr lang="en-US" sz="2200" dirty="0" err="1">
                <a:latin typeface="Garamond" panose="02020404030301010803" pitchFamily="18" charset="0"/>
              </a:rPr>
              <a:t>ProjectService.calculateProjectHRCost</a:t>
            </a:r>
            <a:r>
              <a:rPr lang="en-US" sz="2200" dirty="0">
                <a:latin typeface="Garamond" panose="02020404030301010803" pitchFamily="18" charset="0"/>
              </a:rPr>
              <a:t>(</a:t>
            </a:r>
            <a:r>
              <a:rPr lang="en-US" sz="2200" dirty="0" err="1">
                <a:latin typeface="Garamond" panose="02020404030301010803" pitchFamily="18" charset="0"/>
              </a:rPr>
              <a:t>projectId</a:t>
            </a:r>
            <a:r>
              <a:rPr lang="en-US" sz="2200" dirty="0">
                <a:latin typeface="Garamond" panose="02020404030301010803" pitchFamily="18" charset="0"/>
              </a:rPr>
              <a:t>)</a:t>
            </a:r>
            <a:br>
              <a:rPr lang="en-US" sz="2200" dirty="0">
                <a:latin typeface="Garamond" panose="02020404030301010803" pitchFamily="18" charset="0"/>
              </a:rPr>
            </a:br>
            <a:r>
              <a:rPr lang="en-US" sz="2200" dirty="0">
                <a:latin typeface="Garamond" panose="02020404030301010803" pitchFamily="18" charset="0"/>
              </a:rPr>
              <a:t>3. Service retrieves project data and employee allocations</a:t>
            </a:r>
            <a:br>
              <a:rPr lang="en-US" sz="2200" dirty="0">
                <a:latin typeface="Garamond" panose="02020404030301010803" pitchFamily="18" charset="0"/>
              </a:rPr>
            </a:br>
            <a:r>
              <a:rPr lang="en-US" sz="2200" dirty="0">
                <a:latin typeface="Garamond" panose="02020404030301010803" pitchFamily="18" charset="0"/>
              </a:rPr>
              <a:t>4. Service computes total cost = months × salary × allocation%</a:t>
            </a:r>
            <a:br>
              <a:rPr lang="en-US" sz="2200" dirty="0">
                <a:latin typeface="Garamond" panose="02020404030301010803" pitchFamily="18" charset="0"/>
              </a:rPr>
            </a:br>
            <a:r>
              <a:rPr lang="en-US" sz="2200" dirty="0">
                <a:latin typeface="Garamond" panose="02020404030301010803" pitchFamily="18" charset="0"/>
              </a:rPr>
              <a:t>5. Controller displays total result to the user</a:t>
            </a:r>
            <a:br>
              <a:rPr lang="en-US" sz="2200" dirty="0">
                <a:latin typeface="Garamond" panose="02020404030301010803" pitchFamily="18" charset="0"/>
              </a:rPr>
            </a:br>
            <a:br>
              <a:rPr lang="en-US" sz="2200" dirty="0">
                <a:latin typeface="Garamond" panose="02020404030301010803" pitchFamily="18" charset="0"/>
              </a:rPr>
            </a:br>
            <a:endParaRPr lang="en-US" sz="2200" dirty="0">
              <a:latin typeface="Garamond" panose="02020404030301010803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55FBCD-CD42-40F5-8A1B-3203F9CAE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246" y="386930"/>
            <a:ext cx="7549592" cy="1298448"/>
          </a:xfrm>
        </p:spPr>
        <p:txBody>
          <a:bodyPr anchor="b">
            <a:normAutofit/>
          </a:bodyPr>
          <a:lstStyle/>
          <a:p>
            <a:r>
              <a:rPr lang="en-US" sz="4200" dirty="0"/>
              <a:t>Core Implementation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998845"/>
            <a:ext cx="859094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53424" y="2203079"/>
            <a:ext cx="8590945" cy="4267990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endParaRPr lang="en-US" sz="1300" dirty="0"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1300" dirty="0">
                <a:latin typeface="Consolas" panose="020B0609020204030204" pitchFamily="49" charset="0"/>
              </a:rPr>
              <a:t>@Override</a:t>
            </a:r>
            <a:br>
              <a:rPr lang="en-US" sz="1300" dirty="0">
                <a:latin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</a:rPr>
              <a:t>public double </a:t>
            </a:r>
            <a:r>
              <a:rPr lang="en-US" sz="1300" dirty="0" err="1">
                <a:latin typeface="Consolas" panose="020B0609020204030204" pitchFamily="49" charset="0"/>
              </a:rPr>
              <a:t>calculateProjectHRCost</a:t>
            </a:r>
            <a:r>
              <a:rPr lang="en-US" sz="1300" dirty="0">
                <a:latin typeface="Consolas" panose="020B0609020204030204" pitchFamily="49" charset="0"/>
              </a:rPr>
              <a:t>(int </a:t>
            </a:r>
            <a:r>
              <a:rPr lang="en-US" sz="1300" dirty="0" err="1">
                <a:latin typeface="Consolas" panose="020B0609020204030204" pitchFamily="49" charset="0"/>
              </a:rPr>
              <a:t>projectId</a:t>
            </a:r>
            <a:r>
              <a:rPr lang="en-US" sz="1300" dirty="0">
                <a:latin typeface="Consolas" panose="020B0609020204030204" pitchFamily="49" charset="0"/>
              </a:rPr>
              <a:t>) {</a:t>
            </a:r>
            <a:br>
              <a:rPr lang="en-US" sz="1300" dirty="0">
                <a:latin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</a:rPr>
              <a:t>    Project p = </a:t>
            </a:r>
            <a:r>
              <a:rPr lang="en-US" sz="1300" dirty="0" err="1">
                <a:latin typeface="Consolas" panose="020B0609020204030204" pitchFamily="49" charset="0"/>
              </a:rPr>
              <a:t>projects.findById</a:t>
            </a:r>
            <a:r>
              <a:rPr lang="en-US" sz="1300" dirty="0">
                <a:latin typeface="Consolas" panose="020B0609020204030204" pitchFamily="49" charset="0"/>
              </a:rPr>
              <a:t>(</a:t>
            </a:r>
            <a:r>
              <a:rPr lang="en-US" sz="1300" dirty="0" err="1">
                <a:latin typeface="Consolas" panose="020B0609020204030204" pitchFamily="49" charset="0"/>
              </a:rPr>
              <a:t>projectId</a:t>
            </a:r>
            <a:r>
              <a:rPr lang="en-US" sz="1300" dirty="0">
                <a:latin typeface="Consolas" panose="020B0609020204030204" pitchFamily="49" charset="0"/>
              </a:rPr>
              <a:t>)</a:t>
            </a:r>
            <a:br>
              <a:rPr lang="en-US" sz="1300" dirty="0">
                <a:latin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</a:rPr>
              <a:t>            .</a:t>
            </a:r>
            <a:r>
              <a:rPr lang="en-US" sz="1300" dirty="0" err="1">
                <a:latin typeface="Consolas" panose="020B0609020204030204" pitchFamily="49" charset="0"/>
              </a:rPr>
              <a:t>orElseThrow</a:t>
            </a:r>
            <a:r>
              <a:rPr lang="en-US" sz="1300" dirty="0">
                <a:latin typeface="Consolas" panose="020B0609020204030204" pitchFamily="49" charset="0"/>
              </a:rPr>
              <a:t>(() -&gt; new </a:t>
            </a:r>
            <a:r>
              <a:rPr lang="en-US" sz="1300" dirty="0" err="1">
                <a:latin typeface="Consolas" panose="020B0609020204030204" pitchFamily="49" charset="0"/>
              </a:rPr>
              <a:t>IllegalArgumentException</a:t>
            </a:r>
            <a:r>
              <a:rPr lang="en-US" sz="1300" dirty="0">
                <a:latin typeface="Consolas" panose="020B0609020204030204" pitchFamily="49" charset="0"/>
              </a:rPr>
              <a:t>( "Project not found: " + </a:t>
            </a:r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1300" dirty="0">
                <a:latin typeface="Consolas" panose="020B0609020204030204" pitchFamily="49" charset="0"/>
              </a:rPr>
              <a:t> 													</a:t>
            </a:r>
            <a:r>
              <a:rPr lang="en-US" sz="1300" dirty="0" err="1">
                <a:latin typeface="Consolas" panose="020B0609020204030204" pitchFamily="49" charset="0"/>
              </a:rPr>
              <a:t>projectId</a:t>
            </a:r>
            <a:r>
              <a:rPr lang="en-US" sz="1300" dirty="0">
                <a:latin typeface="Consolas" panose="020B0609020204030204" pitchFamily="49" charset="0"/>
              </a:rPr>
              <a:t>));</a:t>
            </a:r>
            <a:br>
              <a:rPr lang="en-US" sz="1300" dirty="0">
                <a:latin typeface="Consolas" panose="020B0609020204030204" pitchFamily="49" charset="0"/>
              </a:rPr>
            </a:br>
            <a:br>
              <a:rPr lang="en-US" sz="1300" dirty="0">
                <a:latin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</a:rPr>
              <a:t>    long months = </a:t>
            </a:r>
            <a:r>
              <a:rPr lang="en-US" sz="1300" dirty="0" err="1">
                <a:latin typeface="Consolas" panose="020B0609020204030204" pitchFamily="49" charset="0"/>
              </a:rPr>
              <a:t>ChronoUnit.MONTHS.between</a:t>
            </a:r>
            <a:r>
              <a:rPr lang="en-US" sz="1300" dirty="0">
                <a:latin typeface="Consolas" panose="020B0609020204030204" pitchFamily="49" charset="0"/>
              </a:rPr>
              <a:t>(</a:t>
            </a:r>
            <a:br>
              <a:rPr lang="en-US" sz="1300" dirty="0">
                <a:latin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</a:rPr>
              <a:t>            </a:t>
            </a:r>
            <a:r>
              <a:rPr lang="en-US" sz="1300" dirty="0" err="1">
                <a:latin typeface="Consolas" panose="020B0609020204030204" pitchFamily="49" charset="0"/>
              </a:rPr>
              <a:t>p.startDate</a:t>
            </a:r>
            <a:r>
              <a:rPr lang="en-US" sz="1300" dirty="0">
                <a:latin typeface="Consolas" panose="020B0609020204030204" pitchFamily="49" charset="0"/>
              </a:rPr>
              <a:t>().</a:t>
            </a:r>
            <a:r>
              <a:rPr lang="en-US" sz="1300" dirty="0" err="1">
                <a:latin typeface="Consolas" panose="020B0609020204030204" pitchFamily="49" charset="0"/>
              </a:rPr>
              <a:t>withDayOfMonth</a:t>
            </a:r>
            <a:r>
              <a:rPr lang="en-US" sz="1300" dirty="0">
                <a:latin typeface="Consolas" panose="020B0609020204030204" pitchFamily="49" charset="0"/>
              </a:rPr>
              <a:t>(1),</a:t>
            </a:r>
            <a:br>
              <a:rPr lang="en-US" sz="1300" dirty="0">
                <a:latin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</a:rPr>
              <a:t>            </a:t>
            </a:r>
            <a:r>
              <a:rPr lang="en-US" sz="1300" dirty="0" err="1">
                <a:latin typeface="Consolas" panose="020B0609020204030204" pitchFamily="49" charset="0"/>
              </a:rPr>
              <a:t>p.endDate</a:t>
            </a:r>
            <a:r>
              <a:rPr lang="en-US" sz="1300" dirty="0">
                <a:latin typeface="Consolas" panose="020B0609020204030204" pitchFamily="49" charset="0"/>
              </a:rPr>
              <a:t>().</a:t>
            </a:r>
            <a:r>
              <a:rPr lang="en-US" sz="1300" dirty="0" err="1">
                <a:latin typeface="Consolas" panose="020B0609020204030204" pitchFamily="49" charset="0"/>
              </a:rPr>
              <a:t>withDayOfMonth</a:t>
            </a:r>
            <a:r>
              <a:rPr lang="en-US" sz="1300" dirty="0">
                <a:latin typeface="Consolas" panose="020B0609020204030204" pitchFamily="49" charset="0"/>
              </a:rPr>
              <a:t>(1)</a:t>
            </a:r>
            <a:br>
              <a:rPr lang="en-US" sz="1300" dirty="0">
                <a:latin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</a:rPr>
              <a:t>    ) + 1;</a:t>
            </a:r>
          </a:p>
          <a:p>
            <a:pPr marL="0" indent="0">
              <a:lnSpc>
                <a:spcPct val="90000"/>
              </a:lnSpc>
              <a:buNone/>
              <a:defRPr sz="1800"/>
            </a:pPr>
            <a:br>
              <a:rPr lang="en-US" sz="1300" dirty="0">
                <a:latin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</a:rPr>
              <a:t>    if (months &lt;= 0) months = 1;</a:t>
            </a:r>
            <a:br>
              <a:rPr lang="en-US" sz="1300" dirty="0">
                <a:latin typeface="Consolas" panose="020B0609020204030204" pitchFamily="49" charset="0"/>
              </a:rPr>
            </a:br>
            <a:br>
              <a:rPr lang="en-US" sz="1300" dirty="0">
                <a:latin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</a:rPr>
              <a:t>    List&lt;</a:t>
            </a:r>
            <a:r>
              <a:rPr lang="en-US" sz="1300" dirty="0" err="1">
                <a:latin typeface="Consolas" panose="020B0609020204030204" pitchFamily="49" charset="0"/>
              </a:rPr>
              <a:t>EmployeeAllocation</a:t>
            </a:r>
            <a:r>
              <a:rPr lang="en-US" sz="1300" dirty="0">
                <a:latin typeface="Consolas" panose="020B0609020204030204" pitchFamily="49" charset="0"/>
              </a:rPr>
              <a:t>&gt; allocations = </a:t>
            </a:r>
            <a:r>
              <a:rPr lang="en-US" sz="1300" dirty="0" err="1">
                <a:latin typeface="Consolas" panose="020B0609020204030204" pitchFamily="49" charset="0"/>
              </a:rPr>
              <a:t>allocationsRepo</a:t>
            </a:r>
            <a:endParaRPr lang="en-US" sz="1300" dirty="0">
              <a:latin typeface="Consolas" panose="020B0609020204030204" pitchFamily="49" charset="0"/>
            </a:endParaRPr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1300" dirty="0">
                <a:latin typeface="Consolas" panose="020B0609020204030204" pitchFamily="49" charset="0"/>
              </a:rPr>
              <a:t>                                             .</a:t>
            </a:r>
            <a:r>
              <a:rPr lang="en-US" sz="1300" dirty="0" err="1">
                <a:latin typeface="Consolas" panose="020B0609020204030204" pitchFamily="49" charset="0"/>
              </a:rPr>
              <a:t>findEmployeeAllocationsByProject</a:t>
            </a:r>
            <a:r>
              <a:rPr lang="en-US" sz="1300" dirty="0">
                <a:latin typeface="Consolas" panose="020B0609020204030204" pitchFamily="49" charset="0"/>
              </a:rPr>
              <a:t>(</a:t>
            </a:r>
            <a:r>
              <a:rPr lang="en-US" sz="1300" dirty="0" err="1">
                <a:latin typeface="Consolas" panose="020B0609020204030204" pitchFamily="49" charset="0"/>
              </a:rPr>
              <a:t>projectId</a:t>
            </a:r>
            <a:r>
              <a:rPr lang="en-US" sz="1300" dirty="0">
                <a:latin typeface="Consolas" panose="020B0609020204030204" pitchFamily="49" charset="0"/>
              </a:rPr>
              <a:t>);</a:t>
            </a:r>
            <a:br>
              <a:rPr lang="en-US" sz="1300" dirty="0">
                <a:latin typeface="Consolas" panose="020B0609020204030204" pitchFamily="49" charset="0"/>
              </a:rPr>
            </a:br>
            <a:br>
              <a:rPr lang="en-US" sz="1300" dirty="0">
                <a:latin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</a:rPr>
              <a:t>    return </a:t>
            </a:r>
            <a:r>
              <a:rPr lang="en-US" sz="1300" dirty="0" err="1">
                <a:latin typeface="Consolas" panose="020B0609020204030204" pitchFamily="49" charset="0"/>
              </a:rPr>
              <a:t>allocations.stream</a:t>
            </a:r>
            <a:r>
              <a:rPr lang="en-US" sz="1300" dirty="0">
                <a:latin typeface="Consolas" panose="020B0609020204030204" pitchFamily="49" charset="0"/>
              </a:rPr>
              <a:t>()</a:t>
            </a:r>
            <a:br>
              <a:rPr lang="en-US" sz="1300" dirty="0">
                <a:latin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</a:rPr>
              <a:t>            .</a:t>
            </a:r>
            <a:r>
              <a:rPr lang="en-US" sz="1300" dirty="0" err="1">
                <a:latin typeface="Consolas" panose="020B0609020204030204" pitchFamily="49" charset="0"/>
              </a:rPr>
              <a:t>mapToDouble</a:t>
            </a:r>
            <a:r>
              <a:rPr lang="en-US" sz="1300" dirty="0">
                <a:latin typeface="Consolas" panose="020B0609020204030204" pitchFamily="49" charset="0"/>
              </a:rPr>
              <a:t>(a -&gt; months * </a:t>
            </a:r>
            <a:r>
              <a:rPr lang="en-US" sz="1300" dirty="0" err="1">
                <a:latin typeface="Consolas" panose="020B0609020204030204" pitchFamily="49" charset="0"/>
              </a:rPr>
              <a:t>a.employeeSalary</a:t>
            </a:r>
            <a:r>
              <a:rPr lang="en-US" sz="1300" dirty="0">
                <a:latin typeface="Consolas" panose="020B0609020204030204" pitchFamily="49" charset="0"/>
              </a:rPr>
              <a:t>() * (</a:t>
            </a:r>
            <a:r>
              <a:rPr lang="en-US" sz="1300" dirty="0" err="1">
                <a:latin typeface="Consolas" panose="020B0609020204030204" pitchFamily="49" charset="0"/>
              </a:rPr>
              <a:t>a.allocationPct</a:t>
            </a:r>
            <a:r>
              <a:rPr lang="en-US" sz="1300" dirty="0">
                <a:latin typeface="Consolas" panose="020B0609020204030204" pitchFamily="49" charset="0"/>
              </a:rPr>
              <a:t>() / 100.0))</a:t>
            </a:r>
            <a:br>
              <a:rPr lang="en-US" sz="1300" dirty="0">
                <a:latin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</a:rPr>
              <a:t>            .sum();</a:t>
            </a:r>
            <a:br>
              <a:rPr lang="en-US" sz="1300" dirty="0">
                <a:latin typeface="Consolas" panose="020B0609020204030204" pitchFamily="49" charset="0"/>
              </a:rPr>
            </a:br>
            <a:r>
              <a:rPr lang="en-US" sz="1300" dirty="0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90000"/>
              </a:lnSpc>
            </a:pPr>
            <a:endParaRPr lang="en-US" sz="1300" dirty="0">
              <a:latin typeface="Consolas" panose="020B0609020204030204" pitchFamily="49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23318" y="2332075"/>
            <a:ext cx="781700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Results &amp;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2819405"/>
            <a:ext cx="7455989" cy="3665908"/>
          </a:xfrm>
        </p:spPr>
        <p:txBody>
          <a:bodyPr anchor="ctr">
            <a:noAutofit/>
          </a:bodyPr>
          <a:lstStyle/>
          <a:p>
            <a:pPr marL="0" indent="0">
              <a:lnSpc>
                <a:spcPct val="90000"/>
              </a:lnSpc>
              <a:buNone/>
              <a:defRPr sz="1800"/>
            </a:pPr>
            <a:r>
              <a:rPr lang="en-US" sz="2400" b="1" dirty="0">
                <a:latin typeface="Garamond" panose="02020404030301010803" pitchFamily="18" charset="0"/>
              </a:rPr>
              <a:t>                                       Outcomes:</a:t>
            </a:r>
            <a:br>
              <a:rPr lang="en-US" sz="2200" dirty="0">
                <a:latin typeface="Garamond" panose="02020404030301010803" pitchFamily="18" charset="0"/>
              </a:rPr>
            </a:br>
            <a:r>
              <a:rPr lang="en-US" sz="2200" dirty="0">
                <a:latin typeface="Garamond" panose="02020404030301010803" pitchFamily="18" charset="0"/>
              </a:rPr>
              <a:t>• Successfully computed HR costs per project</a:t>
            </a:r>
            <a:br>
              <a:rPr lang="en-US" sz="2200" dirty="0">
                <a:latin typeface="Garamond" panose="02020404030301010803" pitchFamily="18" charset="0"/>
              </a:rPr>
            </a:br>
            <a:r>
              <a:rPr lang="en-US" sz="2200" dirty="0">
                <a:latin typeface="Garamond" panose="02020404030301010803" pitchFamily="18" charset="0"/>
              </a:rPr>
              <a:t>• Implemented clean separation of layers</a:t>
            </a:r>
            <a:br>
              <a:rPr lang="en-US" sz="2200" dirty="0">
                <a:latin typeface="Garamond" panose="02020404030301010803" pitchFamily="18" charset="0"/>
              </a:rPr>
            </a:br>
            <a:r>
              <a:rPr lang="en-US" sz="2200" dirty="0">
                <a:latin typeface="Garamond" panose="02020404030301010803" pitchFamily="18" charset="0"/>
              </a:rPr>
              <a:t>• Used Streams and </a:t>
            </a:r>
            <a:r>
              <a:rPr lang="en-US" sz="2200" dirty="0" err="1">
                <a:latin typeface="Garamond" panose="02020404030301010803" pitchFamily="18" charset="0"/>
              </a:rPr>
              <a:t>Optionals</a:t>
            </a:r>
            <a:r>
              <a:rPr lang="en-US" sz="2200" dirty="0">
                <a:latin typeface="Garamond" panose="02020404030301010803" pitchFamily="18" charset="0"/>
              </a:rPr>
              <a:t> for clarity and safety</a:t>
            </a:r>
            <a:br>
              <a:rPr lang="en-US" sz="2200" dirty="0">
                <a:latin typeface="Garamond" panose="02020404030301010803" pitchFamily="18" charset="0"/>
              </a:rPr>
            </a:br>
            <a:br>
              <a:rPr lang="en-US" sz="2200" dirty="0">
                <a:latin typeface="Garamond" panose="02020404030301010803" pitchFamily="18" charset="0"/>
              </a:rPr>
            </a:br>
            <a:r>
              <a:rPr lang="en-US" sz="2200" dirty="0">
                <a:latin typeface="Garamond" panose="02020404030301010803" pitchFamily="18" charset="0"/>
              </a:rPr>
              <a:t>                                     </a:t>
            </a:r>
            <a:r>
              <a:rPr lang="en-US" sz="2400" b="1" dirty="0">
                <a:latin typeface="Garamond" panose="02020404030301010803" pitchFamily="18" charset="0"/>
              </a:rPr>
              <a:t>Lessons Learned:</a:t>
            </a:r>
            <a:br>
              <a:rPr lang="en-US" sz="2400" b="1" dirty="0">
                <a:latin typeface="Garamond" panose="02020404030301010803" pitchFamily="18" charset="0"/>
              </a:rPr>
            </a:br>
            <a:r>
              <a:rPr lang="en-US" sz="2200" dirty="0">
                <a:latin typeface="Garamond" panose="02020404030301010803" pitchFamily="18" charset="0"/>
              </a:rPr>
              <a:t>• Importance of repository abstraction</a:t>
            </a:r>
            <a:br>
              <a:rPr lang="en-US" sz="2200" dirty="0">
                <a:latin typeface="Garamond" panose="02020404030301010803" pitchFamily="18" charset="0"/>
              </a:rPr>
            </a:br>
            <a:r>
              <a:rPr lang="en-US" sz="2200" dirty="0">
                <a:latin typeface="Garamond" panose="02020404030301010803" pitchFamily="18" charset="0"/>
              </a:rPr>
              <a:t>• Defensive coding in data-driven apps</a:t>
            </a:r>
            <a:br>
              <a:rPr lang="en-US" sz="2200" dirty="0">
                <a:latin typeface="Garamond" panose="02020404030301010803" pitchFamily="18" charset="0"/>
              </a:rPr>
            </a:br>
            <a:r>
              <a:rPr lang="en-US" sz="2200" dirty="0">
                <a:latin typeface="Garamond" panose="02020404030301010803" pitchFamily="18" charset="0"/>
              </a:rPr>
              <a:t>• Value of sequence diagrams for understanding flow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1BAE15-CDEA-B0E0-2647-03696E0BC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28C56DE-9B20-F269-1405-0E79397A0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C6D7E78-1B8D-7272-AF34-70E3E5E30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C00CEC6-23B8-9CFD-47D4-44907F17D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A1A56AA-E368-938A-D2FF-9966C8290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938EF2D-2E00-1CC5-6656-4F6FAD81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B110F4FE-64D2-4B29-D255-A6BB82C63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8FBA57-8D66-D79C-B372-7141CEB6B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200" dirty="0"/>
              <a:t>Thank you!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73BB702-74C5-D9B0-0251-0867B2E41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chalkboard with a message on it&#10;&#10;AI-generated content may be incorrect.">
            <a:extLst>
              <a:ext uri="{FF2B5EF4-FFF2-40B4-BE49-F238E27FC236}">
                <a16:creationId xmlns:a16="http://schemas.microsoft.com/office/drawing/2014/main" id="{91B13FD6-8915-3B0B-571D-1925E2F12F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43087" y="2703513"/>
            <a:ext cx="5457825" cy="363855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EE95991-E4A6-5D8F-F12F-2C6790B1A84E}"/>
              </a:ext>
            </a:extLst>
          </p:cNvPr>
          <p:cNvSpPr txBox="1"/>
          <p:nvPr/>
        </p:nvSpPr>
        <p:spPr>
          <a:xfrm>
            <a:off x="1843087" y="6342063"/>
            <a:ext cx="545782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www.picpedia.org/chalkboard/t/thank-you.html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805393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538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Consolas</vt:lpstr>
      <vt:lpstr>Garamond</vt:lpstr>
      <vt:lpstr>Office Theme</vt:lpstr>
      <vt:lpstr>MPP Project 2025 — Employment Management System (EEMS)</vt:lpstr>
      <vt:lpstr>Overview</vt:lpstr>
      <vt:lpstr>Tasks Summary</vt:lpstr>
      <vt:lpstr>Architecture</vt:lpstr>
      <vt:lpstr>Sequence Diagram (Task 1)</vt:lpstr>
      <vt:lpstr>Sequence Diagram (Task 1)</vt:lpstr>
      <vt:lpstr>Core Implementation</vt:lpstr>
      <vt:lpstr>Results &amp; Takeaways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Helena Pedro</dc:creator>
  <cp:keywords/>
  <dc:description>generated using python-pptx</dc:description>
  <cp:lastModifiedBy>Helena Pedro</cp:lastModifiedBy>
  <cp:revision>2</cp:revision>
  <dcterms:created xsi:type="dcterms:W3CDTF">2013-01-27T09:14:16Z</dcterms:created>
  <dcterms:modified xsi:type="dcterms:W3CDTF">2025-10-24T19:09:41Z</dcterms:modified>
  <cp:category/>
</cp:coreProperties>
</file>