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73" r:id="rId4"/>
    <p:sldId id="274" r:id="rId5"/>
    <p:sldId id="261" r:id="rId6"/>
    <p:sldId id="276" r:id="rId7"/>
    <p:sldId id="288" r:id="rId8"/>
    <p:sldId id="259" r:id="rId9"/>
    <p:sldId id="275" r:id="rId10"/>
    <p:sldId id="267" r:id="rId11"/>
    <p:sldId id="262" r:id="rId12"/>
    <p:sldId id="278" r:id="rId13"/>
    <p:sldId id="279" r:id="rId14"/>
    <p:sldId id="272" r:id="rId15"/>
    <p:sldId id="281" r:id="rId16"/>
    <p:sldId id="280" r:id="rId17"/>
    <p:sldId id="282" r:id="rId18"/>
    <p:sldId id="268" r:id="rId19"/>
    <p:sldId id="287" r:id="rId20"/>
    <p:sldId id="260" r:id="rId21"/>
    <p:sldId id="283" r:id="rId22"/>
    <p:sldId id="285"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8F8D"/>
    <a:srgbClr val="92E5E0"/>
    <a:srgbClr val="77BC43"/>
    <a:srgbClr val="FFC63C"/>
    <a:srgbClr val="DC5B4A"/>
    <a:srgbClr val="C3F1EE"/>
    <a:srgbClr val="FEB1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9987" autoAdjust="0"/>
  </p:normalViewPr>
  <p:slideViewPr>
    <p:cSldViewPr snapToGrid="0">
      <p:cViewPr varScale="1">
        <p:scale>
          <a:sx n="57" d="100"/>
          <a:sy n="57" d="100"/>
        </p:scale>
        <p:origin x="102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rgbClr val="595959"/>
                </a:solidFill>
                <a:latin typeface="Quattrocento Sans" panose="020B0604020202020204" charset="0"/>
                <a:ea typeface="+mn-ea"/>
                <a:cs typeface="+mn-cs"/>
              </a:defRPr>
            </a:pPr>
            <a:r>
              <a:rPr lang="en-US" dirty="0">
                <a:solidFill>
                  <a:srgbClr val="595959"/>
                </a:solidFill>
              </a:rPr>
              <a:t>NPS for</a:t>
            </a:r>
            <a:r>
              <a:rPr lang="en-US" baseline="0" dirty="0">
                <a:solidFill>
                  <a:srgbClr val="595959"/>
                </a:solidFill>
              </a:rPr>
              <a:t> Game Complexity</a:t>
            </a:r>
            <a:endParaRPr lang="en-US" dirty="0">
              <a:solidFill>
                <a:srgbClr val="595959"/>
              </a:solidFill>
            </a:endParaRPr>
          </a:p>
        </c:rich>
      </c:tx>
      <c:overlay val="0"/>
      <c:spPr>
        <a:noFill/>
        <a:ln>
          <a:noFill/>
        </a:ln>
        <a:effectLst/>
      </c:spPr>
      <c:txPr>
        <a:bodyPr rot="0" spcFirstLastPara="1" vertOverflow="ellipsis" vert="horz" wrap="square" anchor="ctr" anchorCtr="1"/>
        <a:lstStyle/>
        <a:p>
          <a:pPr>
            <a:defRPr sz="1680" b="0" i="0" u="none" strike="noStrike" kern="1200" spc="0" baseline="0">
              <a:solidFill>
                <a:srgbClr val="595959"/>
              </a:solidFill>
              <a:latin typeface="Quattrocento Sans" panose="020B0604020202020204" charset="0"/>
              <a:ea typeface="+mn-ea"/>
              <a:cs typeface="+mn-cs"/>
            </a:defRPr>
          </a:pPr>
          <a:endParaRPr lang="en-US"/>
        </a:p>
      </c:txPr>
    </c:title>
    <c:autoTitleDeleted val="0"/>
    <c:plotArea>
      <c:layout/>
      <c:barChart>
        <c:barDir val="col"/>
        <c:grouping val="clustered"/>
        <c:varyColors val="0"/>
        <c:ser>
          <c:idx val="0"/>
          <c:order val="0"/>
          <c:tx>
            <c:strRef>
              <c:f>Sheet1!$B$1</c:f>
              <c:strCache>
                <c:ptCount val="1"/>
                <c:pt idx="0">
                  <c:v>NPS</c:v>
                </c:pt>
              </c:strCache>
            </c:strRef>
          </c:tx>
          <c:spPr>
            <a:solidFill>
              <a:srgbClr val="FE8F8D"/>
            </a:solidFill>
            <a:ln>
              <a:noFill/>
            </a:ln>
            <a:effectLst/>
          </c:spPr>
          <c:invertIfNegative val="0"/>
          <c:dPt>
            <c:idx val="3"/>
            <c:invertIfNegative val="0"/>
            <c:bubble3D val="0"/>
            <c:spPr>
              <a:solidFill>
                <a:srgbClr val="FE8F8D"/>
              </a:solidFill>
              <a:ln>
                <a:noFill/>
              </a:ln>
              <a:effectLst/>
            </c:spPr>
            <c:extLst>
              <c:ext xmlns:c16="http://schemas.microsoft.com/office/drawing/2014/chart" uri="{C3380CC4-5D6E-409C-BE32-E72D297353CC}">
                <c16:uniqueId val="{00000001-2EF0-4EA6-94A4-140505A7099C}"/>
              </c:ext>
            </c:extLst>
          </c:dPt>
          <c:dPt>
            <c:idx val="9"/>
            <c:invertIfNegative val="0"/>
            <c:bubble3D val="0"/>
            <c:spPr>
              <a:solidFill>
                <a:srgbClr val="92E5E0"/>
              </a:solidFill>
              <a:ln>
                <a:noFill/>
              </a:ln>
              <a:effectLst/>
            </c:spPr>
            <c:extLst>
              <c:ext xmlns:c16="http://schemas.microsoft.com/office/drawing/2014/chart" uri="{C3380CC4-5D6E-409C-BE32-E72D297353CC}">
                <c16:uniqueId val="{00000003-2EF0-4EA6-94A4-140505A7099C}"/>
              </c:ext>
            </c:extLst>
          </c:dPt>
          <c:cat>
            <c:strRef>
              <c:f>Sheet1!$A$2:$A$11</c:f>
              <c:strCache>
                <c:ptCount val="10"/>
                <c:pt idx="0">
                  <c:v>(0, 1.2]</c:v>
                </c:pt>
                <c:pt idx="1">
                  <c:v>(1.2, 1.6]</c:v>
                </c:pt>
                <c:pt idx="2">
                  <c:v>(1.6, 1.8]</c:v>
                </c:pt>
                <c:pt idx="3">
                  <c:v>(1.8, 2]</c:v>
                </c:pt>
                <c:pt idx="4">
                  <c:v>(2, 2.2]</c:v>
                </c:pt>
                <c:pt idx="5">
                  <c:v>(2.2, 2.5]</c:v>
                </c:pt>
                <c:pt idx="6">
                  <c:v>(2.5, 2.7]</c:v>
                </c:pt>
                <c:pt idx="7">
                  <c:v>(2.7, 3]</c:v>
                </c:pt>
                <c:pt idx="8">
                  <c:v>(3, 3.4]</c:v>
                </c:pt>
                <c:pt idx="9">
                  <c:v>(3.4, 4.8]</c:v>
                </c:pt>
              </c:strCache>
            </c:strRef>
          </c:cat>
          <c:val>
            <c:numRef>
              <c:f>Sheet1!$B$2:$B$11</c:f>
              <c:numCache>
                <c:formatCode>0%</c:formatCode>
                <c:ptCount val="10"/>
                <c:pt idx="0">
                  <c:v>-9.7087870170091004E-2</c:v>
                </c:pt>
                <c:pt idx="1">
                  <c:v>-0.10480332954499801</c:v>
                </c:pt>
                <c:pt idx="3">
                  <c:v>-8.8313597329660196E-2</c:v>
                </c:pt>
                <c:pt idx="4">
                  <c:v>-8.3819095652841805E-2</c:v>
                </c:pt>
                <c:pt idx="5">
                  <c:v>-5.5163919687296503E-2</c:v>
                </c:pt>
                <c:pt idx="6">
                  <c:v>-2.2599077182526101E-2</c:v>
                </c:pt>
                <c:pt idx="7">
                  <c:v>2.7454954601081299E-2</c:v>
                </c:pt>
                <c:pt idx="8">
                  <c:v>0.147288547182229</c:v>
                </c:pt>
                <c:pt idx="9">
                  <c:v>0.37818145950409399</c:v>
                </c:pt>
              </c:numCache>
            </c:numRef>
          </c:val>
          <c:extLst>
            <c:ext xmlns:c16="http://schemas.microsoft.com/office/drawing/2014/chart" uri="{C3380CC4-5D6E-409C-BE32-E72D297353CC}">
              <c16:uniqueId val="{00000004-2EF0-4EA6-94A4-140505A7099C}"/>
            </c:ext>
          </c:extLst>
        </c:ser>
        <c:dLbls>
          <c:showLegendKey val="0"/>
          <c:showVal val="0"/>
          <c:showCatName val="0"/>
          <c:showSerName val="0"/>
          <c:showPercent val="0"/>
          <c:showBubbleSize val="0"/>
        </c:dLbls>
        <c:gapWidth val="55"/>
        <c:overlap val="-27"/>
        <c:axId val="211234144"/>
        <c:axId val="333986760"/>
      </c:barChart>
      <c:catAx>
        <c:axId val="211234144"/>
        <c:scaling>
          <c:orientation val="minMax"/>
        </c:scaling>
        <c:delete val="0"/>
        <c:axPos val="b"/>
        <c:majorGridlines>
          <c:spPr>
            <a:ln w="9525" cap="flat" cmpd="sng" algn="ctr">
              <a:solidFill>
                <a:schemeClr val="tx1">
                  <a:lumMod val="15000"/>
                  <a:lumOff val="85000"/>
                </a:schemeClr>
              </a:solidFill>
              <a:prstDash val="dash"/>
              <a:round/>
            </a:ln>
            <a:effectLst/>
          </c:spPr>
        </c:majorGridlines>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Alegra"/>
                <a:ea typeface="+mn-ea"/>
                <a:cs typeface="+mn-cs"/>
              </a:defRPr>
            </a:pPr>
            <a:endParaRPr lang="en-US"/>
          </a:p>
        </c:txPr>
        <c:crossAx val="333986760"/>
        <c:crosses val="autoZero"/>
        <c:auto val="1"/>
        <c:lblAlgn val="ctr"/>
        <c:lblOffset val="100"/>
        <c:noMultiLvlLbl val="0"/>
      </c:catAx>
      <c:valAx>
        <c:axId val="333986760"/>
        <c:scaling>
          <c:orientation val="minMax"/>
        </c:scaling>
        <c:delete val="0"/>
        <c:axPos val="l"/>
        <c:majorGridlines>
          <c:spPr>
            <a:ln w="9525" cap="flat" cmpd="sng" algn="ctr">
              <a:solidFill>
                <a:schemeClr val="tx1">
                  <a:lumMod val="15000"/>
                  <a:lumOff val="85000"/>
                </a:schemeClr>
              </a:solidFill>
              <a:prstDash val="dash"/>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Quattrocento Sans" panose="020B0604020202020204" charset="0"/>
                <a:ea typeface="+mn-ea"/>
                <a:cs typeface="+mn-cs"/>
              </a:defRPr>
            </a:pPr>
            <a:endParaRPr lang="en-US"/>
          </a:p>
        </c:txPr>
        <c:crossAx val="211234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latin typeface="Quattrocento Sans" panose="020B060402020202020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rgbClr val="595959"/>
                </a:solidFill>
                <a:latin typeface="Quattrocento Sans" panose="020B0604020202020204" charset="0"/>
                <a:ea typeface="+mn-ea"/>
                <a:cs typeface="+mn-cs"/>
              </a:defRPr>
            </a:pPr>
            <a:r>
              <a:rPr lang="en-US" dirty="0">
                <a:solidFill>
                  <a:srgbClr val="595959"/>
                </a:solidFill>
              </a:rPr>
              <a:t>NPS</a:t>
            </a:r>
            <a:r>
              <a:rPr lang="en-US" baseline="0" dirty="0">
                <a:solidFill>
                  <a:srgbClr val="595959"/>
                </a:solidFill>
              </a:rPr>
              <a:t> for number of players</a:t>
            </a:r>
            <a:endParaRPr lang="en-US" dirty="0">
              <a:solidFill>
                <a:srgbClr val="595959"/>
              </a:solidFill>
            </a:endParaRPr>
          </a:p>
        </c:rich>
      </c:tx>
      <c:overlay val="0"/>
      <c:spPr>
        <a:noFill/>
        <a:ln>
          <a:noFill/>
        </a:ln>
        <a:effectLst/>
      </c:spPr>
      <c:txPr>
        <a:bodyPr rot="0" spcFirstLastPara="1" vertOverflow="ellipsis" vert="horz" wrap="square" anchor="ctr" anchorCtr="1"/>
        <a:lstStyle/>
        <a:p>
          <a:pPr>
            <a:defRPr sz="1680" b="0" i="0" u="none" strike="noStrike" kern="1200" spc="0" baseline="0">
              <a:solidFill>
                <a:srgbClr val="595959"/>
              </a:solidFill>
              <a:latin typeface="Quattrocento Sans" panose="020B0604020202020204" charset="0"/>
              <a:ea typeface="+mn-ea"/>
              <a:cs typeface="+mn-cs"/>
            </a:defRPr>
          </a:pPr>
          <a:endParaRPr lang="en-US"/>
        </a:p>
      </c:txPr>
    </c:title>
    <c:autoTitleDeleted val="0"/>
    <c:plotArea>
      <c:layout/>
      <c:barChart>
        <c:barDir val="col"/>
        <c:grouping val="clustered"/>
        <c:varyColors val="0"/>
        <c:ser>
          <c:idx val="0"/>
          <c:order val="0"/>
          <c:tx>
            <c:strRef>
              <c:f>Sheet1!$B$1</c:f>
              <c:strCache>
                <c:ptCount val="1"/>
                <c:pt idx="0">
                  <c:v>NPS</c:v>
                </c:pt>
              </c:strCache>
            </c:strRef>
          </c:tx>
          <c:spPr>
            <a:solidFill>
              <a:srgbClr val="FE8F8D"/>
            </a:solidFill>
            <a:ln>
              <a:noFill/>
            </a:ln>
            <a:effectLst/>
          </c:spPr>
          <c:invertIfNegative val="0"/>
          <c:dPt>
            <c:idx val="0"/>
            <c:invertIfNegative val="0"/>
            <c:bubble3D val="0"/>
            <c:spPr>
              <a:solidFill>
                <a:srgbClr val="92E5E0"/>
              </a:solidFill>
              <a:ln>
                <a:noFill/>
              </a:ln>
              <a:effectLst/>
            </c:spPr>
            <c:extLst>
              <c:ext xmlns:c16="http://schemas.microsoft.com/office/drawing/2014/chart" uri="{C3380CC4-5D6E-409C-BE32-E72D297353CC}">
                <c16:uniqueId val="{00000001-C34B-4220-8073-4B3A346A7DE0}"/>
              </c:ext>
            </c:extLst>
          </c:dPt>
          <c:cat>
            <c:strRef>
              <c:f>Sheet1!$A$2:$A$14</c:f>
              <c:strCache>
                <c:ptCount val="13"/>
                <c:pt idx="0">
                  <c:v>Two Player</c:v>
                </c:pt>
                <c:pt idx="1">
                  <c:v>1 to 4</c:v>
                </c:pt>
                <c:pt idx="2">
                  <c:v>1 to 2</c:v>
                </c:pt>
                <c:pt idx="3">
                  <c:v>Single Player</c:v>
                </c:pt>
                <c:pt idx="4">
                  <c:v>1 to 6</c:v>
                </c:pt>
                <c:pt idx="5">
                  <c:v>1 to 8</c:v>
                </c:pt>
                <c:pt idx="6">
                  <c:v>3+ to 4</c:v>
                </c:pt>
                <c:pt idx="7">
                  <c:v>2 to 8</c:v>
                </c:pt>
                <c:pt idx="8">
                  <c:v>3+ to 4</c:v>
                </c:pt>
                <c:pt idx="9">
                  <c:v>8+</c:v>
                </c:pt>
                <c:pt idx="10">
                  <c:v>3+ to 4</c:v>
                </c:pt>
                <c:pt idx="11">
                  <c:v>2 to 4</c:v>
                </c:pt>
                <c:pt idx="12">
                  <c:v>2 to 6</c:v>
                </c:pt>
              </c:strCache>
            </c:strRef>
          </c:cat>
          <c:val>
            <c:numRef>
              <c:f>Sheet1!$B$2:$B$14</c:f>
              <c:numCache>
                <c:formatCode>General</c:formatCode>
                <c:ptCount val="13"/>
                <c:pt idx="0">
                  <c:v>11.9454759074109</c:v>
                </c:pt>
                <c:pt idx="1">
                  <c:v>11.189554669864901</c:v>
                </c:pt>
                <c:pt idx="2">
                  <c:v>6.7957842988350396</c:v>
                </c:pt>
                <c:pt idx="3">
                  <c:v>2.9684311230056601</c:v>
                </c:pt>
                <c:pt idx="4">
                  <c:v>1.99620817337655</c:v>
                </c:pt>
                <c:pt idx="5">
                  <c:v>0.12587048782233501</c:v>
                </c:pt>
                <c:pt idx="6">
                  <c:v>-1.0995773475020501</c:v>
                </c:pt>
                <c:pt idx="7">
                  <c:v>-1.18992128293625</c:v>
                </c:pt>
                <c:pt idx="8">
                  <c:v>-1.7422849770692199</c:v>
                </c:pt>
                <c:pt idx="9">
                  <c:v>-2.02737028443936</c:v>
                </c:pt>
                <c:pt idx="10">
                  <c:v>-7.58592275637164</c:v>
                </c:pt>
                <c:pt idx="11">
                  <c:v>-7.8814827229225699</c:v>
                </c:pt>
                <c:pt idx="12">
                  <c:v>-13.494765289074399</c:v>
                </c:pt>
              </c:numCache>
            </c:numRef>
          </c:val>
          <c:extLst>
            <c:ext xmlns:c16="http://schemas.microsoft.com/office/drawing/2014/chart" uri="{C3380CC4-5D6E-409C-BE32-E72D297353CC}">
              <c16:uniqueId val="{00000002-C34B-4220-8073-4B3A346A7DE0}"/>
            </c:ext>
          </c:extLst>
        </c:ser>
        <c:dLbls>
          <c:showLegendKey val="0"/>
          <c:showVal val="0"/>
          <c:showCatName val="0"/>
          <c:showSerName val="0"/>
          <c:showPercent val="0"/>
          <c:showBubbleSize val="0"/>
        </c:dLbls>
        <c:gapWidth val="55"/>
        <c:overlap val="-27"/>
        <c:axId val="211234144"/>
        <c:axId val="333986760"/>
      </c:barChart>
      <c:catAx>
        <c:axId val="211234144"/>
        <c:scaling>
          <c:orientation val="minMax"/>
        </c:scaling>
        <c:delete val="0"/>
        <c:axPos val="b"/>
        <c:majorGridlines>
          <c:spPr>
            <a:ln w="9525" cap="flat" cmpd="sng" algn="ctr">
              <a:solidFill>
                <a:schemeClr val="tx1">
                  <a:lumMod val="15000"/>
                  <a:lumOff val="85000"/>
                </a:schemeClr>
              </a:solidFill>
              <a:prstDash val="dash"/>
              <a:round/>
            </a:ln>
            <a:effectLst/>
          </c:spPr>
        </c:majorGridlines>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Alegra"/>
                <a:ea typeface="+mn-ea"/>
                <a:cs typeface="+mn-cs"/>
              </a:defRPr>
            </a:pPr>
            <a:endParaRPr lang="en-US"/>
          </a:p>
        </c:txPr>
        <c:crossAx val="333986760"/>
        <c:crosses val="autoZero"/>
        <c:auto val="1"/>
        <c:lblAlgn val="ctr"/>
        <c:lblOffset val="100"/>
        <c:noMultiLvlLbl val="0"/>
      </c:catAx>
      <c:valAx>
        <c:axId val="333986760"/>
        <c:scaling>
          <c:orientation val="minMax"/>
        </c:scaling>
        <c:delete val="0"/>
        <c:axPos val="l"/>
        <c:majorGridlines>
          <c:spPr>
            <a:ln w="9525" cap="flat" cmpd="sng" algn="ctr">
              <a:solidFill>
                <a:schemeClr val="tx1">
                  <a:lumMod val="15000"/>
                  <a:lumOff val="85000"/>
                </a:schemeClr>
              </a:solidFill>
              <a:prstDash val="dash"/>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Quattrocento Sans" panose="020B0604020202020204" charset="0"/>
                <a:ea typeface="+mn-ea"/>
                <a:cs typeface="+mn-cs"/>
              </a:defRPr>
            </a:pPr>
            <a:endParaRPr lang="en-US"/>
          </a:p>
        </c:txPr>
        <c:crossAx val="211234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latin typeface="Quattrocento Sans" panose="020B060402020202020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rgbClr val="595959"/>
                </a:solidFill>
                <a:latin typeface="Quattrocento Sans" panose="020B0604020202020204" charset="0"/>
                <a:ea typeface="+mn-ea"/>
                <a:cs typeface="+mn-cs"/>
              </a:defRPr>
            </a:pPr>
            <a:r>
              <a:rPr lang="en-US" dirty="0">
                <a:solidFill>
                  <a:srgbClr val="595959"/>
                </a:solidFill>
              </a:rPr>
              <a:t>NPS for</a:t>
            </a:r>
            <a:r>
              <a:rPr lang="en-US" baseline="0" dirty="0">
                <a:solidFill>
                  <a:srgbClr val="595959"/>
                </a:solidFill>
              </a:rPr>
              <a:t> minimum age requirement</a:t>
            </a:r>
            <a:endParaRPr lang="en-US" dirty="0">
              <a:solidFill>
                <a:srgbClr val="595959"/>
              </a:solidFill>
            </a:endParaRPr>
          </a:p>
        </c:rich>
      </c:tx>
      <c:overlay val="0"/>
      <c:spPr>
        <a:noFill/>
        <a:ln>
          <a:noFill/>
        </a:ln>
        <a:effectLst/>
      </c:spPr>
      <c:txPr>
        <a:bodyPr rot="0" spcFirstLastPara="1" vertOverflow="ellipsis" vert="horz" wrap="square" anchor="ctr" anchorCtr="1"/>
        <a:lstStyle/>
        <a:p>
          <a:pPr>
            <a:defRPr sz="1680" b="0" i="0" u="none" strike="noStrike" kern="1200" spc="0" baseline="0">
              <a:solidFill>
                <a:srgbClr val="595959"/>
              </a:solidFill>
              <a:latin typeface="Quattrocento Sans" panose="020B0604020202020204" charset="0"/>
              <a:ea typeface="+mn-ea"/>
              <a:cs typeface="+mn-cs"/>
            </a:defRPr>
          </a:pPr>
          <a:endParaRPr lang="en-US"/>
        </a:p>
      </c:txPr>
    </c:title>
    <c:autoTitleDeleted val="0"/>
    <c:plotArea>
      <c:layout/>
      <c:barChart>
        <c:barDir val="col"/>
        <c:grouping val="clustered"/>
        <c:varyColors val="0"/>
        <c:ser>
          <c:idx val="0"/>
          <c:order val="0"/>
          <c:tx>
            <c:strRef>
              <c:f>Sheet1!$B$1</c:f>
              <c:strCache>
                <c:ptCount val="1"/>
                <c:pt idx="0">
                  <c:v>NPS</c:v>
                </c:pt>
              </c:strCache>
            </c:strRef>
          </c:tx>
          <c:spPr>
            <a:solidFill>
              <a:srgbClr val="FE8F8D"/>
            </a:solidFill>
            <a:ln>
              <a:noFill/>
            </a:ln>
            <a:effectLst/>
          </c:spPr>
          <c:invertIfNegative val="0"/>
          <c:dPt>
            <c:idx val="0"/>
            <c:invertIfNegative val="0"/>
            <c:bubble3D val="0"/>
            <c:spPr>
              <a:solidFill>
                <a:srgbClr val="FE8F8D"/>
              </a:solidFill>
              <a:ln>
                <a:noFill/>
              </a:ln>
              <a:effectLst/>
            </c:spPr>
            <c:extLst>
              <c:ext xmlns:c16="http://schemas.microsoft.com/office/drawing/2014/chart" uri="{C3380CC4-5D6E-409C-BE32-E72D297353CC}">
                <c16:uniqueId val="{00000001-4344-439A-B6EE-6A7D55620136}"/>
              </c:ext>
            </c:extLst>
          </c:dPt>
          <c:dPt>
            <c:idx val="4"/>
            <c:invertIfNegative val="0"/>
            <c:bubble3D val="0"/>
            <c:spPr>
              <a:solidFill>
                <a:srgbClr val="92E5E0"/>
              </a:solidFill>
              <a:ln>
                <a:noFill/>
              </a:ln>
              <a:effectLst/>
            </c:spPr>
            <c:extLst>
              <c:ext xmlns:c16="http://schemas.microsoft.com/office/drawing/2014/chart" uri="{C3380CC4-5D6E-409C-BE32-E72D297353CC}">
                <c16:uniqueId val="{00000003-4344-439A-B6EE-6A7D55620136}"/>
              </c:ext>
            </c:extLst>
          </c:dPt>
          <c:cat>
            <c:strRef>
              <c:f>Sheet1!$A$2:$A$6</c:f>
              <c:strCache>
                <c:ptCount val="5"/>
                <c:pt idx="0">
                  <c:v>Less than 8yrs</c:v>
                </c:pt>
                <c:pt idx="1">
                  <c:v>8yrs to 10yrs</c:v>
                </c:pt>
                <c:pt idx="2">
                  <c:v>10yrs to 12yrs</c:v>
                </c:pt>
                <c:pt idx="3">
                  <c:v>12yrs to 13yrs</c:v>
                </c:pt>
                <c:pt idx="4">
                  <c:v>13yrs to 21 yrs</c:v>
                </c:pt>
              </c:strCache>
            </c:strRef>
          </c:cat>
          <c:val>
            <c:numRef>
              <c:f>Sheet1!$B$2:$B$6</c:f>
              <c:numCache>
                <c:formatCode>0%</c:formatCode>
                <c:ptCount val="5"/>
                <c:pt idx="0">
                  <c:v>-8.7404047757462702E-2</c:v>
                </c:pt>
                <c:pt idx="1">
                  <c:v>-0.19645659737679599</c:v>
                </c:pt>
                <c:pt idx="2">
                  <c:v>7.5982304809090601E-2</c:v>
                </c:pt>
                <c:pt idx="3">
                  <c:v>2.1072395606927901E-2</c:v>
                </c:pt>
                <c:pt idx="4">
                  <c:v>0.18680594471824</c:v>
                </c:pt>
              </c:numCache>
            </c:numRef>
          </c:val>
          <c:extLst>
            <c:ext xmlns:c16="http://schemas.microsoft.com/office/drawing/2014/chart" uri="{C3380CC4-5D6E-409C-BE32-E72D297353CC}">
              <c16:uniqueId val="{00000004-4344-439A-B6EE-6A7D55620136}"/>
            </c:ext>
          </c:extLst>
        </c:ser>
        <c:dLbls>
          <c:showLegendKey val="0"/>
          <c:showVal val="0"/>
          <c:showCatName val="0"/>
          <c:showSerName val="0"/>
          <c:showPercent val="0"/>
          <c:showBubbleSize val="0"/>
        </c:dLbls>
        <c:gapWidth val="55"/>
        <c:overlap val="-27"/>
        <c:axId val="211234144"/>
        <c:axId val="333986760"/>
      </c:barChart>
      <c:catAx>
        <c:axId val="211234144"/>
        <c:scaling>
          <c:orientation val="minMax"/>
        </c:scaling>
        <c:delete val="0"/>
        <c:axPos val="b"/>
        <c:majorGridlines>
          <c:spPr>
            <a:ln w="9525" cap="flat" cmpd="sng" algn="ctr">
              <a:solidFill>
                <a:schemeClr val="tx1">
                  <a:lumMod val="15000"/>
                  <a:lumOff val="85000"/>
                </a:schemeClr>
              </a:solidFill>
              <a:prstDash val="dash"/>
              <a:round/>
            </a:ln>
            <a:effectLst/>
          </c:spPr>
        </c:majorGridlines>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Alegra"/>
                <a:ea typeface="+mn-ea"/>
                <a:cs typeface="+mn-cs"/>
              </a:defRPr>
            </a:pPr>
            <a:endParaRPr lang="en-US"/>
          </a:p>
        </c:txPr>
        <c:crossAx val="333986760"/>
        <c:crosses val="autoZero"/>
        <c:auto val="1"/>
        <c:lblAlgn val="ctr"/>
        <c:lblOffset val="100"/>
        <c:noMultiLvlLbl val="0"/>
      </c:catAx>
      <c:valAx>
        <c:axId val="333986760"/>
        <c:scaling>
          <c:orientation val="minMax"/>
        </c:scaling>
        <c:delete val="0"/>
        <c:axPos val="l"/>
        <c:majorGridlines>
          <c:spPr>
            <a:ln w="9525" cap="flat" cmpd="sng" algn="ctr">
              <a:solidFill>
                <a:schemeClr val="tx1">
                  <a:lumMod val="15000"/>
                  <a:lumOff val="85000"/>
                </a:schemeClr>
              </a:solidFill>
              <a:prstDash val="dash"/>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Quattrocento Sans" panose="020B0604020202020204" charset="0"/>
                <a:ea typeface="+mn-ea"/>
                <a:cs typeface="+mn-cs"/>
              </a:defRPr>
            </a:pPr>
            <a:endParaRPr lang="en-US"/>
          </a:p>
        </c:txPr>
        <c:crossAx val="211234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latin typeface="Quattrocento Sans" panose="020B060402020202020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rgbClr val="595959"/>
                </a:solidFill>
                <a:latin typeface="Quattrocento Sans" panose="020B0604020202020204" charset="0"/>
                <a:ea typeface="+mn-ea"/>
                <a:cs typeface="+mn-cs"/>
              </a:defRPr>
            </a:pPr>
            <a:r>
              <a:rPr lang="en-US" dirty="0">
                <a:solidFill>
                  <a:srgbClr val="595959"/>
                </a:solidFill>
              </a:rPr>
              <a:t>NPS for</a:t>
            </a:r>
            <a:r>
              <a:rPr lang="en-US" baseline="0" dirty="0">
                <a:solidFill>
                  <a:srgbClr val="595959"/>
                </a:solidFill>
              </a:rPr>
              <a:t> length of the game</a:t>
            </a:r>
            <a:endParaRPr lang="en-US" dirty="0">
              <a:solidFill>
                <a:srgbClr val="595959"/>
              </a:solidFill>
            </a:endParaRPr>
          </a:p>
        </c:rich>
      </c:tx>
      <c:overlay val="0"/>
      <c:spPr>
        <a:noFill/>
        <a:ln>
          <a:noFill/>
        </a:ln>
        <a:effectLst/>
      </c:spPr>
      <c:txPr>
        <a:bodyPr rot="0" spcFirstLastPara="1" vertOverflow="ellipsis" vert="horz" wrap="square" anchor="ctr" anchorCtr="1"/>
        <a:lstStyle/>
        <a:p>
          <a:pPr>
            <a:defRPr sz="1680" b="0" i="0" u="none" strike="noStrike" kern="1200" spc="0" baseline="0">
              <a:solidFill>
                <a:srgbClr val="595959"/>
              </a:solidFill>
              <a:latin typeface="Quattrocento Sans" panose="020B0604020202020204" charset="0"/>
              <a:ea typeface="+mn-ea"/>
              <a:cs typeface="+mn-cs"/>
            </a:defRPr>
          </a:pPr>
          <a:endParaRPr lang="en-US"/>
        </a:p>
      </c:txPr>
    </c:title>
    <c:autoTitleDeleted val="0"/>
    <c:plotArea>
      <c:layout/>
      <c:barChart>
        <c:barDir val="col"/>
        <c:grouping val="clustered"/>
        <c:varyColors val="0"/>
        <c:ser>
          <c:idx val="0"/>
          <c:order val="0"/>
          <c:tx>
            <c:strRef>
              <c:f>Sheet1!$B$1</c:f>
              <c:strCache>
                <c:ptCount val="1"/>
                <c:pt idx="0">
                  <c:v>NPS</c:v>
                </c:pt>
              </c:strCache>
            </c:strRef>
          </c:tx>
          <c:spPr>
            <a:solidFill>
              <a:srgbClr val="FE8F8D"/>
            </a:solidFill>
            <a:ln>
              <a:noFill/>
            </a:ln>
            <a:effectLst/>
          </c:spPr>
          <c:invertIfNegative val="0"/>
          <c:dPt>
            <c:idx val="4"/>
            <c:invertIfNegative val="0"/>
            <c:bubble3D val="0"/>
            <c:spPr>
              <a:solidFill>
                <a:srgbClr val="FE8F8D"/>
              </a:solidFill>
              <a:ln>
                <a:noFill/>
              </a:ln>
              <a:effectLst/>
            </c:spPr>
            <c:extLst>
              <c:ext xmlns:c16="http://schemas.microsoft.com/office/drawing/2014/chart" uri="{C3380CC4-5D6E-409C-BE32-E72D297353CC}">
                <c16:uniqueId val="{00000001-C2FA-4744-9A66-D6C4245A815A}"/>
              </c:ext>
            </c:extLst>
          </c:dPt>
          <c:dPt>
            <c:idx val="7"/>
            <c:invertIfNegative val="0"/>
            <c:bubble3D val="0"/>
            <c:spPr>
              <a:solidFill>
                <a:srgbClr val="92E5E0"/>
              </a:solidFill>
              <a:ln>
                <a:noFill/>
              </a:ln>
              <a:effectLst/>
            </c:spPr>
            <c:extLst>
              <c:ext xmlns:c16="http://schemas.microsoft.com/office/drawing/2014/chart" uri="{C3380CC4-5D6E-409C-BE32-E72D297353CC}">
                <c16:uniqueId val="{00000003-C2FA-4744-9A66-D6C4245A815A}"/>
              </c:ext>
            </c:extLst>
          </c:dPt>
          <c:cat>
            <c:strRef>
              <c:f>Sheet1!$A$2:$A$9</c:f>
              <c:strCache>
                <c:ptCount val="8"/>
                <c:pt idx="0">
                  <c:v>&gt;=20 mins</c:v>
                </c:pt>
                <c:pt idx="1">
                  <c:v>20 to 30 mins</c:v>
                </c:pt>
                <c:pt idx="2">
                  <c:v>30 to 45 mins</c:v>
                </c:pt>
                <c:pt idx="3">
                  <c:v>45 to 60 mins</c:v>
                </c:pt>
                <c:pt idx="4">
                  <c:v>60 to 75 mins</c:v>
                </c:pt>
                <c:pt idx="5">
                  <c:v>75 to 100 mins</c:v>
                </c:pt>
                <c:pt idx="6">
                  <c:v>100 to 180 mins</c:v>
                </c:pt>
                <c:pt idx="7">
                  <c:v>More than 180 mins</c:v>
                </c:pt>
              </c:strCache>
            </c:strRef>
          </c:cat>
          <c:val>
            <c:numRef>
              <c:f>Sheet1!$B$2:$B$9</c:f>
              <c:numCache>
                <c:formatCode>0%</c:formatCode>
                <c:ptCount val="8"/>
                <c:pt idx="0">
                  <c:v>-0.13144475228303901</c:v>
                </c:pt>
                <c:pt idx="1">
                  <c:v>-0.12921626854232801</c:v>
                </c:pt>
                <c:pt idx="2">
                  <c:v>-0.103033985031712</c:v>
                </c:pt>
                <c:pt idx="3">
                  <c:v>-8.5589313054393101E-2</c:v>
                </c:pt>
                <c:pt idx="4">
                  <c:v>-1.0551473348102599E-2</c:v>
                </c:pt>
                <c:pt idx="5">
                  <c:v>-1.4313621770531601E-2</c:v>
                </c:pt>
                <c:pt idx="6">
                  <c:v>0.20399136888083499</c:v>
                </c:pt>
                <c:pt idx="7">
                  <c:v>0.270158045149272</c:v>
                </c:pt>
              </c:numCache>
            </c:numRef>
          </c:val>
          <c:extLst>
            <c:ext xmlns:c16="http://schemas.microsoft.com/office/drawing/2014/chart" uri="{C3380CC4-5D6E-409C-BE32-E72D297353CC}">
              <c16:uniqueId val="{00000004-C2FA-4744-9A66-D6C4245A815A}"/>
            </c:ext>
          </c:extLst>
        </c:ser>
        <c:dLbls>
          <c:showLegendKey val="0"/>
          <c:showVal val="0"/>
          <c:showCatName val="0"/>
          <c:showSerName val="0"/>
          <c:showPercent val="0"/>
          <c:showBubbleSize val="0"/>
        </c:dLbls>
        <c:gapWidth val="55"/>
        <c:overlap val="-27"/>
        <c:axId val="211234144"/>
        <c:axId val="333986760"/>
      </c:barChart>
      <c:catAx>
        <c:axId val="211234144"/>
        <c:scaling>
          <c:orientation val="minMax"/>
        </c:scaling>
        <c:delete val="0"/>
        <c:axPos val="b"/>
        <c:majorGridlines>
          <c:spPr>
            <a:ln w="9525" cap="flat" cmpd="sng" algn="ctr">
              <a:solidFill>
                <a:schemeClr val="tx1">
                  <a:lumMod val="15000"/>
                  <a:lumOff val="85000"/>
                </a:schemeClr>
              </a:solidFill>
              <a:prstDash val="dash"/>
              <a:round/>
            </a:ln>
            <a:effectLst/>
          </c:spPr>
        </c:majorGridlines>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Alegra"/>
                <a:ea typeface="+mn-ea"/>
                <a:cs typeface="+mn-cs"/>
              </a:defRPr>
            </a:pPr>
            <a:endParaRPr lang="en-US"/>
          </a:p>
        </c:txPr>
        <c:crossAx val="333986760"/>
        <c:crosses val="autoZero"/>
        <c:auto val="1"/>
        <c:lblAlgn val="ctr"/>
        <c:lblOffset val="100"/>
        <c:noMultiLvlLbl val="0"/>
      </c:catAx>
      <c:valAx>
        <c:axId val="333986760"/>
        <c:scaling>
          <c:orientation val="minMax"/>
        </c:scaling>
        <c:delete val="0"/>
        <c:axPos val="l"/>
        <c:majorGridlines>
          <c:spPr>
            <a:ln w="9525" cap="flat" cmpd="sng" algn="ctr">
              <a:solidFill>
                <a:schemeClr val="tx1">
                  <a:lumMod val="15000"/>
                  <a:lumOff val="85000"/>
                </a:schemeClr>
              </a:solidFill>
              <a:prstDash val="dash"/>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Quattrocento Sans" panose="020B0604020202020204" charset="0"/>
                <a:ea typeface="+mn-ea"/>
                <a:cs typeface="+mn-cs"/>
              </a:defRPr>
            </a:pPr>
            <a:endParaRPr lang="en-US"/>
          </a:p>
        </c:txPr>
        <c:crossAx val="211234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latin typeface="Quattrocento Sans" panose="020B060402020202020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E6046-29A5-4BCB-87E2-5A7B39BD6ABD}" type="datetimeFigureOut">
              <a:rPr lang="en-US" smtClean="0"/>
              <a:t>8/13/2018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CF069F-DE0A-4EBE-8FA0-115B87F0443B}" type="slidenum">
              <a:rPr lang="en-US" smtClean="0"/>
              <a:t>‹#›</a:t>
            </a:fld>
            <a:endParaRPr lang="en-US"/>
          </a:p>
        </p:txBody>
      </p:sp>
    </p:spTree>
    <p:extLst>
      <p:ext uri="{BB962C8B-B14F-4D97-AF65-F5344CB8AC3E}">
        <p14:creationId xmlns:p14="http://schemas.microsoft.com/office/powerpoint/2010/main" val="183403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Helena</a:t>
            </a:r>
          </a:p>
          <a:p>
            <a:endParaRPr lang="en-US" dirty="0"/>
          </a:p>
          <a:p>
            <a:r>
              <a:rPr lang="en-US" dirty="0"/>
              <a:t>Who here is doing something fun this weekend, that’s NOT r homework, or studying for python, or obsessively checking LinkedIn? Well, if you are looking for a way to relax, might we suggest playing a board game with some friends! Not sure what to play? No problem! We’re group 12, and we’re presenting our analysis on board game data!</a:t>
            </a:r>
          </a:p>
        </p:txBody>
      </p:sp>
      <p:sp>
        <p:nvSpPr>
          <p:cNvPr id="4" name="Slide Number Placeholder 3"/>
          <p:cNvSpPr>
            <a:spLocks noGrp="1"/>
          </p:cNvSpPr>
          <p:nvPr>
            <p:ph type="sldNum" sz="quarter" idx="10"/>
          </p:nvPr>
        </p:nvSpPr>
        <p:spPr/>
        <p:txBody>
          <a:bodyPr/>
          <a:lstStyle/>
          <a:p>
            <a:fld id="{76CF069F-DE0A-4EBE-8FA0-115B87F0443B}" type="slidenum">
              <a:rPr lang="en-US" smtClean="0"/>
              <a:t>1</a:t>
            </a:fld>
            <a:endParaRPr lang="en-US"/>
          </a:p>
        </p:txBody>
      </p:sp>
    </p:spTree>
    <p:extLst>
      <p:ext uri="{BB962C8B-B14F-4D97-AF65-F5344CB8AC3E}">
        <p14:creationId xmlns:p14="http://schemas.microsoft.com/office/powerpoint/2010/main" val="2233985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jeffrey</a:t>
            </a:r>
            <a:endParaRPr lang="en-US" dirty="0"/>
          </a:p>
        </p:txBody>
      </p:sp>
      <p:sp>
        <p:nvSpPr>
          <p:cNvPr id="4" name="Slide Number Placeholder 3"/>
          <p:cNvSpPr>
            <a:spLocks noGrp="1"/>
          </p:cNvSpPr>
          <p:nvPr>
            <p:ph type="sldNum" sz="quarter" idx="10"/>
          </p:nvPr>
        </p:nvSpPr>
        <p:spPr/>
        <p:txBody>
          <a:bodyPr/>
          <a:lstStyle/>
          <a:p>
            <a:fld id="{76CF069F-DE0A-4EBE-8FA0-115B87F0443B}" type="slidenum">
              <a:rPr lang="en-US" smtClean="0"/>
              <a:t>14</a:t>
            </a:fld>
            <a:endParaRPr lang="en-US"/>
          </a:p>
        </p:txBody>
      </p:sp>
    </p:spTree>
    <p:extLst>
      <p:ext uri="{BB962C8B-B14F-4D97-AF65-F5344CB8AC3E}">
        <p14:creationId xmlns:p14="http://schemas.microsoft.com/office/powerpoint/2010/main" val="3919228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jeffrey</a:t>
            </a:r>
            <a:endParaRPr lang="en-US" dirty="0"/>
          </a:p>
        </p:txBody>
      </p:sp>
      <p:sp>
        <p:nvSpPr>
          <p:cNvPr id="4" name="Slide Number Placeholder 3"/>
          <p:cNvSpPr>
            <a:spLocks noGrp="1"/>
          </p:cNvSpPr>
          <p:nvPr>
            <p:ph type="sldNum" sz="quarter" idx="10"/>
          </p:nvPr>
        </p:nvSpPr>
        <p:spPr/>
        <p:txBody>
          <a:bodyPr/>
          <a:lstStyle/>
          <a:p>
            <a:fld id="{76CF069F-DE0A-4EBE-8FA0-115B87F0443B}" type="slidenum">
              <a:rPr lang="en-US" smtClean="0"/>
              <a:t>15</a:t>
            </a:fld>
            <a:endParaRPr lang="en-US"/>
          </a:p>
        </p:txBody>
      </p:sp>
    </p:spTree>
    <p:extLst>
      <p:ext uri="{BB962C8B-B14F-4D97-AF65-F5344CB8AC3E}">
        <p14:creationId xmlns:p14="http://schemas.microsoft.com/office/powerpoint/2010/main" val="1944224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jeffrey</a:t>
            </a:r>
            <a:endParaRPr lang="en-US" dirty="0"/>
          </a:p>
        </p:txBody>
      </p:sp>
      <p:sp>
        <p:nvSpPr>
          <p:cNvPr id="4" name="Slide Number Placeholder 3"/>
          <p:cNvSpPr>
            <a:spLocks noGrp="1"/>
          </p:cNvSpPr>
          <p:nvPr>
            <p:ph type="sldNum" sz="quarter" idx="10"/>
          </p:nvPr>
        </p:nvSpPr>
        <p:spPr/>
        <p:txBody>
          <a:bodyPr/>
          <a:lstStyle/>
          <a:p>
            <a:fld id="{76CF069F-DE0A-4EBE-8FA0-115B87F0443B}" type="slidenum">
              <a:rPr lang="en-US" smtClean="0"/>
              <a:t>16</a:t>
            </a:fld>
            <a:endParaRPr lang="en-US"/>
          </a:p>
        </p:txBody>
      </p:sp>
    </p:spTree>
    <p:extLst>
      <p:ext uri="{BB962C8B-B14F-4D97-AF65-F5344CB8AC3E}">
        <p14:creationId xmlns:p14="http://schemas.microsoft.com/office/powerpoint/2010/main" val="2914463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jeffrey</a:t>
            </a:r>
            <a:endParaRPr lang="en-US" dirty="0"/>
          </a:p>
        </p:txBody>
      </p:sp>
      <p:sp>
        <p:nvSpPr>
          <p:cNvPr id="4" name="Slide Number Placeholder 3"/>
          <p:cNvSpPr>
            <a:spLocks noGrp="1"/>
          </p:cNvSpPr>
          <p:nvPr>
            <p:ph type="sldNum" sz="quarter" idx="10"/>
          </p:nvPr>
        </p:nvSpPr>
        <p:spPr/>
        <p:txBody>
          <a:bodyPr/>
          <a:lstStyle/>
          <a:p>
            <a:fld id="{76CF069F-DE0A-4EBE-8FA0-115B87F0443B}" type="slidenum">
              <a:rPr lang="en-US" smtClean="0"/>
              <a:t>17</a:t>
            </a:fld>
            <a:endParaRPr lang="en-US"/>
          </a:p>
        </p:txBody>
      </p:sp>
    </p:spTree>
    <p:extLst>
      <p:ext uri="{BB962C8B-B14F-4D97-AF65-F5344CB8AC3E}">
        <p14:creationId xmlns:p14="http://schemas.microsoft.com/office/powerpoint/2010/main" val="2582587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jeffrey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Top 5 game </a:t>
            </a:r>
            <a:r>
              <a:rPr lang="en-US" dirty="0" err="1"/>
              <a:t>designers:Dean</a:t>
            </a:r>
            <a:r>
              <a:rPr lang="en-US" dirty="0"/>
              <a:t> </a:t>
            </a:r>
            <a:r>
              <a:rPr lang="en-US" dirty="0" err="1"/>
              <a:t>EssigJohn</a:t>
            </a:r>
            <a:r>
              <a:rPr lang="en-US" dirty="0"/>
              <a:t> H </a:t>
            </a:r>
            <a:r>
              <a:rPr lang="en-US" dirty="0" err="1"/>
              <a:t>ButterfieldVlaada</a:t>
            </a:r>
            <a:r>
              <a:rPr lang="en-US" dirty="0"/>
              <a:t> </a:t>
            </a:r>
            <a:r>
              <a:rPr lang="en-US" dirty="0" err="1"/>
              <a:t>ChvtilAdam</a:t>
            </a:r>
            <a:r>
              <a:rPr lang="en-US" dirty="0"/>
              <a:t> </a:t>
            </a:r>
            <a:r>
              <a:rPr lang="en-US" dirty="0" err="1"/>
              <a:t>CarlsonGene</a:t>
            </a:r>
            <a:r>
              <a:rPr lang="en-US" dirty="0"/>
              <a:t> </a:t>
            </a:r>
            <a:r>
              <a:rPr lang="en-US" dirty="0" err="1"/>
              <a:t>BillingsleyUwe</a:t>
            </a:r>
            <a:r>
              <a:rPr lang="en-US" dirty="0"/>
              <a:t> Rosenberg </a:t>
            </a:r>
          </a:p>
          <a:p>
            <a:endParaRPr lang="en-US" dirty="0"/>
          </a:p>
        </p:txBody>
      </p:sp>
      <p:sp>
        <p:nvSpPr>
          <p:cNvPr id="4" name="Slide Number Placeholder 3"/>
          <p:cNvSpPr>
            <a:spLocks noGrp="1"/>
          </p:cNvSpPr>
          <p:nvPr>
            <p:ph type="sldNum" sz="quarter" idx="10"/>
          </p:nvPr>
        </p:nvSpPr>
        <p:spPr/>
        <p:txBody>
          <a:bodyPr/>
          <a:lstStyle/>
          <a:p>
            <a:fld id="{76CF069F-DE0A-4EBE-8FA0-115B87F0443B}" type="slidenum">
              <a:rPr lang="en-US" smtClean="0"/>
              <a:t>18</a:t>
            </a:fld>
            <a:endParaRPr lang="en-US"/>
          </a:p>
        </p:txBody>
      </p:sp>
    </p:spTree>
    <p:extLst>
      <p:ext uri="{BB962C8B-B14F-4D97-AF65-F5344CB8AC3E}">
        <p14:creationId xmlns:p14="http://schemas.microsoft.com/office/powerpoint/2010/main" val="1173320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jeffrey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Top 5 game </a:t>
            </a:r>
            <a:r>
              <a:rPr lang="en-US" dirty="0" err="1"/>
              <a:t>designers:Dean</a:t>
            </a:r>
            <a:r>
              <a:rPr lang="en-US" dirty="0"/>
              <a:t> </a:t>
            </a:r>
            <a:r>
              <a:rPr lang="en-US" dirty="0" err="1"/>
              <a:t>EssigJohn</a:t>
            </a:r>
            <a:r>
              <a:rPr lang="en-US" dirty="0"/>
              <a:t> H </a:t>
            </a:r>
            <a:r>
              <a:rPr lang="en-US" dirty="0" err="1"/>
              <a:t>ButterfieldVlaada</a:t>
            </a:r>
            <a:r>
              <a:rPr lang="en-US" dirty="0"/>
              <a:t> </a:t>
            </a:r>
            <a:r>
              <a:rPr lang="en-US" dirty="0" err="1"/>
              <a:t>ChvtilAdam</a:t>
            </a:r>
            <a:r>
              <a:rPr lang="en-US" dirty="0"/>
              <a:t> </a:t>
            </a:r>
            <a:r>
              <a:rPr lang="en-US" dirty="0" err="1"/>
              <a:t>CarlsonGene</a:t>
            </a:r>
            <a:r>
              <a:rPr lang="en-US" dirty="0"/>
              <a:t> </a:t>
            </a:r>
            <a:r>
              <a:rPr lang="en-US" dirty="0" err="1"/>
              <a:t>BillingsleyUwe</a:t>
            </a:r>
            <a:r>
              <a:rPr lang="en-US" dirty="0"/>
              <a:t> Rosenberg </a:t>
            </a:r>
          </a:p>
          <a:p>
            <a:endParaRPr lang="en-US" dirty="0"/>
          </a:p>
        </p:txBody>
      </p:sp>
      <p:sp>
        <p:nvSpPr>
          <p:cNvPr id="4" name="Slide Number Placeholder 3"/>
          <p:cNvSpPr>
            <a:spLocks noGrp="1"/>
          </p:cNvSpPr>
          <p:nvPr>
            <p:ph type="sldNum" sz="quarter" idx="10"/>
          </p:nvPr>
        </p:nvSpPr>
        <p:spPr/>
        <p:txBody>
          <a:bodyPr/>
          <a:lstStyle/>
          <a:p>
            <a:fld id="{76CF069F-DE0A-4EBE-8FA0-115B87F0443B}" type="slidenum">
              <a:rPr lang="en-US" smtClean="0"/>
              <a:t>19</a:t>
            </a:fld>
            <a:endParaRPr lang="en-US"/>
          </a:p>
        </p:txBody>
      </p:sp>
    </p:spTree>
    <p:extLst>
      <p:ext uri="{BB962C8B-B14F-4D97-AF65-F5344CB8AC3E}">
        <p14:creationId xmlns:p14="http://schemas.microsoft.com/office/powerpoint/2010/main" val="2734277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CF069F-DE0A-4EBE-8FA0-115B87F0443B}" type="slidenum">
              <a:rPr lang="en-US" smtClean="0"/>
              <a:t>20</a:t>
            </a:fld>
            <a:endParaRPr lang="en-US"/>
          </a:p>
        </p:txBody>
      </p:sp>
    </p:spTree>
    <p:extLst>
      <p:ext uri="{BB962C8B-B14F-4D97-AF65-F5344CB8AC3E}">
        <p14:creationId xmlns:p14="http://schemas.microsoft.com/office/powerpoint/2010/main" val="417961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joseph</a:t>
            </a:r>
          </a:p>
        </p:txBody>
      </p:sp>
      <p:sp>
        <p:nvSpPr>
          <p:cNvPr id="4" name="Slide Number Placeholder 3"/>
          <p:cNvSpPr>
            <a:spLocks noGrp="1"/>
          </p:cNvSpPr>
          <p:nvPr>
            <p:ph type="sldNum" sz="quarter" idx="10"/>
          </p:nvPr>
        </p:nvSpPr>
        <p:spPr/>
        <p:txBody>
          <a:bodyPr/>
          <a:lstStyle/>
          <a:p>
            <a:fld id="{76CF069F-DE0A-4EBE-8FA0-115B87F0443B}" type="slidenum">
              <a:rPr lang="en-US" smtClean="0"/>
              <a:t>21</a:t>
            </a:fld>
            <a:endParaRPr lang="en-US"/>
          </a:p>
        </p:txBody>
      </p:sp>
    </p:spTree>
    <p:extLst>
      <p:ext uri="{BB962C8B-B14F-4D97-AF65-F5344CB8AC3E}">
        <p14:creationId xmlns:p14="http://schemas.microsoft.com/office/powerpoint/2010/main" val="2681052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Abby</a:t>
            </a:r>
          </a:p>
          <a:p>
            <a:r>
              <a:rPr lang="en-US" dirty="0"/>
              <a:t>Accuracy = 77%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Complex, longer games targeting mature audiences is the best combination to break into the board game market in 2018. Wargames with card drafting features are gaining popularity in 2018. Dean Essig is the best suited board game designer for your needs</a:t>
            </a:r>
          </a:p>
          <a:p>
            <a:endParaRPr lang="en-US" dirty="0"/>
          </a:p>
        </p:txBody>
      </p:sp>
      <p:sp>
        <p:nvSpPr>
          <p:cNvPr id="4" name="Slide Number Placeholder 3"/>
          <p:cNvSpPr>
            <a:spLocks noGrp="1"/>
          </p:cNvSpPr>
          <p:nvPr>
            <p:ph type="sldNum" sz="quarter" idx="10"/>
          </p:nvPr>
        </p:nvSpPr>
        <p:spPr/>
        <p:txBody>
          <a:bodyPr/>
          <a:lstStyle/>
          <a:p>
            <a:fld id="{76CF069F-DE0A-4EBE-8FA0-115B87F0443B}" type="slidenum">
              <a:rPr lang="en-US" smtClean="0"/>
              <a:t>22</a:t>
            </a:fld>
            <a:endParaRPr lang="en-US"/>
          </a:p>
        </p:txBody>
      </p:sp>
    </p:spTree>
    <p:extLst>
      <p:ext uri="{BB962C8B-B14F-4D97-AF65-F5344CB8AC3E}">
        <p14:creationId xmlns:p14="http://schemas.microsoft.com/office/powerpoint/2010/main" val="19191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helena</a:t>
            </a:r>
            <a:endParaRPr lang="en-US" dirty="0"/>
          </a:p>
        </p:txBody>
      </p:sp>
      <p:sp>
        <p:nvSpPr>
          <p:cNvPr id="4" name="Slide Number Placeholder 3"/>
          <p:cNvSpPr>
            <a:spLocks noGrp="1"/>
          </p:cNvSpPr>
          <p:nvPr>
            <p:ph type="sldNum" sz="quarter" idx="10"/>
          </p:nvPr>
        </p:nvSpPr>
        <p:spPr/>
        <p:txBody>
          <a:bodyPr/>
          <a:lstStyle/>
          <a:p>
            <a:fld id="{76CF069F-DE0A-4EBE-8FA0-115B87F0443B}" type="slidenum">
              <a:rPr lang="en-US" smtClean="0"/>
              <a:t>2</a:t>
            </a:fld>
            <a:endParaRPr lang="en-US"/>
          </a:p>
        </p:txBody>
      </p:sp>
    </p:spTree>
    <p:extLst>
      <p:ext uri="{BB962C8B-B14F-4D97-AF65-F5344CB8AC3E}">
        <p14:creationId xmlns:p14="http://schemas.microsoft.com/office/powerpoint/2010/main" val="85241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err="1">
                <a:solidFill>
                  <a:schemeClr val="tx1"/>
                </a:solidFill>
                <a:effectLst/>
                <a:latin typeface="+mn-lt"/>
                <a:ea typeface="+mn-ea"/>
                <a:cs typeface="+mn-cs"/>
              </a:rPr>
              <a:t>helena</a:t>
            </a: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According to Statistica.com, “In 2016, the global board games market was valued at approximately 3.2 billion U.S. dollars.” The forecast in 3 years, for 2021, shows a projected value of 8.12 billion dollars!!! Which is a lot of money! If board game was a country, it’d be ranked 142 in the world. :O </a:t>
            </a:r>
            <a:endParaRPr lang="en-US" b="0" dirty="0">
              <a:effectLst/>
            </a:endParaRPr>
          </a:p>
          <a:p>
            <a:pPr rtl="0"/>
            <a:endParaRPr lang="en-US" b="0" dirty="0">
              <a:effectLst/>
            </a:endParaRPr>
          </a:p>
          <a:p>
            <a:pPr rtl="0"/>
            <a:r>
              <a:rPr lang="en-US" b="0" dirty="0">
                <a:effectLst/>
              </a:rPr>
              <a:t>Not only that, but board games have come so far in technology and game design. </a:t>
            </a:r>
            <a:r>
              <a:rPr lang="en-US" sz="1200" b="0" i="0" u="none" strike="noStrike" kern="1200" dirty="0">
                <a:solidFill>
                  <a:schemeClr val="tx1"/>
                </a:solidFill>
                <a:effectLst/>
                <a:latin typeface="+mn-lt"/>
                <a:ea typeface="+mn-ea"/>
                <a:cs typeface="+mn-cs"/>
              </a:rPr>
              <a:t>By combining the nostalgia of family tabletop evenings with innovative advances in design, games like Ticket to Ride have huge followings, and board game lovers have created their own unique culture. Board games bring people together, and that is PRICELESS!</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76CF069F-DE0A-4EBE-8FA0-115B87F0443B}" type="slidenum">
              <a:rPr lang="en-US" smtClean="0"/>
              <a:t>3</a:t>
            </a:fld>
            <a:endParaRPr lang="en-US"/>
          </a:p>
        </p:txBody>
      </p:sp>
    </p:spTree>
    <p:extLst>
      <p:ext uri="{BB962C8B-B14F-4D97-AF65-F5344CB8AC3E}">
        <p14:creationId xmlns:p14="http://schemas.microsoft.com/office/powerpoint/2010/main" val="1617162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helena</a:t>
            </a:r>
            <a:endParaRPr lang="en-US" dirty="0"/>
          </a:p>
        </p:txBody>
      </p:sp>
      <p:sp>
        <p:nvSpPr>
          <p:cNvPr id="4" name="Slide Number Placeholder 3"/>
          <p:cNvSpPr>
            <a:spLocks noGrp="1"/>
          </p:cNvSpPr>
          <p:nvPr>
            <p:ph type="sldNum" sz="quarter" idx="10"/>
          </p:nvPr>
        </p:nvSpPr>
        <p:spPr/>
        <p:txBody>
          <a:bodyPr/>
          <a:lstStyle/>
          <a:p>
            <a:fld id="{76CF069F-DE0A-4EBE-8FA0-115B87F0443B}" type="slidenum">
              <a:rPr lang="en-US" smtClean="0"/>
              <a:t>4</a:t>
            </a:fld>
            <a:endParaRPr lang="en-US"/>
          </a:p>
        </p:txBody>
      </p:sp>
    </p:spTree>
    <p:extLst>
      <p:ext uri="{BB962C8B-B14F-4D97-AF65-F5344CB8AC3E}">
        <p14:creationId xmlns:p14="http://schemas.microsoft.com/office/powerpoint/2010/main" val="4267572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Complex, longer games targeting mature audiences is the best combination to break into the board game market in 2018. Wargames with card drafting mechanics are gaining popularity in 2018. Dean Essig is the best board game designer given these requirements.</a:t>
            </a:r>
          </a:p>
        </p:txBody>
      </p:sp>
      <p:sp>
        <p:nvSpPr>
          <p:cNvPr id="4" name="Slide Number Placeholder 3"/>
          <p:cNvSpPr>
            <a:spLocks noGrp="1"/>
          </p:cNvSpPr>
          <p:nvPr>
            <p:ph type="sldNum" sz="quarter" idx="10"/>
          </p:nvPr>
        </p:nvSpPr>
        <p:spPr/>
        <p:txBody>
          <a:bodyPr/>
          <a:lstStyle/>
          <a:p>
            <a:fld id="{76CF069F-DE0A-4EBE-8FA0-115B87F0443B}" type="slidenum">
              <a:rPr lang="en-US" smtClean="0"/>
              <a:t>6</a:t>
            </a:fld>
            <a:endParaRPr lang="en-US"/>
          </a:p>
        </p:txBody>
      </p:sp>
    </p:spTree>
    <p:extLst>
      <p:ext uri="{BB962C8B-B14F-4D97-AF65-F5344CB8AC3E}">
        <p14:creationId xmlns:p14="http://schemas.microsoft.com/office/powerpoint/2010/main" val="412152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Joseph</a:t>
            </a:r>
          </a:p>
          <a:p>
            <a:pPr rtl="0"/>
            <a:r>
              <a:rPr lang="en-US" sz="1200" b="0" i="0" u="none" strike="noStrike" kern="1200" dirty="0">
                <a:solidFill>
                  <a:schemeClr val="tx1"/>
                </a:solidFill>
                <a:effectLst/>
                <a:latin typeface="+mn-lt"/>
                <a:ea typeface="+mn-ea"/>
                <a:cs typeface="+mn-cs"/>
              </a:rPr>
              <a:t>Board Game Geek (BGG) is a board game database - a collection or catalog of data and information on traditional board games.</a:t>
            </a:r>
            <a:endParaRPr lang="en-US"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cleaning1. when min players are 0, those are actually books/not a game2. Tried to remove outliers at first, dropping bottom and top 10% of </a:t>
            </a:r>
            <a:r>
              <a:rPr lang="en-US" sz="1200" b="0" i="0" u="none" strike="noStrike" kern="1200" dirty="0" err="1">
                <a:solidFill>
                  <a:schemeClr val="tx1"/>
                </a:solidFill>
                <a:effectLst/>
                <a:latin typeface="+mn-lt"/>
                <a:ea typeface="+mn-ea"/>
                <a:cs typeface="+mn-cs"/>
              </a:rPr>
              <a:t>num_votersHowever</a:t>
            </a:r>
            <a:r>
              <a:rPr lang="en-US" sz="1200" b="0" i="0" u="none" strike="noStrike" kern="1200" dirty="0">
                <a:solidFill>
                  <a:schemeClr val="tx1"/>
                </a:solidFill>
                <a:effectLst/>
                <a:latin typeface="+mn-lt"/>
                <a:ea typeface="+mn-ea"/>
                <a:cs typeface="+mn-cs"/>
              </a:rPr>
              <a:t>, saw that it was </a:t>
            </a:r>
            <a:r>
              <a:rPr lang="en-US" sz="1200" b="0" i="0" u="none" strike="noStrike" kern="1200" dirty="0" err="1">
                <a:solidFill>
                  <a:schemeClr val="tx1"/>
                </a:solidFill>
                <a:effectLst/>
                <a:latin typeface="+mn-lt"/>
                <a:ea typeface="+mn-ea"/>
                <a:cs typeface="+mn-cs"/>
              </a:rPr>
              <a:t>Catan</a:t>
            </a:r>
            <a:r>
              <a:rPr lang="en-US" sz="1200" b="0" i="0" u="none" strike="noStrike" kern="1200" dirty="0">
                <a:solidFill>
                  <a:schemeClr val="tx1"/>
                </a:solidFill>
                <a:effectLst/>
                <a:latin typeface="+mn-lt"/>
                <a:ea typeface="+mn-ea"/>
                <a:cs typeface="+mn-cs"/>
              </a:rPr>
              <a:t>, which is hugely popular!</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So was not able to do it in our case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3. So we just filtered it so that we dropped games with less than 100 votes, to make sure we were only hitting games that were more </a:t>
            </a:r>
            <a:r>
              <a:rPr lang="en-US" sz="1200" b="0" i="0" u="none" strike="noStrike" kern="1200" dirty="0" err="1">
                <a:solidFill>
                  <a:schemeClr val="tx1"/>
                </a:solidFill>
                <a:effectLst/>
                <a:latin typeface="+mn-lt"/>
                <a:ea typeface="+mn-ea"/>
                <a:cs typeface="+mn-cs"/>
              </a:rPr>
              <a:t>thanobscure</a:t>
            </a:r>
            <a:r>
              <a:rPr lang="en-US" sz="1200" b="0" i="0" u="none" strike="noStrike" kern="1200" dirty="0">
                <a:solidFill>
                  <a:schemeClr val="tx1"/>
                </a:solidFill>
                <a:effectLst/>
                <a:latin typeface="+mn-lt"/>
                <a:ea typeface="+mn-ea"/>
                <a:cs typeface="+mn-cs"/>
              </a:rPr>
              <a:t>, but also not ignoring what might be untapped </a:t>
            </a:r>
            <a:r>
              <a:rPr lang="en-US" sz="1200" b="0" i="0" u="none" strike="noStrike" kern="1200" dirty="0" err="1">
                <a:solidFill>
                  <a:schemeClr val="tx1"/>
                </a:solidFill>
                <a:effectLst/>
                <a:latin typeface="+mn-lt"/>
                <a:ea typeface="+mn-ea"/>
                <a:cs typeface="+mn-cs"/>
              </a:rPr>
              <a:t>potential.normalization:highly</a:t>
            </a:r>
            <a:r>
              <a:rPr lang="en-US" sz="1200" b="0" i="0" u="none" strike="noStrike" kern="1200" dirty="0">
                <a:solidFill>
                  <a:schemeClr val="tx1"/>
                </a:solidFill>
                <a:effectLst/>
                <a:latin typeface="+mn-lt"/>
                <a:ea typeface="+mn-ea"/>
                <a:cs typeface="+mn-cs"/>
              </a:rPr>
              <a:t> skewed, thus do normalization1. normalize </a:t>
            </a:r>
            <a:r>
              <a:rPr lang="en-US" sz="1200" b="0" i="0" u="none" strike="noStrike" kern="1200" dirty="0" err="1">
                <a:solidFill>
                  <a:schemeClr val="tx1"/>
                </a:solidFill>
                <a:effectLst/>
                <a:latin typeface="+mn-lt"/>
                <a:ea typeface="+mn-ea"/>
                <a:cs typeface="+mn-cs"/>
              </a:rPr>
              <a:t>avg_rating</a:t>
            </a:r>
            <a:r>
              <a:rPr lang="en-US" sz="1200" b="0" i="0" u="none" strike="noStrike" kern="1200" dirty="0">
                <a:solidFill>
                  <a:schemeClr val="tx1"/>
                </a:solidFill>
                <a:effectLst/>
                <a:latin typeface="+mn-lt"/>
                <a:ea typeface="+mn-ea"/>
                <a:cs typeface="+mn-cs"/>
              </a:rPr>
              <a:t>: on a scale of 0-12. normalize #vote and owned on a scale of 0-1</a:t>
            </a:r>
            <a:br>
              <a:rPr lang="en-US" sz="1200" b="0" i="0" u="none" strike="noStrike" kern="1200" dirty="0">
                <a:solidFill>
                  <a:schemeClr val="tx1"/>
                </a:solidFill>
                <a:effectLst/>
                <a:latin typeface="+mn-lt"/>
                <a:ea typeface="+mn-ea"/>
                <a:cs typeface="+mn-cs"/>
              </a:rPr>
            </a:br>
            <a:r>
              <a:rPr lang="en-US" sz="1200" b="0" i="0" u="none" strike="noStrike" kern="1200" dirty="0" err="1">
                <a:solidFill>
                  <a:schemeClr val="tx1"/>
                </a:solidFill>
                <a:effectLst/>
                <a:latin typeface="+mn-lt"/>
                <a:ea typeface="+mn-ea"/>
                <a:cs typeface="+mn-cs"/>
              </a:rPr>
              <a:t>categorizationregression</a:t>
            </a:r>
            <a:r>
              <a:rPr lang="en-US" sz="1200" b="0" i="0" u="none" strike="noStrike" kern="1200" dirty="0">
                <a:solidFill>
                  <a:schemeClr val="tx1"/>
                </a:solidFill>
                <a:effectLst/>
                <a:latin typeface="+mn-lt"/>
                <a:ea typeface="+mn-ea"/>
                <a:cs typeface="+mn-cs"/>
              </a:rPr>
              <a:t>, figured that there is no strong  linear relationship, thus try categorization1. min_players2. max_players3. 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Various variables: Average ratings, geek ratings, and characteristics such as minimum/maximum players, average play time, category, mechanic, and weight/complexity</a:t>
            </a:r>
          </a:p>
          <a:p>
            <a:pPr rtl="0"/>
            <a:br>
              <a:rPr lang="en-US" b="0" dirty="0">
                <a:effectLst/>
              </a:rPr>
            </a:br>
            <a:r>
              <a:rPr lang="en-US" sz="1200" b="0" i="0" u="none" strike="noStrike" kern="1200" dirty="0">
                <a:solidFill>
                  <a:schemeClr val="tx1"/>
                </a:solidFill>
                <a:effectLst/>
                <a:latin typeface="+mn-lt"/>
                <a:ea typeface="+mn-ea"/>
                <a:cs typeface="+mn-cs"/>
              </a:rPr>
              <a:t>One unique variable to note is </a:t>
            </a:r>
            <a:r>
              <a:rPr lang="en-US" sz="1200" b="0" i="0" u="none" strike="noStrike" kern="1200" dirty="0" err="1">
                <a:solidFill>
                  <a:schemeClr val="tx1"/>
                </a:solidFill>
                <a:effectLst/>
                <a:latin typeface="+mn-lt"/>
                <a:ea typeface="+mn-ea"/>
                <a:cs typeface="+mn-cs"/>
              </a:rPr>
              <a:t>geek_rating</a:t>
            </a:r>
            <a:r>
              <a:rPr lang="en-US" sz="1200" b="0" i="0" u="none" strike="noStrike" kern="1200" dirty="0">
                <a:solidFill>
                  <a:schemeClr val="tx1"/>
                </a:solidFill>
                <a:effectLst/>
                <a:latin typeface="+mn-lt"/>
                <a:ea typeface="+mn-ea"/>
                <a:cs typeface="+mn-cs"/>
              </a:rPr>
              <a:t>. This  is basically </a:t>
            </a:r>
            <a:r>
              <a:rPr lang="en-US" sz="1200" b="0" i="0" u="none" strike="noStrike" kern="1200" dirty="0" err="1">
                <a:solidFill>
                  <a:schemeClr val="tx1"/>
                </a:solidFill>
                <a:effectLst/>
                <a:latin typeface="+mn-lt"/>
                <a:ea typeface="+mn-ea"/>
                <a:cs typeface="+mn-cs"/>
              </a:rPr>
              <a:t>average_rating</a:t>
            </a:r>
            <a:r>
              <a:rPr lang="en-US" sz="1200" b="0" i="0" u="none" strike="noStrike" kern="1200" dirty="0">
                <a:solidFill>
                  <a:schemeClr val="tx1"/>
                </a:solidFill>
                <a:effectLst/>
                <a:latin typeface="+mn-lt"/>
                <a:ea typeface="+mn-ea"/>
                <a:cs typeface="+mn-cs"/>
              </a:rPr>
              <a:t>, but with a penalization by using </a:t>
            </a:r>
            <a:r>
              <a:rPr lang="en-US" sz="1200" b="0" i="0" u="none" strike="noStrike" kern="1200" dirty="0" err="1">
                <a:solidFill>
                  <a:schemeClr val="tx1"/>
                </a:solidFill>
                <a:effectLst/>
                <a:latin typeface="+mn-lt"/>
                <a:ea typeface="+mn-ea"/>
                <a:cs typeface="+mn-cs"/>
              </a:rPr>
              <a:t>num_votes</a:t>
            </a:r>
            <a:r>
              <a:rPr lang="en-US" sz="1200" b="0" i="0" u="none" strike="noStrike" kern="1200" dirty="0">
                <a:solidFill>
                  <a:schemeClr val="tx1"/>
                </a:solidFill>
                <a:effectLst/>
                <a:latin typeface="+mn-lt"/>
                <a:ea typeface="+mn-ea"/>
                <a:cs typeface="+mn-cs"/>
              </a:rPr>
              <a:t> to prevent games with relatively few votes from climbing to the top of the ranks.</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76CF069F-DE0A-4EBE-8FA0-115B87F0443B}" type="slidenum">
              <a:rPr lang="en-US" smtClean="0"/>
              <a:t>9</a:t>
            </a:fld>
            <a:endParaRPr lang="en-US"/>
          </a:p>
        </p:txBody>
      </p:sp>
    </p:spTree>
    <p:extLst>
      <p:ext uri="{BB962C8B-B14F-4D97-AF65-F5344CB8AC3E}">
        <p14:creationId xmlns:p14="http://schemas.microsoft.com/office/powerpoint/2010/main" val="146920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CF069F-DE0A-4EBE-8FA0-115B87F0443B}" type="slidenum">
              <a:rPr lang="en-US" smtClean="0"/>
              <a:t>10</a:t>
            </a:fld>
            <a:endParaRPr lang="en-US"/>
          </a:p>
        </p:txBody>
      </p:sp>
    </p:spTree>
    <p:extLst>
      <p:ext uri="{BB962C8B-B14F-4D97-AF65-F5344CB8AC3E}">
        <p14:creationId xmlns:p14="http://schemas.microsoft.com/office/powerpoint/2010/main" val="859172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err="1">
                <a:solidFill>
                  <a:schemeClr val="tx1"/>
                </a:solidFill>
                <a:effectLst/>
                <a:latin typeface="+mn-lt"/>
                <a:ea typeface="+mn-ea"/>
                <a:cs typeface="+mn-cs"/>
              </a:rPr>
              <a:t>abby</a:t>
            </a: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Surveys mean that there are PEOPLE behind the laptop, answering these questions.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Often times, especially with questions where one is asked to rate something, people want to be polite! As you can see in our range of </a:t>
            </a:r>
            <a:r>
              <a:rPr lang="en-US" sz="1200" b="0" i="0" u="none" strike="noStrike" kern="1200" dirty="0" err="1">
                <a:solidFill>
                  <a:schemeClr val="tx1"/>
                </a:solidFill>
                <a:effectLst/>
                <a:latin typeface="+mn-lt"/>
                <a:ea typeface="+mn-ea"/>
                <a:cs typeface="+mn-cs"/>
              </a:rPr>
              <a:t>avg_rating</a:t>
            </a:r>
            <a:r>
              <a:rPr lang="en-US" sz="1200" b="0" i="0" u="none" strike="noStrike" kern="1200" dirty="0">
                <a:solidFill>
                  <a:schemeClr val="tx1"/>
                </a:solidFill>
                <a:effectLst/>
                <a:latin typeface="+mn-lt"/>
                <a:ea typeface="+mn-ea"/>
                <a:cs typeface="+mn-cs"/>
              </a:rPr>
              <a:t> column, the range of answers is between 5.77 and 9.26, on a 0 - 10 scale. People don’t want to be mean and rate a board game as 1 or 2. Furthermore, our histogram shows that the highest frequency of scores is between 6.1 - 7.5...which is neither good nor bad.</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76CF069F-DE0A-4EBE-8FA0-115B87F0443B}" type="slidenum">
              <a:rPr lang="en-US" smtClean="0"/>
              <a:t>12</a:t>
            </a:fld>
            <a:endParaRPr lang="en-US"/>
          </a:p>
        </p:txBody>
      </p:sp>
    </p:spTree>
    <p:extLst>
      <p:ext uri="{BB962C8B-B14F-4D97-AF65-F5344CB8AC3E}">
        <p14:creationId xmlns:p14="http://schemas.microsoft.com/office/powerpoint/2010/main" val="3601364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err="1">
                <a:solidFill>
                  <a:schemeClr val="tx1"/>
                </a:solidFill>
                <a:effectLst/>
                <a:latin typeface="+mn-lt"/>
                <a:ea typeface="+mn-ea"/>
                <a:cs typeface="+mn-cs"/>
              </a:rPr>
              <a:t>abby</a:t>
            </a: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NPS stands for Net Promoter Score. It is an index ranging from -100 to 100 that measures the willingness of customers to recommend a company’s products or services to others. It is used as a proxy for gauging the customer’s overall satisfaction with a company’s product or service and the customer’s loyalty to the brand.</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After being surveyed on a particular questions, customers are classified into 3 categories, detractors, passives, and promoters.  </a:t>
            </a:r>
            <a:endParaRPr lang="en-US" b="0" dirty="0">
              <a:effectLst/>
            </a:endParaRPr>
          </a:p>
          <a:p>
            <a:br>
              <a:rPr lang="en-US" b="0" dirty="0">
                <a:effectLst/>
              </a:rPr>
            </a:br>
            <a:endParaRPr lang="en-US" dirty="0"/>
          </a:p>
        </p:txBody>
      </p:sp>
      <p:sp>
        <p:nvSpPr>
          <p:cNvPr id="4" name="Slide Number Placeholder 3"/>
          <p:cNvSpPr>
            <a:spLocks noGrp="1"/>
          </p:cNvSpPr>
          <p:nvPr>
            <p:ph type="sldNum" sz="quarter" idx="10"/>
          </p:nvPr>
        </p:nvSpPr>
        <p:spPr/>
        <p:txBody>
          <a:bodyPr/>
          <a:lstStyle/>
          <a:p>
            <a:fld id="{76CF069F-DE0A-4EBE-8FA0-115B87F0443B}" type="slidenum">
              <a:rPr lang="en-US" smtClean="0"/>
              <a:t>13</a:t>
            </a:fld>
            <a:endParaRPr lang="en-US"/>
          </a:p>
        </p:txBody>
      </p:sp>
    </p:spTree>
    <p:extLst>
      <p:ext uri="{BB962C8B-B14F-4D97-AF65-F5344CB8AC3E}">
        <p14:creationId xmlns:p14="http://schemas.microsoft.com/office/powerpoint/2010/main" val="109970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5CFD-CEBF-4151-B681-FF04C959A9A2}"/>
              </a:ext>
            </a:extLst>
          </p:cNvPr>
          <p:cNvSpPr>
            <a:spLocks noGrp="1"/>
          </p:cNvSpPr>
          <p:nvPr>
            <p:ph type="ctrTitle"/>
          </p:nvPr>
        </p:nvSpPr>
        <p:spPr>
          <a:xfrm>
            <a:off x="1524000" y="1122363"/>
            <a:ext cx="9144000" cy="2387600"/>
          </a:xfrm>
        </p:spPr>
        <p:txBody>
          <a:bodyPr anchor="b"/>
          <a:lstStyle>
            <a:lvl1pPr algn="ctr">
              <a:defRPr sz="6000" cap="small" baseline="0"/>
            </a:lvl1pPr>
          </a:lstStyle>
          <a:p>
            <a:r>
              <a:rPr lang="en-US" dirty="0"/>
              <a:t>Click to edit Master title style</a:t>
            </a:r>
          </a:p>
        </p:txBody>
      </p:sp>
      <p:sp>
        <p:nvSpPr>
          <p:cNvPr id="3" name="Subtitle 2">
            <a:extLst>
              <a:ext uri="{FF2B5EF4-FFF2-40B4-BE49-F238E27FC236}">
                <a16:creationId xmlns:a16="http://schemas.microsoft.com/office/drawing/2014/main" id="{0AB8FE3D-771A-4BBF-9F02-1E8E68B26D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BFCFF4F-A6D4-489D-A95C-F66F01F35505}"/>
              </a:ext>
            </a:extLst>
          </p:cNvPr>
          <p:cNvSpPr>
            <a:spLocks noGrp="1"/>
          </p:cNvSpPr>
          <p:nvPr>
            <p:ph type="dt" sz="half" idx="10"/>
          </p:nvPr>
        </p:nvSpPr>
        <p:spPr/>
        <p:txBody>
          <a:bodyPr/>
          <a:lstStyle/>
          <a:p>
            <a:fld id="{5EA96370-86B6-47AD-84EB-AC685AC94037}" type="datetimeFigureOut">
              <a:rPr lang="en-US" smtClean="0"/>
              <a:t>8/13/2018</a:t>
            </a:fld>
            <a:endParaRPr lang="en-US"/>
          </a:p>
        </p:txBody>
      </p:sp>
      <p:sp>
        <p:nvSpPr>
          <p:cNvPr id="5" name="Footer Placeholder 4">
            <a:extLst>
              <a:ext uri="{FF2B5EF4-FFF2-40B4-BE49-F238E27FC236}">
                <a16:creationId xmlns:a16="http://schemas.microsoft.com/office/drawing/2014/main" id="{ECBA10DB-6E30-4636-9916-6FA989465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E0397-6CFC-4EF0-B8C2-938FD17E06BE}"/>
              </a:ext>
            </a:extLst>
          </p:cNvPr>
          <p:cNvSpPr>
            <a:spLocks noGrp="1"/>
          </p:cNvSpPr>
          <p:nvPr>
            <p:ph type="sldNum" sz="quarter" idx="12"/>
          </p:nvPr>
        </p:nvSpPr>
        <p:spPr/>
        <p:txBody>
          <a:bodyPr/>
          <a:lstStyle/>
          <a:p>
            <a:fld id="{4DCAB28A-F320-4F46-A1BB-D19C29991E6D}" type="slidenum">
              <a:rPr lang="en-US" smtClean="0"/>
              <a:t>‹#›</a:t>
            </a:fld>
            <a:endParaRPr lang="en-US"/>
          </a:p>
        </p:txBody>
      </p:sp>
    </p:spTree>
    <p:extLst>
      <p:ext uri="{BB962C8B-B14F-4D97-AF65-F5344CB8AC3E}">
        <p14:creationId xmlns:p14="http://schemas.microsoft.com/office/powerpoint/2010/main" val="371650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163A-7D84-47D5-8B1C-1727FF1DD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6E8283-79AA-404E-A63A-2DC8DF84D7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2A6CD0-8A01-4FD6-8E3E-DB67F2E4E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CF7CF2-0817-45D9-953C-BB6D6108A603}"/>
              </a:ext>
            </a:extLst>
          </p:cNvPr>
          <p:cNvSpPr>
            <a:spLocks noGrp="1"/>
          </p:cNvSpPr>
          <p:nvPr>
            <p:ph type="dt" sz="half" idx="10"/>
          </p:nvPr>
        </p:nvSpPr>
        <p:spPr/>
        <p:txBody>
          <a:bodyPr/>
          <a:lstStyle/>
          <a:p>
            <a:fld id="{5EA96370-86B6-47AD-84EB-AC685AC94037}" type="datetimeFigureOut">
              <a:rPr lang="en-US" smtClean="0"/>
              <a:t>8/13/2018</a:t>
            </a:fld>
            <a:endParaRPr lang="en-US"/>
          </a:p>
        </p:txBody>
      </p:sp>
      <p:sp>
        <p:nvSpPr>
          <p:cNvPr id="6" name="Footer Placeholder 5">
            <a:extLst>
              <a:ext uri="{FF2B5EF4-FFF2-40B4-BE49-F238E27FC236}">
                <a16:creationId xmlns:a16="http://schemas.microsoft.com/office/drawing/2014/main" id="{C5D1554B-58A1-439D-8730-95FB86AB1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B994C5-7036-47BF-9511-F6AE1CB4966B}"/>
              </a:ext>
            </a:extLst>
          </p:cNvPr>
          <p:cNvSpPr>
            <a:spLocks noGrp="1"/>
          </p:cNvSpPr>
          <p:nvPr>
            <p:ph type="sldNum" sz="quarter" idx="12"/>
          </p:nvPr>
        </p:nvSpPr>
        <p:spPr/>
        <p:txBody>
          <a:bodyPr/>
          <a:lstStyle/>
          <a:p>
            <a:fld id="{4DCAB28A-F320-4F46-A1BB-D19C29991E6D}" type="slidenum">
              <a:rPr lang="en-US" smtClean="0"/>
              <a:t>‹#›</a:t>
            </a:fld>
            <a:endParaRPr lang="en-US"/>
          </a:p>
        </p:txBody>
      </p:sp>
    </p:spTree>
    <p:extLst>
      <p:ext uri="{BB962C8B-B14F-4D97-AF65-F5344CB8AC3E}">
        <p14:creationId xmlns:p14="http://schemas.microsoft.com/office/powerpoint/2010/main" val="86969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F8A5-827C-4E81-A743-64A084F93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009AE2-E474-494A-A050-F6AB8CB75E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D987DF-489D-4582-A07A-118A0A683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39C4FA-B736-4AC8-A501-8CD6137E705C}"/>
              </a:ext>
            </a:extLst>
          </p:cNvPr>
          <p:cNvSpPr>
            <a:spLocks noGrp="1"/>
          </p:cNvSpPr>
          <p:nvPr>
            <p:ph type="dt" sz="half" idx="10"/>
          </p:nvPr>
        </p:nvSpPr>
        <p:spPr/>
        <p:txBody>
          <a:bodyPr/>
          <a:lstStyle/>
          <a:p>
            <a:fld id="{5EA96370-86B6-47AD-84EB-AC685AC94037}" type="datetimeFigureOut">
              <a:rPr lang="en-US" smtClean="0"/>
              <a:t>8/13/2018</a:t>
            </a:fld>
            <a:endParaRPr lang="en-US"/>
          </a:p>
        </p:txBody>
      </p:sp>
      <p:sp>
        <p:nvSpPr>
          <p:cNvPr id="6" name="Footer Placeholder 5">
            <a:extLst>
              <a:ext uri="{FF2B5EF4-FFF2-40B4-BE49-F238E27FC236}">
                <a16:creationId xmlns:a16="http://schemas.microsoft.com/office/drawing/2014/main" id="{44D00D17-0B47-4AD8-9015-C61D0D2ACA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6E70D5-FD4B-4426-895C-B00DB04C4F0E}"/>
              </a:ext>
            </a:extLst>
          </p:cNvPr>
          <p:cNvSpPr>
            <a:spLocks noGrp="1"/>
          </p:cNvSpPr>
          <p:nvPr>
            <p:ph type="sldNum" sz="quarter" idx="12"/>
          </p:nvPr>
        </p:nvSpPr>
        <p:spPr/>
        <p:txBody>
          <a:bodyPr/>
          <a:lstStyle/>
          <a:p>
            <a:fld id="{4DCAB28A-F320-4F46-A1BB-D19C29991E6D}" type="slidenum">
              <a:rPr lang="en-US" smtClean="0"/>
              <a:t>‹#›</a:t>
            </a:fld>
            <a:endParaRPr lang="en-US"/>
          </a:p>
        </p:txBody>
      </p:sp>
    </p:spTree>
    <p:extLst>
      <p:ext uri="{BB962C8B-B14F-4D97-AF65-F5344CB8AC3E}">
        <p14:creationId xmlns:p14="http://schemas.microsoft.com/office/powerpoint/2010/main" val="3786041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3BA35-CFE5-4C99-A20C-25CB250500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07254D-4048-4A91-9D01-83E1725EF4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25B8B-F519-49BF-BE84-1A22BC7F07BA}"/>
              </a:ext>
            </a:extLst>
          </p:cNvPr>
          <p:cNvSpPr>
            <a:spLocks noGrp="1"/>
          </p:cNvSpPr>
          <p:nvPr>
            <p:ph type="dt" sz="half" idx="10"/>
          </p:nvPr>
        </p:nvSpPr>
        <p:spPr/>
        <p:txBody>
          <a:bodyPr/>
          <a:lstStyle/>
          <a:p>
            <a:fld id="{5EA96370-86B6-47AD-84EB-AC685AC94037}" type="datetimeFigureOut">
              <a:rPr lang="en-US" smtClean="0"/>
              <a:t>8/13/2018</a:t>
            </a:fld>
            <a:endParaRPr lang="en-US"/>
          </a:p>
        </p:txBody>
      </p:sp>
      <p:sp>
        <p:nvSpPr>
          <p:cNvPr id="5" name="Footer Placeholder 4">
            <a:extLst>
              <a:ext uri="{FF2B5EF4-FFF2-40B4-BE49-F238E27FC236}">
                <a16:creationId xmlns:a16="http://schemas.microsoft.com/office/drawing/2014/main" id="{4D8484E9-3565-4660-82C7-E9F568843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14F7E-AC6E-4DF0-B867-AD5B8B8FD0F5}"/>
              </a:ext>
            </a:extLst>
          </p:cNvPr>
          <p:cNvSpPr>
            <a:spLocks noGrp="1"/>
          </p:cNvSpPr>
          <p:nvPr>
            <p:ph type="sldNum" sz="quarter" idx="12"/>
          </p:nvPr>
        </p:nvSpPr>
        <p:spPr/>
        <p:txBody>
          <a:bodyPr/>
          <a:lstStyle/>
          <a:p>
            <a:fld id="{4DCAB28A-F320-4F46-A1BB-D19C29991E6D}" type="slidenum">
              <a:rPr lang="en-US" smtClean="0"/>
              <a:t>‹#›</a:t>
            </a:fld>
            <a:endParaRPr lang="en-US"/>
          </a:p>
        </p:txBody>
      </p:sp>
    </p:spTree>
    <p:extLst>
      <p:ext uri="{BB962C8B-B14F-4D97-AF65-F5344CB8AC3E}">
        <p14:creationId xmlns:p14="http://schemas.microsoft.com/office/powerpoint/2010/main" val="617734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E9DF8D-5A57-4A4D-93CB-327197B2D9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11A51A-3DD7-4F74-8E46-B9654DC6E97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A37A8C-088B-4C08-BA1E-9BEC349AABBF}"/>
              </a:ext>
            </a:extLst>
          </p:cNvPr>
          <p:cNvSpPr>
            <a:spLocks noGrp="1"/>
          </p:cNvSpPr>
          <p:nvPr>
            <p:ph type="dt" sz="half" idx="10"/>
          </p:nvPr>
        </p:nvSpPr>
        <p:spPr/>
        <p:txBody>
          <a:bodyPr/>
          <a:lstStyle/>
          <a:p>
            <a:fld id="{5EA96370-86B6-47AD-84EB-AC685AC94037}" type="datetimeFigureOut">
              <a:rPr lang="en-US" smtClean="0"/>
              <a:t>8/13/2018</a:t>
            </a:fld>
            <a:endParaRPr lang="en-US"/>
          </a:p>
        </p:txBody>
      </p:sp>
      <p:sp>
        <p:nvSpPr>
          <p:cNvPr id="5" name="Footer Placeholder 4">
            <a:extLst>
              <a:ext uri="{FF2B5EF4-FFF2-40B4-BE49-F238E27FC236}">
                <a16:creationId xmlns:a16="http://schemas.microsoft.com/office/drawing/2014/main" id="{8C9AADC2-B684-4071-B4A1-9074CED59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CAB63-2984-4A07-92A9-28CACA335E9D}"/>
              </a:ext>
            </a:extLst>
          </p:cNvPr>
          <p:cNvSpPr>
            <a:spLocks noGrp="1"/>
          </p:cNvSpPr>
          <p:nvPr>
            <p:ph type="sldNum" sz="quarter" idx="12"/>
          </p:nvPr>
        </p:nvSpPr>
        <p:spPr/>
        <p:txBody>
          <a:bodyPr/>
          <a:lstStyle/>
          <a:p>
            <a:fld id="{4DCAB28A-F320-4F46-A1BB-D19C29991E6D}" type="slidenum">
              <a:rPr lang="en-US" smtClean="0"/>
              <a:t>‹#›</a:t>
            </a:fld>
            <a:endParaRPr lang="en-US"/>
          </a:p>
        </p:txBody>
      </p:sp>
    </p:spTree>
    <p:extLst>
      <p:ext uri="{BB962C8B-B14F-4D97-AF65-F5344CB8AC3E}">
        <p14:creationId xmlns:p14="http://schemas.microsoft.com/office/powerpoint/2010/main" val="253318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AA981-A8EE-4173-A783-D047352DC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D7B660-33C6-4837-A776-4F268532BC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B4B59-5ACA-4B50-89A2-418C6E70A5D6}"/>
              </a:ext>
            </a:extLst>
          </p:cNvPr>
          <p:cNvSpPr>
            <a:spLocks noGrp="1"/>
          </p:cNvSpPr>
          <p:nvPr>
            <p:ph type="dt" sz="half" idx="10"/>
          </p:nvPr>
        </p:nvSpPr>
        <p:spPr/>
        <p:txBody>
          <a:bodyPr/>
          <a:lstStyle/>
          <a:p>
            <a:fld id="{5EA96370-86B6-47AD-84EB-AC685AC94037}" type="datetimeFigureOut">
              <a:rPr lang="en-US" smtClean="0"/>
              <a:t>8/13/2018</a:t>
            </a:fld>
            <a:endParaRPr lang="en-US"/>
          </a:p>
        </p:txBody>
      </p:sp>
      <p:sp>
        <p:nvSpPr>
          <p:cNvPr id="5" name="Footer Placeholder 4">
            <a:extLst>
              <a:ext uri="{FF2B5EF4-FFF2-40B4-BE49-F238E27FC236}">
                <a16:creationId xmlns:a16="http://schemas.microsoft.com/office/drawing/2014/main" id="{DE4BC2FF-0FA7-41C8-8665-B8D9E50DD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ED6B0-C23E-40B5-832A-EE78CB4E3B65}"/>
              </a:ext>
            </a:extLst>
          </p:cNvPr>
          <p:cNvSpPr>
            <a:spLocks noGrp="1"/>
          </p:cNvSpPr>
          <p:nvPr>
            <p:ph type="sldNum" sz="quarter" idx="12"/>
          </p:nvPr>
        </p:nvSpPr>
        <p:spPr/>
        <p:txBody>
          <a:bodyPr/>
          <a:lstStyle/>
          <a:p>
            <a:fld id="{4DCAB28A-F320-4F46-A1BB-D19C29991E6D}" type="slidenum">
              <a:rPr lang="en-US" smtClean="0"/>
              <a:t>‹#›</a:t>
            </a:fld>
            <a:endParaRPr lang="en-US"/>
          </a:p>
        </p:txBody>
      </p:sp>
    </p:spTree>
    <p:extLst>
      <p:ext uri="{BB962C8B-B14F-4D97-AF65-F5344CB8AC3E}">
        <p14:creationId xmlns:p14="http://schemas.microsoft.com/office/powerpoint/2010/main" val="670573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F8A5-827C-4E81-A743-64A084F93AF2}"/>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Section Header</a:t>
            </a:r>
          </a:p>
        </p:txBody>
      </p:sp>
      <p:sp>
        <p:nvSpPr>
          <p:cNvPr id="3" name="Picture Placeholder 2">
            <a:extLst>
              <a:ext uri="{FF2B5EF4-FFF2-40B4-BE49-F238E27FC236}">
                <a16:creationId xmlns:a16="http://schemas.microsoft.com/office/drawing/2014/main" id="{1E009AE2-E474-494A-A050-F6AB8CB75E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6D987DF-489D-4582-A07A-118A0A683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
        <p:nvSpPr>
          <p:cNvPr id="5" name="Date Placeholder 4">
            <a:extLst>
              <a:ext uri="{FF2B5EF4-FFF2-40B4-BE49-F238E27FC236}">
                <a16:creationId xmlns:a16="http://schemas.microsoft.com/office/drawing/2014/main" id="{4539C4FA-B736-4AC8-A501-8CD6137E705C}"/>
              </a:ext>
            </a:extLst>
          </p:cNvPr>
          <p:cNvSpPr>
            <a:spLocks noGrp="1"/>
          </p:cNvSpPr>
          <p:nvPr>
            <p:ph type="dt" sz="half" idx="10"/>
          </p:nvPr>
        </p:nvSpPr>
        <p:spPr/>
        <p:txBody>
          <a:bodyPr/>
          <a:lstStyle/>
          <a:p>
            <a:fld id="{5EA96370-86B6-47AD-84EB-AC685AC94037}" type="datetimeFigureOut">
              <a:rPr lang="en-US" smtClean="0"/>
              <a:t>8/13/2018</a:t>
            </a:fld>
            <a:endParaRPr lang="en-US"/>
          </a:p>
        </p:txBody>
      </p:sp>
      <p:sp>
        <p:nvSpPr>
          <p:cNvPr id="6" name="Footer Placeholder 5">
            <a:extLst>
              <a:ext uri="{FF2B5EF4-FFF2-40B4-BE49-F238E27FC236}">
                <a16:creationId xmlns:a16="http://schemas.microsoft.com/office/drawing/2014/main" id="{44D00D17-0B47-4AD8-9015-C61D0D2ACA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6E70D5-FD4B-4426-895C-B00DB04C4F0E}"/>
              </a:ext>
            </a:extLst>
          </p:cNvPr>
          <p:cNvSpPr>
            <a:spLocks noGrp="1"/>
          </p:cNvSpPr>
          <p:nvPr>
            <p:ph type="sldNum" sz="quarter" idx="12"/>
          </p:nvPr>
        </p:nvSpPr>
        <p:spPr/>
        <p:txBody>
          <a:bodyPr/>
          <a:lstStyle/>
          <a:p>
            <a:fld id="{4DCAB28A-F320-4F46-A1BB-D19C29991E6D}" type="slidenum">
              <a:rPr lang="en-US" smtClean="0"/>
              <a:t>‹#›</a:t>
            </a:fld>
            <a:endParaRPr lang="en-US"/>
          </a:p>
        </p:txBody>
      </p:sp>
    </p:spTree>
    <p:extLst>
      <p:ext uri="{BB962C8B-B14F-4D97-AF65-F5344CB8AC3E}">
        <p14:creationId xmlns:p14="http://schemas.microsoft.com/office/powerpoint/2010/main" val="118383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C570A5B-3DBA-40CD-A1B2-13C51A6696AA}"/>
              </a:ext>
            </a:extLst>
          </p:cNvPr>
          <p:cNvGrpSpPr/>
          <p:nvPr userDrawn="1"/>
        </p:nvGrpSpPr>
        <p:grpSpPr>
          <a:xfrm>
            <a:off x="-171893" y="4679509"/>
            <a:ext cx="12535786" cy="2178491"/>
            <a:chOff x="-171893" y="4679509"/>
            <a:chExt cx="12535786" cy="2178491"/>
          </a:xfrm>
        </p:grpSpPr>
        <p:sp>
          <p:nvSpPr>
            <p:cNvPr id="10" name="Rectangle 9">
              <a:extLst>
                <a:ext uri="{FF2B5EF4-FFF2-40B4-BE49-F238E27FC236}">
                  <a16:creationId xmlns:a16="http://schemas.microsoft.com/office/drawing/2014/main" id="{7F31CEA8-3D9A-4A6D-BF27-DE6986D35A53}"/>
                </a:ext>
              </a:extLst>
            </p:cNvPr>
            <p:cNvSpPr/>
            <p:nvPr/>
          </p:nvSpPr>
          <p:spPr>
            <a:xfrm>
              <a:off x="0" y="4679509"/>
              <a:ext cx="12275288" cy="2178491"/>
            </a:xfrm>
            <a:prstGeom prst="rect">
              <a:avLst/>
            </a:prstGeom>
            <a:solidFill>
              <a:srgbClr val="FE8F8D"/>
            </a:solidFill>
            <a:ln>
              <a:solidFill>
                <a:srgbClr val="FE8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A88592B-62CF-4664-8362-0FDCA4E7F944}"/>
                </a:ext>
              </a:extLst>
            </p:cNvPr>
            <p:cNvCxnSpPr/>
            <p:nvPr/>
          </p:nvCxnSpPr>
          <p:spPr>
            <a:xfrm>
              <a:off x="-171893" y="4679509"/>
              <a:ext cx="125357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E6F66A0-83BF-424A-9AD7-73D72BE0581E}"/>
              </a:ext>
            </a:extLst>
          </p:cNvPr>
          <p:cNvSpPr>
            <a:spLocks noGrp="1"/>
          </p:cNvSpPr>
          <p:nvPr>
            <p:ph type="title" hasCustomPrompt="1"/>
          </p:nvPr>
        </p:nvSpPr>
        <p:spPr>
          <a:xfrm>
            <a:off x="838200" y="3203613"/>
            <a:ext cx="10515600" cy="2852737"/>
          </a:xfrm>
        </p:spPr>
        <p:txBody>
          <a:bodyPr anchor="b"/>
          <a:lstStyle>
            <a:lvl1pPr algn="ctr">
              <a:defRPr sz="6000">
                <a:solidFill>
                  <a:schemeClr val="bg1"/>
                </a:solidFill>
              </a:defRPr>
            </a:lvl1pPr>
          </a:lstStyle>
          <a:p>
            <a:r>
              <a:rPr lang="en-US" dirty="0"/>
              <a:t>TITLE SLIDE</a:t>
            </a:r>
          </a:p>
        </p:txBody>
      </p:sp>
      <p:sp>
        <p:nvSpPr>
          <p:cNvPr id="4" name="Date Placeholder 3">
            <a:extLst>
              <a:ext uri="{FF2B5EF4-FFF2-40B4-BE49-F238E27FC236}">
                <a16:creationId xmlns:a16="http://schemas.microsoft.com/office/drawing/2014/main" id="{1956683A-0AAB-4AFD-ABE1-CE820C3E5600}"/>
              </a:ext>
            </a:extLst>
          </p:cNvPr>
          <p:cNvSpPr>
            <a:spLocks noGrp="1"/>
          </p:cNvSpPr>
          <p:nvPr>
            <p:ph type="dt" sz="half" idx="10"/>
          </p:nvPr>
        </p:nvSpPr>
        <p:spPr/>
        <p:txBody>
          <a:bodyPr/>
          <a:lstStyle/>
          <a:p>
            <a:fld id="{5EA96370-86B6-47AD-84EB-AC685AC94037}" type="datetimeFigureOut">
              <a:rPr lang="en-US" smtClean="0"/>
              <a:t>8/13/2018</a:t>
            </a:fld>
            <a:endParaRPr lang="en-US"/>
          </a:p>
        </p:txBody>
      </p:sp>
      <p:sp>
        <p:nvSpPr>
          <p:cNvPr id="5" name="Footer Placeholder 4">
            <a:extLst>
              <a:ext uri="{FF2B5EF4-FFF2-40B4-BE49-F238E27FC236}">
                <a16:creationId xmlns:a16="http://schemas.microsoft.com/office/drawing/2014/main" id="{AD7D98F5-2DE7-4136-8C7B-71A300DDC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7B12F-3BBF-47F2-A070-F91AA61FDEBF}"/>
              </a:ext>
            </a:extLst>
          </p:cNvPr>
          <p:cNvSpPr>
            <a:spLocks noGrp="1"/>
          </p:cNvSpPr>
          <p:nvPr>
            <p:ph type="sldNum" sz="quarter" idx="12"/>
          </p:nvPr>
        </p:nvSpPr>
        <p:spPr/>
        <p:txBody>
          <a:bodyPr/>
          <a:lstStyle/>
          <a:p>
            <a:fld id="{4DCAB28A-F320-4F46-A1BB-D19C29991E6D}" type="slidenum">
              <a:rPr lang="en-US" smtClean="0"/>
              <a:t>‹#›</a:t>
            </a:fld>
            <a:endParaRPr lang="en-US"/>
          </a:p>
        </p:txBody>
      </p:sp>
    </p:spTree>
    <p:extLst>
      <p:ext uri="{BB962C8B-B14F-4D97-AF65-F5344CB8AC3E}">
        <p14:creationId xmlns:p14="http://schemas.microsoft.com/office/powerpoint/2010/main" val="858520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66A0-83BF-424A-9AD7-73D72BE0581E}"/>
              </a:ext>
            </a:extLst>
          </p:cNvPr>
          <p:cNvSpPr>
            <a:spLocks noGrp="1"/>
          </p:cNvSpPr>
          <p:nvPr>
            <p:ph type="title" hasCustomPrompt="1"/>
          </p:nvPr>
        </p:nvSpPr>
        <p:spPr>
          <a:xfrm>
            <a:off x="838200" y="3203613"/>
            <a:ext cx="10515600" cy="2852737"/>
          </a:xfrm>
        </p:spPr>
        <p:txBody>
          <a:bodyPr anchor="b"/>
          <a:lstStyle>
            <a:lvl1pPr>
              <a:defRPr sz="6000"/>
            </a:lvl1pPr>
          </a:lstStyle>
          <a:p>
            <a:r>
              <a:rPr lang="en-US" dirty="0"/>
              <a:t>Section</a:t>
            </a:r>
          </a:p>
        </p:txBody>
      </p:sp>
      <p:sp>
        <p:nvSpPr>
          <p:cNvPr id="4" name="Date Placeholder 3">
            <a:extLst>
              <a:ext uri="{FF2B5EF4-FFF2-40B4-BE49-F238E27FC236}">
                <a16:creationId xmlns:a16="http://schemas.microsoft.com/office/drawing/2014/main" id="{1956683A-0AAB-4AFD-ABE1-CE820C3E5600}"/>
              </a:ext>
            </a:extLst>
          </p:cNvPr>
          <p:cNvSpPr>
            <a:spLocks noGrp="1"/>
          </p:cNvSpPr>
          <p:nvPr>
            <p:ph type="dt" sz="half" idx="10"/>
          </p:nvPr>
        </p:nvSpPr>
        <p:spPr/>
        <p:txBody>
          <a:bodyPr/>
          <a:lstStyle/>
          <a:p>
            <a:fld id="{5EA96370-86B6-47AD-84EB-AC685AC94037}" type="datetimeFigureOut">
              <a:rPr lang="en-US" smtClean="0"/>
              <a:t>8/13/2018</a:t>
            </a:fld>
            <a:endParaRPr lang="en-US"/>
          </a:p>
        </p:txBody>
      </p:sp>
      <p:sp>
        <p:nvSpPr>
          <p:cNvPr id="5" name="Footer Placeholder 4">
            <a:extLst>
              <a:ext uri="{FF2B5EF4-FFF2-40B4-BE49-F238E27FC236}">
                <a16:creationId xmlns:a16="http://schemas.microsoft.com/office/drawing/2014/main" id="{AD7D98F5-2DE7-4136-8C7B-71A300DDC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7B12F-3BBF-47F2-A070-F91AA61FDEBF}"/>
              </a:ext>
            </a:extLst>
          </p:cNvPr>
          <p:cNvSpPr>
            <a:spLocks noGrp="1"/>
          </p:cNvSpPr>
          <p:nvPr>
            <p:ph type="sldNum" sz="quarter" idx="12"/>
          </p:nvPr>
        </p:nvSpPr>
        <p:spPr/>
        <p:txBody>
          <a:bodyPr/>
          <a:lstStyle/>
          <a:p>
            <a:fld id="{4DCAB28A-F320-4F46-A1BB-D19C29991E6D}" type="slidenum">
              <a:rPr lang="en-US" smtClean="0"/>
              <a:t>‹#›</a:t>
            </a:fld>
            <a:endParaRPr lang="en-US"/>
          </a:p>
        </p:txBody>
      </p:sp>
    </p:spTree>
    <p:extLst>
      <p:ext uri="{BB962C8B-B14F-4D97-AF65-F5344CB8AC3E}">
        <p14:creationId xmlns:p14="http://schemas.microsoft.com/office/powerpoint/2010/main" val="1847211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121C-C3A1-488A-AF9C-0E637FE8AC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D6058-13A5-4776-A278-CE5A0806E1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6C3A24-8AD5-45A0-9D93-AE5274318ED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F24898-416D-42FB-9105-4B9BCBEA91A8}"/>
              </a:ext>
            </a:extLst>
          </p:cNvPr>
          <p:cNvSpPr>
            <a:spLocks noGrp="1"/>
          </p:cNvSpPr>
          <p:nvPr>
            <p:ph type="dt" sz="half" idx="10"/>
          </p:nvPr>
        </p:nvSpPr>
        <p:spPr/>
        <p:txBody>
          <a:bodyPr/>
          <a:lstStyle/>
          <a:p>
            <a:fld id="{5EA96370-86B6-47AD-84EB-AC685AC94037}" type="datetimeFigureOut">
              <a:rPr lang="en-US" smtClean="0"/>
              <a:t>8/13/2018</a:t>
            </a:fld>
            <a:endParaRPr lang="en-US"/>
          </a:p>
        </p:txBody>
      </p:sp>
      <p:sp>
        <p:nvSpPr>
          <p:cNvPr id="6" name="Footer Placeholder 5">
            <a:extLst>
              <a:ext uri="{FF2B5EF4-FFF2-40B4-BE49-F238E27FC236}">
                <a16:creationId xmlns:a16="http://schemas.microsoft.com/office/drawing/2014/main" id="{EE25386B-F6A7-4511-93AD-1830B1E8F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8B5906-E08B-48C2-8744-147A2F90A9BD}"/>
              </a:ext>
            </a:extLst>
          </p:cNvPr>
          <p:cNvSpPr>
            <a:spLocks noGrp="1"/>
          </p:cNvSpPr>
          <p:nvPr>
            <p:ph type="sldNum" sz="quarter" idx="12"/>
          </p:nvPr>
        </p:nvSpPr>
        <p:spPr/>
        <p:txBody>
          <a:bodyPr/>
          <a:lstStyle/>
          <a:p>
            <a:fld id="{4DCAB28A-F320-4F46-A1BB-D19C29991E6D}" type="slidenum">
              <a:rPr lang="en-US" smtClean="0"/>
              <a:t>‹#›</a:t>
            </a:fld>
            <a:endParaRPr lang="en-US"/>
          </a:p>
        </p:txBody>
      </p:sp>
    </p:spTree>
    <p:extLst>
      <p:ext uri="{BB962C8B-B14F-4D97-AF65-F5344CB8AC3E}">
        <p14:creationId xmlns:p14="http://schemas.microsoft.com/office/powerpoint/2010/main" val="1463914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5FF1-CD97-45EB-A601-57C2EFF642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B4C64B-29C6-4CD2-8B59-16D276A078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5F8271C-0171-48E8-833A-DE7C33AE1B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474205-09C8-4D20-980A-99F4783039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C6FAFD5-93F9-4BD5-8DDE-D029FA56592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BA2400-6396-4467-9689-E20CC7E5EB79}"/>
              </a:ext>
            </a:extLst>
          </p:cNvPr>
          <p:cNvSpPr>
            <a:spLocks noGrp="1"/>
          </p:cNvSpPr>
          <p:nvPr>
            <p:ph type="dt" sz="half" idx="10"/>
          </p:nvPr>
        </p:nvSpPr>
        <p:spPr/>
        <p:txBody>
          <a:bodyPr/>
          <a:lstStyle/>
          <a:p>
            <a:fld id="{5EA96370-86B6-47AD-84EB-AC685AC94037}" type="datetimeFigureOut">
              <a:rPr lang="en-US" smtClean="0"/>
              <a:t>8/13/2018</a:t>
            </a:fld>
            <a:endParaRPr lang="en-US"/>
          </a:p>
        </p:txBody>
      </p:sp>
      <p:sp>
        <p:nvSpPr>
          <p:cNvPr id="8" name="Footer Placeholder 7">
            <a:extLst>
              <a:ext uri="{FF2B5EF4-FFF2-40B4-BE49-F238E27FC236}">
                <a16:creationId xmlns:a16="http://schemas.microsoft.com/office/drawing/2014/main" id="{A88AE394-8478-42E1-9004-A4AE68FE79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7013A0-B4C5-404F-A9A7-66A54D461B5B}"/>
              </a:ext>
            </a:extLst>
          </p:cNvPr>
          <p:cNvSpPr>
            <a:spLocks noGrp="1"/>
          </p:cNvSpPr>
          <p:nvPr>
            <p:ph type="sldNum" sz="quarter" idx="12"/>
          </p:nvPr>
        </p:nvSpPr>
        <p:spPr/>
        <p:txBody>
          <a:bodyPr/>
          <a:lstStyle/>
          <a:p>
            <a:fld id="{4DCAB28A-F320-4F46-A1BB-D19C29991E6D}" type="slidenum">
              <a:rPr lang="en-US" smtClean="0"/>
              <a:t>‹#›</a:t>
            </a:fld>
            <a:endParaRPr lang="en-US"/>
          </a:p>
        </p:txBody>
      </p:sp>
    </p:spTree>
    <p:extLst>
      <p:ext uri="{BB962C8B-B14F-4D97-AF65-F5344CB8AC3E}">
        <p14:creationId xmlns:p14="http://schemas.microsoft.com/office/powerpoint/2010/main" val="275431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3463-E54C-4928-85AF-DBD35DF4E6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035EC2-FA6E-46E9-8CC0-292FE28BE3DD}"/>
              </a:ext>
            </a:extLst>
          </p:cNvPr>
          <p:cNvSpPr>
            <a:spLocks noGrp="1"/>
          </p:cNvSpPr>
          <p:nvPr>
            <p:ph type="dt" sz="half" idx="10"/>
          </p:nvPr>
        </p:nvSpPr>
        <p:spPr/>
        <p:txBody>
          <a:bodyPr/>
          <a:lstStyle/>
          <a:p>
            <a:fld id="{5EA96370-86B6-47AD-84EB-AC685AC94037}" type="datetimeFigureOut">
              <a:rPr lang="en-US" smtClean="0"/>
              <a:t>8/13/2018</a:t>
            </a:fld>
            <a:endParaRPr lang="en-US"/>
          </a:p>
        </p:txBody>
      </p:sp>
      <p:sp>
        <p:nvSpPr>
          <p:cNvPr id="4" name="Footer Placeholder 3">
            <a:extLst>
              <a:ext uri="{FF2B5EF4-FFF2-40B4-BE49-F238E27FC236}">
                <a16:creationId xmlns:a16="http://schemas.microsoft.com/office/drawing/2014/main" id="{C6CBEBA0-CCB9-44A8-8AD8-E2235A54B7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E2B46E-4C9D-495F-906E-7871F33CFFB9}"/>
              </a:ext>
            </a:extLst>
          </p:cNvPr>
          <p:cNvSpPr>
            <a:spLocks noGrp="1"/>
          </p:cNvSpPr>
          <p:nvPr>
            <p:ph type="sldNum" sz="quarter" idx="12"/>
          </p:nvPr>
        </p:nvSpPr>
        <p:spPr/>
        <p:txBody>
          <a:bodyPr/>
          <a:lstStyle/>
          <a:p>
            <a:fld id="{4DCAB28A-F320-4F46-A1BB-D19C29991E6D}" type="slidenum">
              <a:rPr lang="en-US" smtClean="0"/>
              <a:t>‹#›</a:t>
            </a:fld>
            <a:endParaRPr lang="en-US"/>
          </a:p>
        </p:txBody>
      </p:sp>
    </p:spTree>
    <p:extLst>
      <p:ext uri="{BB962C8B-B14F-4D97-AF65-F5344CB8AC3E}">
        <p14:creationId xmlns:p14="http://schemas.microsoft.com/office/powerpoint/2010/main" val="523845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643525-407F-41DD-8509-E1C1E17CDD9D}"/>
              </a:ext>
            </a:extLst>
          </p:cNvPr>
          <p:cNvSpPr>
            <a:spLocks noGrp="1"/>
          </p:cNvSpPr>
          <p:nvPr>
            <p:ph type="dt" sz="half" idx="10"/>
          </p:nvPr>
        </p:nvSpPr>
        <p:spPr/>
        <p:txBody>
          <a:bodyPr/>
          <a:lstStyle/>
          <a:p>
            <a:fld id="{5EA96370-86B6-47AD-84EB-AC685AC94037}" type="datetimeFigureOut">
              <a:rPr lang="en-US" smtClean="0"/>
              <a:t>8/13/2018</a:t>
            </a:fld>
            <a:endParaRPr lang="en-US"/>
          </a:p>
        </p:txBody>
      </p:sp>
      <p:sp>
        <p:nvSpPr>
          <p:cNvPr id="3" name="Footer Placeholder 2">
            <a:extLst>
              <a:ext uri="{FF2B5EF4-FFF2-40B4-BE49-F238E27FC236}">
                <a16:creationId xmlns:a16="http://schemas.microsoft.com/office/drawing/2014/main" id="{1A1A3C08-28A6-4EFF-87A7-C8C0761A6D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419647-9079-4780-B9DF-9310A79A10A5}"/>
              </a:ext>
            </a:extLst>
          </p:cNvPr>
          <p:cNvSpPr>
            <a:spLocks noGrp="1"/>
          </p:cNvSpPr>
          <p:nvPr>
            <p:ph type="sldNum" sz="quarter" idx="12"/>
          </p:nvPr>
        </p:nvSpPr>
        <p:spPr/>
        <p:txBody>
          <a:bodyPr/>
          <a:lstStyle/>
          <a:p>
            <a:fld id="{4DCAB28A-F320-4F46-A1BB-D19C29991E6D}" type="slidenum">
              <a:rPr lang="en-US" smtClean="0"/>
              <a:t>‹#›</a:t>
            </a:fld>
            <a:endParaRPr lang="en-US"/>
          </a:p>
        </p:txBody>
      </p:sp>
    </p:spTree>
    <p:extLst>
      <p:ext uri="{BB962C8B-B14F-4D97-AF65-F5344CB8AC3E}">
        <p14:creationId xmlns:p14="http://schemas.microsoft.com/office/powerpoint/2010/main" val="3616006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A4EF0F-1820-4B93-AE6E-2EDFAF6F5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150AEF4-C74C-4643-BE8D-3222BE6B0F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B776D79-EDC3-4C33-9E02-E20431251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96370-86B6-47AD-84EB-AC685AC94037}" type="datetimeFigureOut">
              <a:rPr lang="en-US" smtClean="0"/>
              <a:t>8/13/2018</a:t>
            </a:fld>
            <a:endParaRPr lang="en-US"/>
          </a:p>
        </p:txBody>
      </p:sp>
      <p:sp>
        <p:nvSpPr>
          <p:cNvPr id="5" name="Footer Placeholder 4">
            <a:extLst>
              <a:ext uri="{FF2B5EF4-FFF2-40B4-BE49-F238E27FC236}">
                <a16:creationId xmlns:a16="http://schemas.microsoft.com/office/drawing/2014/main" id="{506A5E3C-A774-49A8-A7D6-E1F24B94B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E7A406-E47B-4FE2-90E8-920AE7BF93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AB28A-F320-4F46-A1BB-D19C29991E6D}" type="slidenum">
              <a:rPr lang="en-US" smtClean="0"/>
              <a:t>‹#›</a:t>
            </a:fld>
            <a:endParaRPr lang="en-US"/>
          </a:p>
        </p:txBody>
      </p:sp>
    </p:spTree>
    <p:extLst>
      <p:ext uri="{BB962C8B-B14F-4D97-AF65-F5344CB8AC3E}">
        <p14:creationId xmlns:p14="http://schemas.microsoft.com/office/powerpoint/2010/main" val="1679215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61" r:id="rId5"/>
    <p:sldLayoutId id="2147483652" r:id="rId6"/>
    <p:sldLayoutId id="2147483653" r:id="rId7"/>
    <p:sldLayoutId id="2147483654" r:id="rId8"/>
    <p:sldLayoutId id="2147483655" r:id="rId9"/>
    <p:sldLayoutId id="2147483656" r:id="rId10"/>
    <p:sldLayoutId id="2147483660"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Segoe UI Semibold" panose="020B0702040204020203" pitchFamily="34" charset="0"/>
          <a:ea typeface="STCaiyun" panose="020B0503020204020204" pitchFamily="2" charset="-122"/>
          <a:cs typeface="Segoe UI Semibold" panose="020B07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Semibold" panose="020B0702040204020203" pitchFamily="34" charset="0"/>
          <a:ea typeface="+mn-ea"/>
          <a:cs typeface="Segoe UI Semibold" panose="020B07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Semibold" panose="020B0702040204020203" pitchFamily="34" charset="0"/>
          <a:ea typeface="+mn-ea"/>
          <a:cs typeface="Segoe UI Semibold" panose="020B07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Semibold" panose="020B0702040204020203" pitchFamily="34" charset="0"/>
          <a:ea typeface="+mn-ea"/>
          <a:cs typeface="Segoe UI Semibold" panose="020B07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Semibold" panose="020B0702040204020203" pitchFamily="34" charset="0"/>
          <a:ea typeface="+mn-ea"/>
          <a:cs typeface="Segoe UI Semibold" panose="020B07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44EA-0BF3-48AE-9193-F7EB9592A8F6}"/>
              </a:ext>
            </a:extLst>
          </p:cNvPr>
          <p:cNvSpPr>
            <a:spLocks noGrp="1"/>
          </p:cNvSpPr>
          <p:nvPr>
            <p:ph type="title"/>
          </p:nvPr>
        </p:nvSpPr>
        <p:spPr>
          <a:xfrm>
            <a:off x="778996" y="4863149"/>
            <a:ext cx="10515600" cy="1085988"/>
          </a:xfrm>
        </p:spPr>
        <p:txBody>
          <a:bodyPr>
            <a:noAutofit/>
          </a:bodyPr>
          <a:lstStyle/>
          <a:p>
            <a:pPr algn="ctr"/>
            <a:r>
              <a:rPr lang="en-US" sz="4800" dirty="0"/>
              <a:t>BEAT YOUR BOARDOM!</a:t>
            </a:r>
            <a:endParaRPr lang="en-US" sz="4800" dirty="0">
              <a:solidFill>
                <a:schemeClr val="bg1"/>
              </a:solidFill>
            </a:endParaRPr>
          </a:p>
        </p:txBody>
      </p:sp>
      <p:sp>
        <p:nvSpPr>
          <p:cNvPr id="3" name="Text Placeholder 2">
            <a:extLst>
              <a:ext uri="{FF2B5EF4-FFF2-40B4-BE49-F238E27FC236}">
                <a16:creationId xmlns:a16="http://schemas.microsoft.com/office/drawing/2014/main" id="{5ED90E93-1DB8-407B-8C0D-97BFCBC92C8F}"/>
              </a:ext>
            </a:extLst>
          </p:cNvPr>
          <p:cNvSpPr>
            <a:spLocks noGrp="1"/>
          </p:cNvSpPr>
          <p:nvPr>
            <p:ph type="body" idx="4294967295"/>
          </p:nvPr>
        </p:nvSpPr>
        <p:spPr>
          <a:xfrm>
            <a:off x="778996" y="6115826"/>
            <a:ext cx="10515600" cy="742174"/>
          </a:xfrm>
        </p:spPr>
        <p:txBody>
          <a:bodyPr/>
          <a:lstStyle/>
          <a:p>
            <a:pPr marL="0" indent="0" algn="ctr">
              <a:buNone/>
            </a:pPr>
            <a:r>
              <a:rPr lang="en-US" dirty="0">
                <a:solidFill>
                  <a:schemeClr val="bg2">
                    <a:lumMod val="50000"/>
                  </a:schemeClr>
                </a:solidFill>
              </a:rPr>
              <a:t>joseph chin, </a:t>
            </a:r>
            <a:r>
              <a:rPr lang="en-US" dirty="0" err="1">
                <a:solidFill>
                  <a:schemeClr val="bg2">
                    <a:lumMod val="50000"/>
                  </a:schemeClr>
                </a:solidFill>
              </a:rPr>
              <a:t>jeffrey</a:t>
            </a:r>
            <a:r>
              <a:rPr lang="en-US" dirty="0">
                <a:solidFill>
                  <a:schemeClr val="bg2">
                    <a:lumMod val="50000"/>
                  </a:schemeClr>
                </a:solidFill>
              </a:rPr>
              <a:t> </a:t>
            </a:r>
            <a:r>
              <a:rPr lang="en-US" dirty="0" err="1">
                <a:solidFill>
                  <a:schemeClr val="bg2">
                    <a:lumMod val="50000"/>
                  </a:schemeClr>
                </a:solidFill>
              </a:rPr>
              <a:t>fulkerson</a:t>
            </a:r>
            <a:r>
              <a:rPr lang="en-US" dirty="0">
                <a:solidFill>
                  <a:schemeClr val="bg2">
                    <a:lumMod val="50000"/>
                  </a:schemeClr>
                </a:solidFill>
              </a:rPr>
              <a:t>, </a:t>
            </a:r>
            <a:r>
              <a:rPr lang="en-US" dirty="0" err="1">
                <a:solidFill>
                  <a:schemeClr val="bg2">
                    <a:lumMod val="50000"/>
                  </a:schemeClr>
                </a:solidFill>
              </a:rPr>
              <a:t>helena</a:t>
            </a:r>
            <a:r>
              <a:rPr lang="en-US" dirty="0">
                <a:solidFill>
                  <a:schemeClr val="bg2">
                    <a:lumMod val="50000"/>
                  </a:schemeClr>
                </a:solidFill>
              </a:rPr>
              <a:t> </a:t>
            </a:r>
            <a:r>
              <a:rPr lang="en-US" dirty="0" err="1">
                <a:solidFill>
                  <a:schemeClr val="bg2">
                    <a:lumMod val="50000"/>
                  </a:schemeClr>
                </a:solidFill>
              </a:rPr>
              <a:t>shi</a:t>
            </a:r>
            <a:r>
              <a:rPr lang="en-US" dirty="0">
                <a:solidFill>
                  <a:schemeClr val="bg2">
                    <a:lumMod val="50000"/>
                  </a:schemeClr>
                </a:solidFill>
              </a:rPr>
              <a:t>, abhinaya a. </a:t>
            </a:r>
          </a:p>
        </p:txBody>
      </p:sp>
      <p:grpSp>
        <p:nvGrpSpPr>
          <p:cNvPr id="8" name="Group 7">
            <a:extLst>
              <a:ext uri="{FF2B5EF4-FFF2-40B4-BE49-F238E27FC236}">
                <a16:creationId xmlns:a16="http://schemas.microsoft.com/office/drawing/2014/main" id="{00ADBDD4-1587-4959-8C3B-6E4F262B7FAD}"/>
              </a:ext>
            </a:extLst>
          </p:cNvPr>
          <p:cNvGrpSpPr/>
          <p:nvPr/>
        </p:nvGrpSpPr>
        <p:grpSpPr>
          <a:xfrm>
            <a:off x="3698947" y="1202664"/>
            <a:ext cx="4794106" cy="2919237"/>
            <a:chOff x="4324730" y="576471"/>
            <a:chExt cx="4794106" cy="2919237"/>
          </a:xfrm>
        </p:grpSpPr>
        <p:pic>
          <p:nvPicPr>
            <p:cNvPr id="7" name="Picture 6" descr="A close up of a sign&#10;&#10;Description generated with high confidence">
              <a:extLst>
                <a:ext uri="{FF2B5EF4-FFF2-40B4-BE49-F238E27FC236}">
                  <a16:creationId xmlns:a16="http://schemas.microsoft.com/office/drawing/2014/main" id="{EE41067C-5241-4CB5-8CF9-0CACAFAE1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730" y="576471"/>
              <a:ext cx="2919237" cy="2919237"/>
            </a:xfrm>
            <a:prstGeom prst="rect">
              <a:avLst/>
            </a:prstGeom>
          </p:spPr>
        </p:pic>
        <p:pic>
          <p:nvPicPr>
            <p:cNvPr id="9" name="Picture 8" descr="A close up of a sign&#10;&#10;Description generated with high confidence">
              <a:extLst>
                <a:ext uri="{FF2B5EF4-FFF2-40B4-BE49-F238E27FC236}">
                  <a16:creationId xmlns:a16="http://schemas.microsoft.com/office/drawing/2014/main" id="{6B1BFB88-34D1-4CB0-97A9-257BFB82F7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411351">
              <a:off x="7398570" y="1433061"/>
              <a:ext cx="1720266" cy="1720266"/>
            </a:xfrm>
            <a:prstGeom prst="rect">
              <a:avLst/>
            </a:prstGeom>
          </p:spPr>
        </p:pic>
      </p:grpSp>
    </p:spTree>
    <p:extLst>
      <p:ext uri="{BB962C8B-B14F-4D97-AF65-F5344CB8AC3E}">
        <p14:creationId xmlns:p14="http://schemas.microsoft.com/office/powerpoint/2010/main" val="358406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BCA2-E400-4E5A-93BD-10B052BFAA91}"/>
              </a:ext>
            </a:extLst>
          </p:cNvPr>
          <p:cNvSpPr>
            <a:spLocks noGrp="1"/>
          </p:cNvSpPr>
          <p:nvPr>
            <p:ph type="title"/>
          </p:nvPr>
        </p:nvSpPr>
        <p:spPr>
          <a:xfrm>
            <a:off x="601002" y="2043179"/>
            <a:ext cx="2759800" cy="1325563"/>
          </a:xfrm>
        </p:spPr>
        <p:txBody>
          <a:bodyPr>
            <a:normAutofit/>
          </a:bodyPr>
          <a:lstStyle/>
          <a:p>
            <a:r>
              <a:rPr lang="en-US" sz="3600" dirty="0"/>
              <a:t>cleaning data</a:t>
            </a:r>
          </a:p>
        </p:txBody>
      </p:sp>
      <p:grpSp>
        <p:nvGrpSpPr>
          <p:cNvPr id="20" name="Group 19">
            <a:extLst>
              <a:ext uri="{FF2B5EF4-FFF2-40B4-BE49-F238E27FC236}">
                <a16:creationId xmlns:a16="http://schemas.microsoft.com/office/drawing/2014/main" id="{0CEA3A11-9FA1-4292-BAC5-EDE67F83118C}"/>
              </a:ext>
            </a:extLst>
          </p:cNvPr>
          <p:cNvGrpSpPr/>
          <p:nvPr/>
        </p:nvGrpSpPr>
        <p:grpSpPr>
          <a:xfrm>
            <a:off x="3598000" y="817230"/>
            <a:ext cx="8001323" cy="5517286"/>
            <a:chOff x="883375" y="993443"/>
            <a:chExt cx="8001323" cy="5517286"/>
          </a:xfrm>
        </p:grpSpPr>
        <p:grpSp>
          <p:nvGrpSpPr>
            <p:cNvPr id="19" name="Group 18">
              <a:extLst>
                <a:ext uri="{FF2B5EF4-FFF2-40B4-BE49-F238E27FC236}">
                  <a16:creationId xmlns:a16="http://schemas.microsoft.com/office/drawing/2014/main" id="{3F16D46C-CE02-46A7-8F23-6609CE524DCE}"/>
                </a:ext>
              </a:extLst>
            </p:cNvPr>
            <p:cNvGrpSpPr/>
            <p:nvPr/>
          </p:nvGrpSpPr>
          <p:grpSpPr>
            <a:xfrm>
              <a:off x="883375" y="993443"/>
              <a:ext cx="4331092" cy="2695575"/>
              <a:chOff x="5085003" y="1501095"/>
              <a:chExt cx="7018076" cy="4367893"/>
            </a:xfrm>
          </p:grpSpPr>
          <p:pic>
            <p:nvPicPr>
              <p:cNvPr id="17" name="Picture 16">
                <a:extLst>
                  <a:ext uri="{FF2B5EF4-FFF2-40B4-BE49-F238E27FC236}">
                    <a16:creationId xmlns:a16="http://schemas.microsoft.com/office/drawing/2014/main" id="{E7B40E94-679E-4E3F-A7A4-30619554490C}"/>
                  </a:ext>
                </a:extLst>
              </p:cNvPr>
              <p:cNvPicPr>
                <a:picLocks noChangeAspect="1"/>
              </p:cNvPicPr>
              <p:nvPr/>
            </p:nvPicPr>
            <p:blipFill>
              <a:blip r:embed="rId3"/>
              <a:stretch>
                <a:fillRect/>
              </a:stretch>
            </p:blipFill>
            <p:spPr>
              <a:xfrm>
                <a:off x="5085003" y="1501095"/>
                <a:ext cx="7018076" cy="4367893"/>
              </a:xfrm>
              <a:prstGeom prst="rect">
                <a:avLst/>
              </a:prstGeom>
            </p:spPr>
          </p:pic>
          <p:grpSp>
            <p:nvGrpSpPr>
              <p:cNvPr id="18" name="Group 17">
                <a:extLst>
                  <a:ext uri="{FF2B5EF4-FFF2-40B4-BE49-F238E27FC236}">
                    <a16:creationId xmlns:a16="http://schemas.microsoft.com/office/drawing/2014/main" id="{7F592F31-074E-444C-9961-3A259F40DFD3}"/>
                  </a:ext>
                </a:extLst>
              </p:cNvPr>
              <p:cNvGrpSpPr/>
              <p:nvPr/>
            </p:nvGrpSpPr>
            <p:grpSpPr>
              <a:xfrm>
                <a:off x="8086981" y="2057400"/>
                <a:ext cx="3265231" cy="3244910"/>
                <a:chOff x="8086981" y="2057400"/>
                <a:chExt cx="3265231" cy="3244910"/>
              </a:xfrm>
            </p:grpSpPr>
            <p:cxnSp>
              <p:nvCxnSpPr>
                <p:cNvPr id="7" name="Straight Arrow Connector 6">
                  <a:extLst>
                    <a:ext uri="{FF2B5EF4-FFF2-40B4-BE49-F238E27FC236}">
                      <a16:creationId xmlns:a16="http://schemas.microsoft.com/office/drawing/2014/main" id="{DA2C93A0-0AC7-4279-B2F7-32996A3957C4}"/>
                    </a:ext>
                  </a:extLst>
                </p:cNvPr>
                <p:cNvCxnSpPr/>
                <p:nvPr/>
              </p:nvCxnSpPr>
              <p:spPr>
                <a:xfrm>
                  <a:off x="9438102" y="3319836"/>
                  <a:ext cx="1181101" cy="14097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93F2D40-BF18-4093-A642-C01075C926A4}"/>
                    </a:ext>
                  </a:extLst>
                </p:cNvPr>
                <p:cNvSpPr txBox="1"/>
                <p:nvPr/>
              </p:nvSpPr>
              <p:spPr>
                <a:xfrm>
                  <a:off x="8086981" y="2057400"/>
                  <a:ext cx="2686806" cy="886024"/>
                </a:xfrm>
                <a:prstGeom prst="rect">
                  <a:avLst/>
                </a:prstGeom>
                <a:noFill/>
              </p:spPr>
              <p:txBody>
                <a:bodyPr wrap="square" rtlCol="0">
                  <a:spAutoFit/>
                </a:bodyPr>
                <a:lstStyle/>
                <a:p>
                  <a:r>
                    <a:rPr lang="en-US" sz="2800" dirty="0" err="1">
                      <a:solidFill>
                        <a:srgbClr val="FF0000"/>
                      </a:solidFill>
                      <a:latin typeface="Segoe UI Semibold" panose="020B0702040204020203" pitchFamily="34" charset="0"/>
                      <a:cs typeface="Segoe UI Semibold" panose="020B0702040204020203" pitchFamily="34" charset="0"/>
                    </a:rPr>
                    <a:t>Catan</a:t>
                  </a:r>
                  <a:r>
                    <a:rPr lang="en-US" sz="2800" dirty="0">
                      <a:solidFill>
                        <a:srgbClr val="FF0000"/>
                      </a:solidFill>
                      <a:latin typeface="Segoe UI Semibold" panose="020B0702040204020203" pitchFamily="34" charset="0"/>
                      <a:cs typeface="Segoe UI Semibold" panose="020B0702040204020203" pitchFamily="34" charset="0"/>
                    </a:rPr>
                    <a:t>!</a:t>
                  </a:r>
                </a:p>
                <a:p>
                  <a:r>
                    <a:rPr lang="en-US" sz="2000" dirty="0">
                      <a:solidFill>
                        <a:srgbClr val="FF0000"/>
                      </a:solidFill>
                      <a:latin typeface="Segoe UI Semibold" panose="020B0702040204020203" pitchFamily="34" charset="0"/>
                      <a:cs typeface="Segoe UI Semibold" panose="020B0702040204020203" pitchFamily="34" charset="0"/>
                    </a:rPr>
                    <a:t>74261 votes</a:t>
                  </a:r>
                </a:p>
              </p:txBody>
            </p:sp>
            <p:pic>
              <p:nvPicPr>
                <p:cNvPr id="15" name="Picture 14" descr="A close up of a logo&#10;&#10;Description generated with very high confidence">
                  <a:extLst>
                    <a:ext uri="{FF2B5EF4-FFF2-40B4-BE49-F238E27FC236}">
                      <a16:creationId xmlns:a16="http://schemas.microsoft.com/office/drawing/2014/main" id="{1FAADAC9-C457-4172-B9F6-FAEE4147C2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1484" y="4561582"/>
                  <a:ext cx="740728" cy="740728"/>
                </a:xfrm>
                <a:prstGeom prst="rect">
                  <a:avLst/>
                </a:prstGeom>
              </p:spPr>
            </p:pic>
          </p:grpSp>
        </p:grpSp>
        <p:pic>
          <p:nvPicPr>
            <p:cNvPr id="1034" name="Picture 10" descr="https://lh6.googleusercontent.com/Th-aGFNyhA_9evmShaudpvZkOaBkROFCENpw8RSWJyvJx0KN8avhhrsmqpisRJyM-jT6pje_yBEDrO8R-RVt5Uj90cAWZYSPfcFYfeUw0ZwTMq7wFmRG8NLRT5iVYjyEE6d1idp-P6c">
              <a:extLst>
                <a:ext uri="{FF2B5EF4-FFF2-40B4-BE49-F238E27FC236}">
                  <a16:creationId xmlns:a16="http://schemas.microsoft.com/office/drawing/2014/main" id="{ADC01875-FC3D-47AE-9483-C57F53C327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16" y="1040004"/>
              <a:ext cx="3995182" cy="27249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6.googleusercontent.com/jJeG1rcUjK5TYn9PEfe-kg9BsOBeyh_-8gl_k88POdO1Oqcc0JrG23kSbabX7YOX3-sUAEWOspW0JhpIedyMgsy8n3CPznEv9REhOqEnXfrYpco79Oxp5M7_jJ6s-Hujc9eDmEb-g1c">
              <a:extLst>
                <a:ext uri="{FF2B5EF4-FFF2-40B4-BE49-F238E27FC236}">
                  <a16:creationId xmlns:a16="http://schemas.microsoft.com/office/drawing/2014/main" id="{F80F3D13-FC86-4545-BC56-657F964FB5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462" y="3592227"/>
              <a:ext cx="4041236" cy="276669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6.googleusercontent.com/nVdqnaJgp9CFgqFf3RGzEtJDxHuEdfLJ5xeRUw5ouzUeG1v6Gu29NLdGzldKFajInhmRct0X6Y3txgD4Ya8ONG9uc-hcvCexdPwzGgKf_a9kBQlaFqhs_Jxo9137gTps4aHjJfdDmXU">
              <a:extLst>
                <a:ext uri="{FF2B5EF4-FFF2-40B4-BE49-F238E27FC236}">
                  <a16:creationId xmlns:a16="http://schemas.microsoft.com/office/drawing/2014/main" id="{E1058F9C-39A1-452B-A1EF-E5AF4A2F07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75" y="3592227"/>
              <a:ext cx="3960087" cy="2918502"/>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29">
            <a:extLst>
              <a:ext uri="{FF2B5EF4-FFF2-40B4-BE49-F238E27FC236}">
                <a16:creationId xmlns:a16="http://schemas.microsoft.com/office/drawing/2014/main" id="{E7E7D49B-1779-4BC9-9391-2AC7B2A889B0}"/>
              </a:ext>
            </a:extLst>
          </p:cNvPr>
          <p:cNvSpPr txBox="1"/>
          <p:nvPr/>
        </p:nvSpPr>
        <p:spPr>
          <a:xfrm>
            <a:off x="601002" y="3368742"/>
            <a:ext cx="3188143" cy="2154436"/>
          </a:xfrm>
          <a:prstGeom prst="rect">
            <a:avLst/>
          </a:prstGeom>
          <a:noFill/>
        </p:spPr>
        <p:txBody>
          <a:bodyPr wrap="square" rtlCol="0">
            <a:spAutoFit/>
          </a:bodyPr>
          <a:lstStyle/>
          <a:p>
            <a:pPr>
              <a:spcAft>
                <a:spcPts val="1200"/>
              </a:spcAft>
            </a:pPr>
            <a:r>
              <a:rPr lang="en-US" sz="2600" dirty="0">
                <a:latin typeface="Segoe UI Semibold" panose="020B0702040204020203" pitchFamily="34" charset="0"/>
                <a:cs typeface="Segoe UI Semibold" panose="020B0702040204020203" pitchFamily="34" charset="0"/>
              </a:rPr>
              <a:t>Cleaning</a:t>
            </a:r>
          </a:p>
          <a:p>
            <a:pPr>
              <a:spcAft>
                <a:spcPts val="1200"/>
              </a:spcAft>
            </a:pPr>
            <a:r>
              <a:rPr lang="en-US" sz="2600" dirty="0">
                <a:latin typeface="Segoe UI Semibold" panose="020B0702040204020203" pitchFamily="34" charset="0"/>
                <a:cs typeface="Segoe UI Semibold" panose="020B0702040204020203" pitchFamily="34" charset="0"/>
              </a:rPr>
              <a:t>Normalization</a:t>
            </a:r>
          </a:p>
          <a:p>
            <a:pPr>
              <a:spcAft>
                <a:spcPts val="1200"/>
              </a:spcAft>
            </a:pPr>
            <a:r>
              <a:rPr lang="en-US" sz="2600" dirty="0">
                <a:latin typeface="Segoe UI Semibold" panose="020B0702040204020203" pitchFamily="34" charset="0"/>
                <a:cs typeface="Segoe UI Semibold" panose="020B0702040204020203" pitchFamily="34" charset="0"/>
              </a:rPr>
              <a:t>Categorization</a:t>
            </a:r>
          </a:p>
          <a:p>
            <a:pPr>
              <a:spcAft>
                <a:spcPts val="1200"/>
              </a:spcAft>
            </a:pPr>
            <a:endParaRPr lang="en-US" sz="26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99473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35DF-F29A-4B21-88BD-F153ED18D776}"/>
              </a:ext>
            </a:extLst>
          </p:cNvPr>
          <p:cNvSpPr>
            <a:spLocks noGrp="1"/>
          </p:cNvSpPr>
          <p:nvPr>
            <p:ph type="title"/>
          </p:nvPr>
        </p:nvSpPr>
        <p:spPr>
          <a:xfrm>
            <a:off x="838200" y="3368418"/>
            <a:ext cx="10515600" cy="2852737"/>
          </a:xfrm>
        </p:spPr>
        <p:txBody>
          <a:bodyPr/>
          <a:lstStyle/>
          <a:p>
            <a:r>
              <a:rPr lang="en-US" dirty="0"/>
              <a:t>data analysis</a:t>
            </a:r>
          </a:p>
        </p:txBody>
      </p:sp>
      <p:pic>
        <p:nvPicPr>
          <p:cNvPr id="4" name="Picture 3">
            <a:extLst>
              <a:ext uri="{FF2B5EF4-FFF2-40B4-BE49-F238E27FC236}">
                <a16:creationId xmlns:a16="http://schemas.microsoft.com/office/drawing/2014/main" id="{3F742F53-F695-4E49-A448-169BB0635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6434" y="689343"/>
            <a:ext cx="3319131" cy="3319131"/>
          </a:xfrm>
          <a:prstGeom prst="rect">
            <a:avLst/>
          </a:prstGeom>
        </p:spPr>
      </p:pic>
    </p:spTree>
    <p:extLst>
      <p:ext uri="{BB962C8B-B14F-4D97-AF65-F5344CB8AC3E}">
        <p14:creationId xmlns:p14="http://schemas.microsoft.com/office/powerpoint/2010/main" val="189527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220FD-7768-43F4-853A-378E8193930F}"/>
              </a:ext>
            </a:extLst>
          </p:cNvPr>
          <p:cNvSpPr>
            <a:spLocks noGrp="1"/>
          </p:cNvSpPr>
          <p:nvPr>
            <p:ph type="title"/>
          </p:nvPr>
        </p:nvSpPr>
        <p:spPr>
          <a:xfrm>
            <a:off x="838200" y="588028"/>
            <a:ext cx="10515600" cy="1325563"/>
          </a:xfrm>
        </p:spPr>
        <p:txBody>
          <a:bodyPr/>
          <a:lstStyle/>
          <a:p>
            <a:r>
              <a:rPr lang="en-US" dirty="0"/>
              <a:t>the challenges of survey data</a:t>
            </a:r>
          </a:p>
        </p:txBody>
      </p:sp>
      <p:grpSp>
        <p:nvGrpSpPr>
          <p:cNvPr id="6" name="Group 5">
            <a:extLst>
              <a:ext uri="{FF2B5EF4-FFF2-40B4-BE49-F238E27FC236}">
                <a16:creationId xmlns:a16="http://schemas.microsoft.com/office/drawing/2014/main" id="{B3CADA61-BED6-42CD-AC10-E956C3488AEF}"/>
              </a:ext>
            </a:extLst>
          </p:cNvPr>
          <p:cNvGrpSpPr/>
          <p:nvPr/>
        </p:nvGrpSpPr>
        <p:grpSpPr>
          <a:xfrm>
            <a:off x="838200" y="1913591"/>
            <a:ext cx="10707096" cy="4062651"/>
            <a:chOff x="838200" y="1913591"/>
            <a:chExt cx="10707096" cy="4062651"/>
          </a:xfrm>
        </p:grpSpPr>
        <p:pic>
          <p:nvPicPr>
            <p:cNvPr id="3" name="Picture 2">
              <a:extLst>
                <a:ext uri="{FF2B5EF4-FFF2-40B4-BE49-F238E27FC236}">
                  <a16:creationId xmlns:a16="http://schemas.microsoft.com/office/drawing/2014/main" id="{E594C8FD-06C8-4A17-BECE-327B94899ACE}"/>
                </a:ext>
              </a:extLst>
            </p:cNvPr>
            <p:cNvPicPr>
              <a:picLocks noChangeAspect="1"/>
            </p:cNvPicPr>
            <p:nvPr/>
          </p:nvPicPr>
          <p:blipFill>
            <a:blip r:embed="rId3"/>
            <a:stretch>
              <a:fillRect/>
            </a:stretch>
          </p:blipFill>
          <p:spPr>
            <a:xfrm>
              <a:off x="5411686" y="1913591"/>
              <a:ext cx="6133610" cy="4037960"/>
            </a:xfrm>
            <a:prstGeom prst="rect">
              <a:avLst/>
            </a:prstGeom>
          </p:spPr>
        </p:pic>
        <p:sp>
          <p:nvSpPr>
            <p:cNvPr id="5" name="TextBox 4">
              <a:extLst>
                <a:ext uri="{FF2B5EF4-FFF2-40B4-BE49-F238E27FC236}">
                  <a16:creationId xmlns:a16="http://schemas.microsoft.com/office/drawing/2014/main" id="{583F4AEB-CBCD-42F6-852A-7FE0E6DB52DA}"/>
                </a:ext>
              </a:extLst>
            </p:cNvPr>
            <p:cNvSpPr txBox="1"/>
            <p:nvPr/>
          </p:nvSpPr>
          <p:spPr>
            <a:xfrm>
              <a:off x="838200" y="1913591"/>
              <a:ext cx="4556097" cy="4062651"/>
            </a:xfrm>
            <a:prstGeom prst="rect">
              <a:avLst/>
            </a:prstGeom>
            <a:noFill/>
          </p:spPr>
          <p:txBody>
            <a:bodyPr wrap="square" rtlCol="0">
              <a:spAutoFit/>
            </a:bodyPr>
            <a:lstStyle/>
            <a:p>
              <a:pPr>
                <a:spcAft>
                  <a:spcPts val="2400"/>
                </a:spcAft>
              </a:pPr>
              <a:r>
                <a:rPr lang="en-US" sz="3200" dirty="0">
                  <a:latin typeface="Segoe UI Semibold" panose="020B0702040204020203" pitchFamily="34" charset="0"/>
                  <a:cs typeface="Segoe UI Semibold" panose="020B0702040204020203" pitchFamily="34" charset="0"/>
                </a:rPr>
                <a:t>Average Rating:</a:t>
              </a:r>
            </a:p>
            <a:p>
              <a:pPr marL="457200" indent="-457200">
                <a:spcAft>
                  <a:spcPts val="1800"/>
                </a:spcAft>
                <a:buFont typeface="Arial" panose="020B0604020202020204" pitchFamily="34" charset="0"/>
                <a:buChar char="•"/>
              </a:pPr>
              <a:r>
                <a:rPr lang="en-US" sz="2800" dirty="0">
                  <a:latin typeface="Segoe UI Semibold" panose="020B0702040204020203" pitchFamily="34" charset="0"/>
                  <a:cs typeface="Segoe UI Semibold" panose="020B0702040204020203" pitchFamily="34" charset="0"/>
                </a:rPr>
                <a:t>Range is 5.77 - 9.26</a:t>
              </a:r>
            </a:p>
            <a:p>
              <a:pPr marL="457200" indent="-457200">
                <a:spcAft>
                  <a:spcPts val="1800"/>
                </a:spcAft>
                <a:buFont typeface="Arial" panose="020B0604020202020204" pitchFamily="34" charset="0"/>
                <a:buChar char="•"/>
              </a:pPr>
              <a:r>
                <a:rPr lang="en-US" sz="2800" dirty="0">
                  <a:latin typeface="Segoe UI Semibold" panose="020B0702040204020203" pitchFamily="34" charset="0"/>
                  <a:cs typeface="Segoe UI Semibold" panose="020B0702040204020203" pitchFamily="34" charset="0"/>
                </a:rPr>
                <a:t>Most people rate between 6.1 - 7.5</a:t>
              </a:r>
              <a:br>
                <a:rPr lang="en-US" sz="2800" dirty="0">
                  <a:latin typeface="Segoe UI Semibold" panose="020B0702040204020203" pitchFamily="34" charset="0"/>
                  <a:cs typeface="Segoe UI Semibold" panose="020B0702040204020203" pitchFamily="34" charset="0"/>
                </a:rPr>
              </a:br>
              <a:endParaRPr lang="en-US" sz="28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People are too polite!</a:t>
              </a:r>
              <a:br>
                <a:rPr lang="en-US" sz="3200" dirty="0">
                  <a:latin typeface="Segoe UI Semibold" panose="020B0702040204020203" pitchFamily="34" charset="0"/>
                  <a:cs typeface="Segoe UI Semibold" panose="020B0702040204020203" pitchFamily="34" charset="0"/>
                </a:rPr>
              </a:br>
              <a:endParaRPr lang="en-US" sz="3200" dirty="0">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2279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C6EF-8269-478E-BDEA-A95079DAA984}"/>
              </a:ext>
            </a:extLst>
          </p:cNvPr>
          <p:cNvSpPr>
            <a:spLocks noGrp="1"/>
          </p:cNvSpPr>
          <p:nvPr>
            <p:ph type="title"/>
          </p:nvPr>
        </p:nvSpPr>
        <p:spPr/>
        <p:txBody>
          <a:bodyPr/>
          <a:lstStyle/>
          <a:p>
            <a:r>
              <a:rPr lang="en-US" dirty="0"/>
              <a:t>what is NPS?</a:t>
            </a:r>
          </a:p>
        </p:txBody>
      </p:sp>
      <p:pic>
        <p:nvPicPr>
          <p:cNvPr id="2050" name="Picture 2" descr="https://lh3.googleusercontent.com/tWg4ovNRN-N_Ghj0b_otFvHHv3uDaIrWrWmMTGuuWN8N0Wjrgu_ft4fOHONbx2iCszuONjB41ROo4d2i58lcL9SttZvqAHpm-rsSpylyYjTwBtjHADhshR5WuYWO3aj3avEALzSKgSI">
            <a:extLst>
              <a:ext uri="{FF2B5EF4-FFF2-40B4-BE49-F238E27FC236}">
                <a16:creationId xmlns:a16="http://schemas.microsoft.com/office/drawing/2014/main" id="{5EA6A7C9-936F-45E9-9A51-3A38C9E858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2510"/>
          <a:stretch/>
        </p:blipFill>
        <p:spPr bwMode="auto">
          <a:xfrm>
            <a:off x="570639" y="1850874"/>
            <a:ext cx="11050722" cy="1177369"/>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93B07A7C-6E68-49E1-BDC8-D00FEE4F600B}"/>
              </a:ext>
            </a:extLst>
          </p:cNvPr>
          <p:cNvGrpSpPr/>
          <p:nvPr/>
        </p:nvGrpSpPr>
        <p:grpSpPr>
          <a:xfrm>
            <a:off x="1233289" y="3429000"/>
            <a:ext cx="10280931" cy="2492990"/>
            <a:chOff x="1209226" y="3122194"/>
            <a:chExt cx="10280931" cy="2492990"/>
          </a:xfrm>
        </p:grpSpPr>
        <p:sp>
          <p:nvSpPr>
            <p:cNvPr id="13" name="TextBox 12">
              <a:extLst>
                <a:ext uri="{FF2B5EF4-FFF2-40B4-BE49-F238E27FC236}">
                  <a16:creationId xmlns:a16="http://schemas.microsoft.com/office/drawing/2014/main" id="{38230E62-9F87-4C88-9585-D5429E465891}"/>
                </a:ext>
              </a:extLst>
            </p:cNvPr>
            <p:cNvSpPr txBox="1"/>
            <p:nvPr/>
          </p:nvSpPr>
          <p:spPr>
            <a:xfrm>
              <a:off x="1209226" y="3122194"/>
              <a:ext cx="2335078" cy="2369880"/>
            </a:xfrm>
            <a:prstGeom prst="rect">
              <a:avLst/>
            </a:prstGeom>
            <a:noFill/>
          </p:spPr>
          <p:txBody>
            <a:bodyPr wrap="square" rtlCol="0">
              <a:spAutoFit/>
            </a:bodyPr>
            <a:lstStyle/>
            <a:p>
              <a:r>
                <a:rPr lang="en-US" sz="3200" dirty="0">
                  <a:solidFill>
                    <a:srgbClr val="DC5B4A"/>
                  </a:solidFill>
                  <a:latin typeface="Segoe UI Semibold" panose="020B0702040204020203" pitchFamily="34" charset="0"/>
                  <a:cs typeface="Segoe UI Semibold" panose="020B0702040204020203" pitchFamily="34" charset="0"/>
                </a:rPr>
                <a:t>detractors</a:t>
              </a:r>
            </a:p>
            <a:p>
              <a:r>
                <a:rPr lang="en-US" sz="2400" dirty="0">
                  <a:latin typeface="Segoe UI Semibold" panose="020B0702040204020203" pitchFamily="34" charset="0"/>
                  <a:cs typeface="Segoe UI Semibold" panose="020B0702040204020203" pitchFamily="34" charset="0"/>
                </a:rPr>
                <a:t>0 - 6</a:t>
              </a:r>
            </a:p>
            <a:p>
              <a:r>
                <a:rPr lang="en-US" sz="2400" dirty="0">
                  <a:latin typeface="Segoe UI Semibold" panose="020B0702040204020203" pitchFamily="34" charset="0"/>
                  <a:cs typeface="Segoe UI Semibold" panose="020B0702040204020203" pitchFamily="34" charset="0"/>
                </a:rPr>
                <a:t>could damage company reputation</a:t>
              </a:r>
            </a:p>
            <a:p>
              <a:endParaRPr lang="en-US" sz="2000" dirty="0">
                <a:solidFill>
                  <a:srgbClr val="DC5B4A"/>
                </a:solidFill>
                <a:latin typeface="Segoe UI Semibold" panose="020B0702040204020203" pitchFamily="34" charset="0"/>
                <a:cs typeface="Segoe UI Semibold" panose="020B0702040204020203" pitchFamily="34" charset="0"/>
              </a:endParaRPr>
            </a:p>
          </p:txBody>
        </p:sp>
        <p:sp>
          <p:nvSpPr>
            <p:cNvPr id="15" name="TextBox 14">
              <a:extLst>
                <a:ext uri="{FF2B5EF4-FFF2-40B4-BE49-F238E27FC236}">
                  <a16:creationId xmlns:a16="http://schemas.microsoft.com/office/drawing/2014/main" id="{227BB1B3-EDC3-4FDC-8353-757D1CE94923}"/>
                </a:ext>
              </a:extLst>
            </p:cNvPr>
            <p:cNvSpPr txBox="1"/>
            <p:nvPr/>
          </p:nvSpPr>
          <p:spPr>
            <a:xfrm>
              <a:off x="4907933" y="3122194"/>
              <a:ext cx="2335078" cy="2492990"/>
            </a:xfrm>
            <a:prstGeom prst="rect">
              <a:avLst/>
            </a:prstGeom>
            <a:noFill/>
          </p:spPr>
          <p:txBody>
            <a:bodyPr wrap="square" rtlCol="0">
              <a:spAutoFit/>
            </a:bodyPr>
            <a:lstStyle/>
            <a:p>
              <a:r>
                <a:rPr lang="en-US" sz="3200" dirty="0">
                  <a:solidFill>
                    <a:srgbClr val="FFC63C"/>
                  </a:solidFill>
                  <a:latin typeface="Segoe UI Semibold" panose="020B0702040204020203" pitchFamily="34" charset="0"/>
                  <a:cs typeface="Segoe UI Semibold" panose="020B0702040204020203" pitchFamily="34" charset="0"/>
                </a:rPr>
                <a:t>passives</a:t>
              </a:r>
            </a:p>
            <a:p>
              <a:r>
                <a:rPr lang="en-US" sz="2400" dirty="0">
                  <a:latin typeface="Segoe UI Semibold" panose="020B0702040204020203" pitchFamily="34" charset="0"/>
                  <a:cs typeface="Segoe UI Semibold" panose="020B0702040204020203" pitchFamily="34" charset="0"/>
                </a:rPr>
                <a:t>7 - 8</a:t>
              </a:r>
            </a:p>
            <a:p>
              <a:r>
                <a:rPr lang="en-US" sz="2400" dirty="0">
                  <a:latin typeface="Segoe UI Semibold" panose="020B0702040204020203" pitchFamily="34" charset="0"/>
                  <a:cs typeface="Segoe UI Semibold" panose="020B0702040204020203" pitchFamily="34" charset="0"/>
                </a:rPr>
                <a:t>somewhat satisfied, but switch easily</a:t>
              </a:r>
            </a:p>
            <a:p>
              <a:endParaRPr lang="en-US" sz="2800" dirty="0">
                <a:solidFill>
                  <a:srgbClr val="FFC63C"/>
                </a:solidFill>
                <a:latin typeface="Segoe UI Semibold" panose="020B0702040204020203" pitchFamily="34" charset="0"/>
                <a:cs typeface="Segoe UI Semibold" panose="020B0702040204020203" pitchFamily="34" charset="0"/>
              </a:endParaRPr>
            </a:p>
          </p:txBody>
        </p:sp>
        <p:sp>
          <p:nvSpPr>
            <p:cNvPr id="16" name="TextBox 15">
              <a:extLst>
                <a:ext uri="{FF2B5EF4-FFF2-40B4-BE49-F238E27FC236}">
                  <a16:creationId xmlns:a16="http://schemas.microsoft.com/office/drawing/2014/main" id="{40B49681-4FAB-4379-9E8C-0A71E7A4A9D1}"/>
                </a:ext>
              </a:extLst>
            </p:cNvPr>
            <p:cNvSpPr txBox="1"/>
            <p:nvPr/>
          </p:nvSpPr>
          <p:spPr>
            <a:xfrm>
              <a:off x="8606640" y="3122194"/>
              <a:ext cx="2883517" cy="2492990"/>
            </a:xfrm>
            <a:prstGeom prst="rect">
              <a:avLst/>
            </a:prstGeom>
            <a:noFill/>
          </p:spPr>
          <p:txBody>
            <a:bodyPr wrap="square" rtlCol="0">
              <a:spAutoFit/>
            </a:bodyPr>
            <a:lstStyle/>
            <a:p>
              <a:r>
                <a:rPr lang="en-US" sz="3200" dirty="0">
                  <a:solidFill>
                    <a:srgbClr val="77BC43"/>
                  </a:solidFill>
                  <a:latin typeface="Segoe UI Semibold" panose="020B0702040204020203" pitchFamily="34" charset="0"/>
                  <a:cs typeface="Segoe UI Semibold" panose="020B0702040204020203" pitchFamily="34" charset="0"/>
                </a:rPr>
                <a:t>promoters</a:t>
              </a:r>
            </a:p>
            <a:p>
              <a:r>
                <a:rPr lang="en-US" sz="2400" dirty="0">
                  <a:latin typeface="Segoe UI Semibold" panose="020B0702040204020203" pitchFamily="34" charset="0"/>
                  <a:cs typeface="Segoe UI Semibold" panose="020B0702040204020203" pitchFamily="34" charset="0"/>
                </a:rPr>
                <a:t>9 - 10</a:t>
              </a:r>
            </a:p>
            <a:p>
              <a:r>
                <a:rPr lang="en-US" sz="2400" dirty="0">
                  <a:latin typeface="Segoe UI Semibold" panose="020B0702040204020203" pitchFamily="34" charset="0"/>
                  <a:cs typeface="Segoe UI Semibold" panose="020B0702040204020203" pitchFamily="34" charset="0"/>
                </a:rPr>
                <a:t>loves products,</a:t>
              </a:r>
            </a:p>
            <a:p>
              <a:r>
                <a:rPr lang="en-US" sz="2400" dirty="0">
                  <a:latin typeface="Segoe UI Semibold" panose="020B0702040204020203" pitchFamily="34" charset="0"/>
                  <a:cs typeface="Segoe UI Semibold" panose="020B0702040204020203" pitchFamily="34" charset="0"/>
                </a:rPr>
                <a:t>enthusiastic recommender</a:t>
              </a:r>
            </a:p>
            <a:p>
              <a:endParaRPr lang="en-US" sz="2800" dirty="0">
                <a:solidFill>
                  <a:srgbClr val="77BC43"/>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24195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334D-E2AC-4E44-B251-CB0F20658F61}"/>
              </a:ext>
            </a:extLst>
          </p:cNvPr>
          <p:cNvSpPr>
            <a:spLocks noGrp="1"/>
          </p:cNvSpPr>
          <p:nvPr>
            <p:ph type="title"/>
          </p:nvPr>
        </p:nvSpPr>
        <p:spPr/>
        <p:txBody>
          <a:bodyPr/>
          <a:lstStyle/>
          <a:p>
            <a:r>
              <a:rPr lang="en-US" dirty="0"/>
              <a:t>weight (complexity)</a:t>
            </a:r>
          </a:p>
        </p:txBody>
      </p:sp>
      <p:grpSp>
        <p:nvGrpSpPr>
          <p:cNvPr id="10" name="Group 9">
            <a:extLst>
              <a:ext uri="{FF2B5EF4-FFF2-40B4-BE49-F238E27FC236}">
                <a16:creationId xmlns:a16="http://schemas.microsoft.com/office/drawing/2014/main" id="{F7597090-9EC6-420D-8343-977A63175891}"/>
              </a:ext>
            </a:extLst>
          </p:cNvPr>
          <p:cNvGrpSpPr/>
          <p:nvPr/>
        </p:nvGrpSpPr>
        <p:grpSpPr>
          <a:xfrm>
            <a:off x="1347787" y="781051"/>
            <a:ext cx="10225378" cy="5471785"/>
            <a:chOff x="1352549" y="504826"/>
            <a:chExt cx="10225378" cy="5471785"/>
          </a:xfrm>
        </p:grpSpPr>
        <p:pic>
          <p:nvPicPr>
            <p:cNvPr id="3076" name="Picture 4" descr="https://lh3.googleusercontent.com/mxh3jI3Uy5lbYLtU2Blb98a8M6hmgAg9jKqHStnajdzNiVc8miiLL_gYiPW8mYfqlF1yVOft4bdffGxmPilJTvLBOMhlBJTuYU70w01uRnyyNhjd5WPvPdnU7qAOfNXYALSdluEX_Zw">
              <a:extLst>
                <a:ext uri="{FF2B5EF4-FFF2-40B4-BE49-F238E27FC236}">
                  <a16:creationId xmlns:a16="http://schemas.microsoft.com/office/drawing/2014/main" id="{30CB6D88-7232-415E-8E74-1B4A11AA0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874" y="504826"/>
              <a:ext cx="2362200" cy="1047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92513BC-5232-421D-A906-71562839D3E0}"/>
                </a:ext>
              </a:extLst>
            </p:cNvPr>
            <p:cNvSpPr txBox="1"/>
            <p:nvPr/>
          </p:nvSpPr>
          <p:spPr>
            <a:xfrm>
              <a:off x="1352549" y="5453391"/>
              <a:ext cx="10225378" cy="523220"/>
            </a:xfrm>
            <a:prstGeom prst="rect">
              <a:avLst/>
            </a:prstGeom>
            <a:noFill/>
          </p:spPr>
          <p:txBody>
            <a:bodyPr wrap="square" rtlCol="0">
              <a:spAutoFit/>
            </a:bodyPr>
            <a:lstStyle/>
            <a:p>
              <a:pPr algn="ctr"/>
              <a:r>
                <a:rPr lang="en-US" sz="2800" dirty="0">
                  <a:latin typeface="Segoe UI Semibold" panose="020B0702040204020203" pitchFamily="34" charset="0"/>
                  <a:cs typeface="Segoe UI Semibold" panose="020B0702040204020203" pitchFamily="34" charset="0"/>
                </a:rPr>
                <a:t>Complex games are popular</a:t>
              </a:r>
            </a:p>
          </p:txBody>
        </p:sp>
      </p:grpSp>
      <p:graphicFrame>
        <p:nvGraphicFramePr>
          <p:cNvPr id="13" name="Chart 12">
            <a:extLst>
              <a:ext uri="{FF2B5EF4-FFF2-40B4-BE49-F238E27FC236}">
                <a16:creationId xmlns:a16="http://schemas.microsoft.com/office/drawing/2014/main" id="{20DCCCE7-D1FA-4408-B50C-7C4DD9039130}"/>
              </a:ext>
            </a:extLst>
          </p:cNvPr>
          <p:cNvGraphicFramePr/>
          <p:nvPr>
            <p:extLst>
              <p:ext uri="{D42A27DB-BD31-4B8C-83A1-F6EECF244321}">
                <p14:modId xmlns:p14="http://schemas.microsoft.com/office/powerpoint/2010/main" val="1717930534"/>
              </p:ext>
            </p:extLst>
          </p:nvPr>
        </p:nvGraphicFramePr>
        <p:xfrm>
          <a:off x="768227" y="1701050"/>
          <a:ext cx="10973840" cy="393869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24519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334D-E2AC-4E44-B251-CB0F20658F61}"/>
              </a:ext>
            </a:extLst>
          </p:cNvPr>
          <p:cNvSpPr>
            <a:spLocks noGrp="1"/>
          </p:cNvSpPr>
          <p:nvPr>
            <p:ph type="title"/>
          </p:nvPr>
        </p:nvSpPr>
        <p:spPr>
          <a:xfrm>
            <a:off x="838200" y="365125"/>
            <a:ext cx="10515600" cy="1325563"/>
          </a:xfrm>
        </p:spPr>
        <p:txBody>
          <a:bodyPr/>
          <a:lstStyle/>
          <a:p>
            <a:r>
              <a:rPr lang="en-US" dirty="0"/>
              <a:t>number of players</a:t>
            </a:r>
          </a:p>
        </p:txBody>
      </p:sp>
      <p:grpSp>
        <p:nvGrpSpPr>
          <p:cNvPr id="3" name="Group 2">
            <a:extLst>
              <a:ext uri="{FF2B5EF4-FFF2-40B4-BE49-F238E27FC236}">
                <a16:creationId xmlns:a16="http://schemas.microsoft.com/office/drawing/2014/main" id="{303C8C4B-A825-4F14-8E3A-03ED4AD04042}"/>
              </a:ext>
            </a:extLst>
          </p:cNvPr>
          <p:cNvGrpSpPr/>
          <p:nvPr/>
        </p:nvGrpSpPr>
        <p:grpSpPr>
          <a:xfrm>
            <a:off x="766821" y="801435"/>
            <a:ext cx="10973840" cy="5411643"/>
            <a:chOff x="973556" y="841193"/>
            <a:chExt cx="10973840" cy="5411643"/>
          </a:xfrm>
        </p:grpSpPr>
        <p:sp>
          <p:nvSpPr>
            <p:cNvPr id="9" name="TextBox 8">
              <a:extLst>
                <a:ext uri="{FF2B5EF4-FFF2-40B4-BE49-F238E27FC236}">
                  <a16:creationId xmlns:a16="http://schemas.microsoft.com/office/drawing/2014/main" id="{392513BC-5232-421D-A906-71562839D3E0}"/>
                </a:ext>
              </a:extLst>
            </p:cNvPr>
            <p:cNvSpPr txBox="1"/>
            <p:nvPr/>
          </p:nvSpPr>
          <p:spPr>
            <a:xfrm>
              <a:off x="1347787" y="5729616"/>
              <a:ext cx="10225378" cy="523220"/>
            </a:xfrm>
            <a:prstGeom prst="rect">
              <a:avLst/>
            </a:prstGeom>
            <a:noFill/>
          </p:spPr>
          <p:txBody>
            <a:bodyPr wrap="square" rtlCol="0">
              <a:spAutoFit/>
            </a:bodyPr>
            <a:lstStyle/>
            <a:p>
              <a:pPr algn="ctr"/>
              <a:r>
                <a:rPr lang="en-US" sz="2800" dirty="0">
                  <a:latin typeface="Segoe UI Semibold" panose="020B0702040204020203" pitchFamily="34" charset="0"/>
                  <a:cs typeface="Segoe UI Semibold" panose="020B0702040204020203" pitchFamily="34" charset="0"/>
                </a:rPr>
                <a:t>Two-player games are popular</a:t>
              </a:r>
            </a:p>
          </p:txBody>
        </p:sp>
        <p:grpSp>
          <p:nvGrpSpPr>
            <p:cNvPr id="7" name="Group 6">
              <a:extLst>
                <a:ext uri="{FF2B5EF4-FFF2-40B4-BE49-F238E27FC236}">
                  <a16:creationId xmlns:a16="http://schemas.microsoft.com/office/drawing/2014/main" id="{34500A69-8B7C-4A3A-8EA5-123E7B292ACC}"/>
                </a:ext>
              </a:extLst>
            </p:cNvPr>
            <p:cNvGrpSpPr/>
            <p:nvPr/>
          </p:nvGrpSpPr>
          <p:grpSpPr>
            <a:xfrm>
              <a:off x="9142975" y="841193"/>
              <a:ext cx="2507623" cy="1051034"/>
              <a:chOff x="9421618" y="1587056"/>
              <a:chExt cx="2507623" cy="1051034"/>
            </a:xfrm>
          </p:grpSpPr>
          <p:sp>
            <p:nvSpPr>
              <p:cNvPr id="8" name="Oval 7">
                <a:extLst>
                  <a:ext uri="{FF2B5EF4-FFF2-40B4-BE49-F238E27FC236}">
                    <a16:creationId xmlns:a16="http://schemas.microsoft.com/office/drawing/2014/main" id="{D7B23CE4-5FD1-406E-A7BB-7A0AA14DAC23}"/>
                  </a:ext>
                </a:extLst>
              </p:cNvPr>
              <p:cNvSpPr/>
              <p:nvPr/>
            </p:nvSpPr>
            <p:spPr>
              <a:xfrm>
                <a:off x="10815145" y="1587056"/>
                <a:ext cx="1114096" cy="1051034"/>
              </a:xfrm>
              <a:prstGeom prst="ellipse">
                <a:avLst/>
              </a:prstGeom>
              <a:solidFill>
                <a:srgbClr val="FCD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Quattrocento Sans" panose="020B0604020202020204" charset="0"/>
                  </a:rPr>
                  <a:t>7%</a:t>
                </a:r>
              </a:p>
            </p:txBody>
          </p:sp>
          <p:sp>
            <p:nvSpPr>
              <p:cNvPr id="11" name="TextBox 10">
                <a:extLst>
                  <a:ext uri="{FF2B5EF4-FFF2-40B4-BE49-F238E27FC236}">
                    <a16:creationId xmlns:a16="http://schemas.microsoft.com/office/drawing/2014/main" id="{F35E9CC5-7241-469D-B53D-0B9664FF57E1}"/>
                  </a:ext>
                </a:extLst>
              </p:cNvPr>
              <p:cNvSpPr txBox="1"/>
              <p:nvPr/>
            </p:nvSpPr>
            <p:spPr>
              <a:xfrm>
                <a:off x="9421618" y="1927907"/>
                <a:ext cx="1277914" cy="369332"/>
              </a:xfrm>
              <a:prstGeom prst="rect">
                <a:avLst/>
              </a:prstGeom>
              <a:noFill/>
            </p:spPr>
            <p:txBody>
              <a:bodyPr wrap="none" rtlCol="0">
                <a:spAutoFit/>
              </a:bodyPr>
              <a:lstStyle/>
              <a:p>
                <a:r>
                  <a:rPr lang="en-US" sz="1800" b="1" dirty="0">
                    <a:solidFill>
                      <a:srgbClr val="595959"/>
                    </a:solidFill>
                    <a:latin typeface="Segoe UI Semibold" panose="020B0702040204020203" pitchFamily="34" charset="0"/>
                    <a:cs typeface="Segoe UI Semibold" panose="020B0702040204020203" pitchFamily="34" charset="0"/>
                  </a:rPr>
                  <a:t>R - Square</a:t>
                </a:r>
              </a:p>
            </p:txBody>
          </p:sp>
        </p:grpSp>
        <p:graphicFrame>
          <p:nvGraphicFramePr>
            <p:cNvPr id="13" name="Chart 12">
              <a:extLst>
                <a:ext uri="{FF2B5EF4-FFF2-40B4-BE49-F238E27FC236}">
                  <a16:creationId xmlns:a16="http://schemas.microsoft.com/office/drawing/2014/main" id="{E7B18295-D6E0-404A-A096-9A0743BA52DE}"/>
                </a:ext>
              </a:extLst>
            </p:cNvPr>
            <p:cNvGraphicFramePr/>
            <p:nvPr>
              <p:extLst/>
            </p:nvPr>
          </p:nvGraphicFramePr>
          <p:xfrm>
            <a:off x="973556" y="1690688"/>
            <a:ext cx="10973840" cy="3938692"/>
          </p:xfrm>
          <a:graphic>
            <a:graphicData uri="http://schemas.openxmlformats.org/drawingml/2006/chart">
              <c:chart xmlns:c="http://schemas.openxmlformats.org/drawingml/2006/chart" xmlns:r="http://schemas.openxmlformats.org/officeDocument/2006/relationships" r:id="rId3"/>
            </a:graphicData>
          </a:graphic>
        </p:graphicFrame>
      </p:grpSp>
    </p:spTree>
    <p:extLst>
      <p:ext uri="{BB962C8B-B14F-4D97-AF65-F5344CB8AC3E}">
        <p14:creationId xmlns:p14="http://schemas.microsoft.com/office/powerpoint/2010/main" val="1402313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334D-E2AC-4E44-B251-CB0F20658F61}"/>
              </a:ext>
            </a:extLst>
          </p:cNvPr>
          <p:cNvSpPr>
            <a:spLocks noGrp="1"/>
          </p:cNvSpPr>
          <p:nvPr>
            <p:ph type="title"/>
          </p:nvPr>
        </p:nvSpPr>
        <p:spPr>
          <a:xfrm>
            <a:off x="838200" y="365125"/>
            <a:ext cx="10515600" cy="1325563"/>
          </a:xfrm>
        </p:spPr>
        <p:txBody>
          <a:bodyPr/>
          <a:lstStyle/>
          <a:p>
            <a:r>
              <a:rPr lang="en-US" dirty="0"/>
              <a:t>age</a:t>
            </a:r>
          </a:p>
        </p:txBody>
      </p:sp>
      <p:grpSp>
        <p:nvGrpSpPr>
          <p:cNvPr id="3" name="Group 2">
            <a:extLst>
              <a:ext uri="{FF2B5EF4-FFF2-40B4-BE49-F238E27FC236}">
                <a16:creationId xmlns:a16="http://schemas.microsoft.com/office/drawing/2014/main" id="{303C8C4B-A825-4F14-8E3A-03ED4AD04042}"/>
              </a:ext>
            </a:extLst>
          </p:cNvPr>
          <p:cNvGrpSpPr/>
          <p:nvPr/>
        </p:nvGrpSpPr>
        <p:grpSpPr>
          <a:xfrm>
            <a:off x="838200" y="801435"/>
            <a:ext cx="10605663" cy="5544864"/>
            <a:chOff x="1044935" y="841193"/>
            <a:chExt cx="10605663" cy="5544864"/>
          </a:xfrm>
        </p:grpSpPr>
        <p:sp>
          <p:nvSpPr>
            <p:cNvPr id="9" name="TextBox 8">
              <a:extLst>
                <a:ext uri="{FF2B5EF4-FFF2-40B4-BE49-F238E27FC236}">
                  <a16:creationId xmlns:a16="http://schemas.microsoft.com/office/drawing/2014/main" id="{392513BC-5232-421D-A906-71562839D3E0}"/>
                </a:ext>
              </a:extLst>
            </p:cNvPr>
            <p:cNvSpPr txBox="1"/>
            <p:nvPr/>
          </p:nvSpPr>
          <p:spPr>
            <a:xfrm>
              <a:off x="1044935" y="5862837"/>
              <a:ext cx="10528230" cy="523220"/>
            </a:xfrm>
            <a:prstGeom prst="rect">
              <a:avLst/>
            </a:prstGeom>
            <a:noFill/>
          </p:spPr>
          <p:txBody>
            <a:bodyPr wrap="square" rtlCol="0">
              <a:spAutoFit/>
            </a:bodyPr>
            <a:lstStyle/>
            <a:p>
              <a:pPr algn="ctr"/>
              <a:r>
                <a:rPr lang="en-US" sz="2800" dirty="0">
                  <a:latin typeface="Segoe UI Semibold" panose="020B0702040204020203" pitchFamily="34" charset="0"/>
                  <a:cs typeface="Segoe UI Semibold" panose="020B0702040204020203" pitchFamily="34" charset="0"/>
                </a:rPr>
                <a:t>Board games are gaining popularity amongst mature audiences</a:t>
              </a:r>
            </a:p>
          </p:txBody>
        </p:sp>
        <p:grpSp>
          <p:nvGrpSpPr>
            <p:cNvPr id="7" name="Group 6">
              <a:extLst>
                <a:ext uri="{FF2B5EF4-FFF2-40B4-BE49-F238E27FC236}">
                  <a16:creationId xmlns:a16="http://schemas.microsoft.com/office/drawing/2014/main" id="{34500A69-8B7C-4A3A-8EA5-123E7B292ACC}"/>
                </a:ext>
              </a:extLst>
            </p:cNvPr>
            <p:cNvGrpSpPr/>
            <p:nvPr/>
          </p:nvGrpSpPr>
          <p:grpSpPr>
            <a:xfrm>
              <a:off x="9142975" y="841193"/>
              <a:ext cx="2507623" cy="1130732"/>
              <a:chOff x="9421618" y="1587056"/>
              <a:chExt cx="2507623" cy="1130732"/>
            </a:xfrm>
          </p:grpSpPr>
          <p:sp>
            <p:nvSpPr>
              <p:cNvPr id="8" name="Oval 7">
                <a:extLst>
                  <a:ext uri="{FF2B5EF4-FFF2-40B4-BE49-F238E27FC236}">
                    <a16:creationId xmlns:a16="http://schemas.microsoft.com/office/drawing/2014/main" id="{D7B23CE4-5FD1-406E-A7BB-7A0AA14DAC23}"/>
                  </a:ext>
                </a:extLst>
              </p:cNvPr>
              <p:cNvSpPr/>
              <p:nvPr/>
            </p:nvSpPr>
            <p:spPr>
              <a:xfrm>
                <a:off x="10730665" y="1587056"/>
                <a:ext cx="1198576" cy="1130732"/>
              </a:xfrm>
              <a:prstGeom prst="ellipse">
                <a:avLst/>
              </a:prstGeom>
              <a:solidFill>
                <a:srgbClr val="FCD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Quattrocento Sans" panose="020B0604020202020204" charset="0"/>
                  </a:rPr>
                  <a:t>14%</a:t>
                </a:r>
              </a:p>
            </p:txBody>
          </p:sp>
          <p:sp>
            <p:nvSpPr>
              <p:cNvPr id="11" name="TextBox 10">
                <a:extLst>
                  <a:ext uri="{FF2B5EF4-FFF2-40B4-BE49-F238E27FC236}">
                    <a16:creationId xmlns:a16="http://schemas.microsoft.com/office/drawing/2014/main" id="{F35E9CC5-7241-469D-B53D-0B9664FF57E1}"/>
                  </a:ext>
                </a:extLst>
              </p:cNvPr>
              <p:cNvSpPr txBox="1"/>
              <p:nvPr/>
            </p:nvSpPr>
            <p:spPr>
              <a:xfrm>
                <a:off x="9421618" y="1927907"/>
                <a:ext cx="1277914" cy="369332"/>
              </a:xfrm>
              <a:prstGeom prst="rect">
                <a:avLst/>
              </a:prstGeom>
              <a:noFill/>
            </p:spPr>
            <p:txBody>
              <a:bodyPr wrap="none" rtlCol="0">
                <a:spAutoFit/>
              </a:bodyPr>
              <a:lstStyle/>
              <a:p>
                <a:r>
                  <a:rPr lang="en-US" sz="1800" b="1" dirty="0">
                    <a:solidFill>
                      <a:srgbClr val="595959"/>
                    </a:solidFill>
                    <a:latin typeface="Segoe UI Semibold" panose="020B0702040204020203" pitchFamily="34" charset="0"/>
                    <a:cs typeface="Segoe UI Semibold" panose="020B0702040204020203" pitchFamily="34" charset="0"/>
                  </a:rPr>
                  <a:t>R - Square</a:t>
                </a:r>
              </a:p>
            </p:txBody>
          </p:sp>
        </p:grpSp>
      </p:grpSp>
      <p:graphicFrame>
        <p:nvGraphicFramePr>
          <p:cNvPr id="16" name="Chart 15">
            <a:extLst>
              <a:ext uri="{FF2B5EF4-FFF2-40B4-BE49-F238E27FC236}">
                <a16:creationId xmlns:a16="http://schemas.microsoft.com/office/drawing/2014/main" id="{42ECD40C-4E22-4EC9-95F8-24E38535805B}"/>
              </a:ext>
            </a:extLst>
          </p:cNvPr>
          <p:cNvGraphicFramePr/>
          <p:nvPr>
            <p:extLst>
              <p:ext uri="{D42A27DB-BD31-4B8C-83A1-F6EECF244321}">
                <p14:modId xmlns:p14="http://schemas.microsoft.com/office/powerpoint/2010/main" val="4287320972"/>
              </p:ext>
            </p:extLst>
          </p:nvPr>
        </p:nvGraphicFramePr>
        <p:xfrm>
          <a:off x="838200" y="1635227"/>
          <a:ext cx="10973840" cy="39386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13516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334D-E2AC-4E44-B251-CB0F20658F61}"/>
              </a:ext>
            </a:extLst>
          </p:cNvPr>
          <p:cNvSpPr>
            <a:spLocks noGrp="1"/>
          </p:cNvSpPr>
          <p:nvPr>
            <p:ph type="title"/>
          </p:nvPr>
        </p:nvSpPr>
        <p:spPr>
          <a:xfrm>
            <a:off x="838200" y="365125"/>
            <a:ext cx="10515600" cy="1325563"/>
          </a:xfrm>
        </p:spPr>
        <p:txBody>
          <a:bodyPr/>
          <a:lstStyle/>
          <a:p>
            <a:r>
              <a:rPr lang="en-US" dirty="0"/>
              <a:t>average time</a:t>
            </a:r>
          </a:p>
        </p:txBody>
      </p:sp>
      <p:grpSp>
        <p:nvGrpSpPr>
          <p:cNvPr id="3" name="Group 2">
            <a:extLst>
              <a:ext uri="{FF2B5EF4-FFF2-40B4-BE49-F238E27FC236}">
                <a16:creationId xmlns:a16="http://schemas.microsoft.com/office/drawing/2014/main" id="{303C8C4B-A825-4F14-8E3A-03ED4AD04042}"/>
              </a:ext>
            </a:extLst>
          </p:cNvPr>
          <p:cNvGrpSpPr/>
          <p:nvPr/>
        </p:nvGrpSpPr>
        <p:grpSpPr>
          <a:xfrm>
            <a:off x="838200" y="801435"/>
            <a:ext cx="10605663" cy="5544864"/>
            <a:chOff x="1044935" y="841193"/>
            <a:chExt cx="10605663" cy="5544864"/>
          </a:xfrm>
        </p:grpSpPr>
        <p:sp>
          <p:nvSpPr>
            <p:cNvPr id="9" name="TextBox 8">
              <a:extLst>
                <a:ext uri="{FF2B5EF4-FFF2-40B4-BE49-F238E27FC236}">
                  <a16:creationId xmlns:a16="http://schemas.microsoft.com/office/drawing/2014/main" id="{392513BC-5232-421D-A906-71562839D3E0}"/>
                </a:ext>
              </a:extLst>
            </p:cNvPr>
            <p:cNvSpPr txBox="1"/>
            <p:nvPr/>
          </p:nvSpPr>
          <p:spPr>
            <a:xfrm>
              <a:off x="1044935" y="5862837"/>
              <a:ext cx="10528230" cy="523220"/>
            </a:xfrm>
            <a:prstGeom prst="rect">
              <a:avLst/>
            </a:prstGeom>
            <a:noFill/>
          </p:spPr>
          <p:txBody>
            <a:bodyPr wrap="square" rtlCol="0">
              <a:spAutoFit/>
            </a:bodyPr>
            <a:lstStyle/>
            <a:p>
              <a:pPr algn="ctr"/>
              <a:r>
                <a:rPr lang="en-US" sz="2800" dirty="0">
                  <a:latin typeface="Segoe UI Semibold" panose="020B0702040204020203" pitchFamily="34" charset="0"/>
                  <a:cs typeface="Segoe UI Semibold" panose="020B0702040204020203" pitchFamily="34" charset="0"/>
                </a:rPr>
                <a:t>Longer board games are the most popular</a:t>
              </a:r>
            </a:p>
          </p:txBody>
        </p:sp>
        <p:grpSp>
          <p:nvGrpSpPr>
            <p:cNvPr id="7" name="Group 6">
              <a:extLst>
                <a:ext uri="{FF2B5EF4-FFF2-40B4-BE49-F238E27FC236}">
                  <a16:creationId xmlns:a16="http://schemas.microsoft.com/office/drawing/2014/main" id="{34500A69-8B7C-4A3A-8EA5-123E7B292ACC}"/>
                </a:ext>
              </a:extLst>
            </p:cNvPr>
            <p:cNvGrpSpPr/>
            <p:nvPr/>
          </p:nvGrpSpPr>
          <p:grpSpPr>
            <a:xfrm>
              <a:off x="9142975" y="841193"/>
              <a:ext cx="2507623" cy="1130732"/>
              <a:chOff x="9421618" y="1587056"/>
              <a:chExt cx="2507623" cy="1130732"/>
            </a:xfrm>
          </p:grpSpPr>
          <p:sp>
            <p:nvSpPr>
              <p:cNvPr id="8" name="Oval 7">
                <a:extLst>
                  <a:ext uri="{FF2B5EF4-FFF2-40B4-BE49-F238E27FC236}">
                    <a16:creationId xmlns:a16="http://schemas.microsoft.com/office/drawing/2014/main" id="{D7B23CE4-5FD1-406E-A7BB-7A0AA14DAC23}"/>
                  </a:ext>
                </a:extLst>
              </p:cNvPr>
              <p:cNvSpPr/>
              <p:nvPr/>
            </p:nvSpPr>
            <p:spPr>
              <a:xfrm>
                <a:off x="10730665" y="1587056"/>
                <a:ext cx="1198576" cy="1130732"/>
              </a:xfrm>
              <a:prstGeom prst="ellipse">
                <a:avLst/>
              </a:prstGeom>
              <a:solidFill>
                <a:srgbClr val="FCD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Quattrocento Sans" panose="020B0604020202020204" charset="0"/>
                  </a:rPr>
                  <a:t>14%</a:t>
                </a:r>
              </a:p>
            </p:txBody>
          </p:sp>
          <p:sp>
            <p:nvSpPr>
              <p:cNvPr id="11" name="TextBox 10">
                <a:extLst>
                  <a:ext uri="{FF2B5EF4-FFF2-40B4-BE49-F238E27FC236}">
                    <a16:creationId xmlns:a16="http://schemas.microsoft.com/office/drawing/2014/main" id="{F35E9CC5-7241-469D-B53D-0B9664FF57E1}"/>
                  </a:ext>
                </a:extLst>
              </p:cNvPr>
              <p:cNvSpPr txBox="1"/>
              <p:nvPr/>
            </p:nvSpPr>
            <p:spPr>
              <a:xfrm>
                <a:off x="9421618" y="1927907"/>
                <a:ext cx="1277914" cy="369332"/>
              </a:xfrm>
              <a:prstGeom prst="rect">
                <a:avLst/>
              </a:prstGeom>
              <a:noFill/>
            </p:spPr>
            <p:txBody>
              <a:bodyPr wrap="none" rtlCol="0">
                <a:spAutoFit/>
              </a:bodyPr>
              <a:lstStyle/>
              <a:p>
                <a:r>
                  <a:rPr lang="en-US" sz="1800" b="1" dirty="0">
                    <a:solidFill>
                      <a:srgbClr val="595959"/>
                    </a:solidFill>
                    <a:latin typeface="Segoe UI Semibold" panose="020B0702040204020203" pitchFamily="34" charset="0"/>
                    <a:cs typeface="Segoe UI Semibold" panose="020B0702040204020203" pitchFamily="34" charset="0"/>
                  </a:rPr>
                  <a:t>R - Square</a:t>
                </a:r>
              </a:p>
            </p:txBody>
          </p:sp>
        </p:grpSp>
      </p:grpSp>
      <p:graphicFrame>
        <p:nvGraphicFramePr>
          <p:cNvPr id="12" name="Chart 11">
            <a:extLst>
              <a:ext uri="{FF2B5EF4-FFF2-40B4-BE49-F238E27FC236}">
                <a16:creationId xmlns:a16="http://schemas.microsoft.com/office/drawing/2014/main" id="{501C78A4-2BB6-4448-9D94-6A4FC9B60F00}"/>
              </a:ext>
            </a:extLst>
          </p:cNvPr>
          <p:cNvGraphicFramePr/>
          <p:nvPr>
            <p:extLst>
              <p:ext uri="{D42A27DB-BD31-4B8C-83A1-F6EECF244321}">
                <p14:modId xmlns:p14="http://schemas.microsoft.com/office/powerpoint/2010/main" val="2634852276"/>
              </p:ext>
            </p:extLst>
          </p:nvPr>
        </p:nvGraphicFramePr>
        <p:xfrm>
          <a:off x="728474" y="1966567"/>
          <a:ext cx="10973840" cy="39386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15999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8976C3-A227-418D-A160-F723AADCE201}"/>
              </a:ext>
            </a:extLst>
          </p:cNvPr>
          <p:cNvSpPr>
            <a:spLocks noGrp="1"/>
          </p:cNvSpPr>
          <p:nvPr>
            <p:ph type="title"/>
          </p:nvPr>
        </p:nvSpPr>
        <p:spPr>
          <a:xfrm>
            <a:off x="1226828" y="811541"/>
            <a:ext cx="3932237" cy="1600200"/>
          </a:xfrm>
        </p:spPr>
        <p:txBody>
          <a:bodyPr>
            <a:normAutofit/>
          </a:bodyPr>
          <a:lstStyle/>
          <a:p>
            <a:r>
              <a:rPr lang="en-US" sz="4400" dirty="0"/>
              <a:t>categories</a:t>
            </a:r>
          </a:p>
        </p:txBody>
      </p:sp>
      <p:sp>
        <p:nvSpPr>
          <p:cNvPr id="7" name="Text Placeholder 6">
            <a:extLst>
              <a:ext uri="{FF2B5EF4-FFF2-40B4-BE49-F238E27FC236}">
                <a16:creationId xmlns:a16="http://schemas.microsoft.com/office/drawing/2014/main" id="{93877BF6-1170-40F0-AF2E-DD4F48FC9402}"/>
              </a:ext>
            </a:extLst>
          </p:cNvPr>
          <p:cNvSpPr>
            <a:spLocks noGrp="1"/>
          </p:cNvSpPr>
          <p:nvPr>
            <p:ph type="body" sz="half" idx="2"/>
          </p:nvPr>
        </p:nvSpPr>
        <p:spPr>
          <a:xfrm>
            <a:off x="1226828" y="2653661"/>
            <a:ext cx="3932237" cy="3811588"/>
          </a:xfrm>
        </p:spPr>
        <p:txBody>
          <a:bodyPr>
            <a:normAutofit/>
          </a:bodyPr>
          <a:lstStyle/>
          <a:p>
            <a:pPr marL="514350" indent="-514350">
              <a:buFont typeface="+mj-lt"/>
              <a:buAutoNum type="arabicPeriod"/>
            </a:pPr>
            <a:r>
              <a:rPr lang="en-US" sz="3200" dirty="0"/>
              <a:t>Wargame</a:t>
            </a:r>
          </a:p>
          <a:p>
            <a:pPr marL="514350" indent="-514350">
              <a:buFont typeface="+mj-lt"/>
              <a:buAutoNum type="arabicPeriod"/>
            </a:pPr>
            <a:r>
              <a:rPr lang="en-US" sz="3200" dirty="0"/>
              <a:t>Adventure</a:t>
            </a:r>
          </a:p>
          <a:p>
            <a:pPr marL="514350" indent="-514350">
              <a:buFont typeface="+mj-lt"/>
              <a:buAutoNum type="arabicPeriod"/>
            </a:pPr>
            <a:r>
              <a:rPr lang="en-US" sz="3200" dirty="0"/>
              <a:t>Modern Warfare</a:t>
            </a:r>
          </a:p>
          <a:p>
            <a:pPr marL="514350" indent="-514350">
              <a:buFont typeface="+mj-lt"/>
              <a:buAutoNum type="arabicPeriod"/>
            </a:pPr>
            <a:r>
              <a:rPr lang="en-US" sz="3200" dirty="0"/>
              <a:t>Aviation Flight</a:t>
            </a:r>
          </a:p>
          <a:p>
            <a:pPr marL="514350" indent="-514350">
              <a:buFont typeface="+mj-lt"/>
              <a:buAutoNum type="arabicPeriod"/>
            </a:pPr>
            <a:r>
              <a:rPr lang="en-US" sz="3200" dirty="0"/>
              <a:t>Economic</a:t>
            </a:r>
            <a:endParaRPr lang="en-US" sz="2400" dirty="0"/>
          </a:p>
        </p:txBody>
      </p:sp>
      <p:pic>
        <p:nvPicPr>
          <p:cNvPr id="13" name="Picture 12" descr="A close up of a logo&#10;&#10;Description generated with very high confidence">
            <a:extLst>
              <a:ext uri="{FF2B5EF4-FFF2-40B4-BE49-F238E27FC236}">
                <a16:creationId xmlns:a16="http://schemas.microsoft.com/office/drawing/2014/main" id="{9B90064A-9DD3-4C09-9793-613C21BA3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3155" y="1808491"/>
            <a:ext cx="3622017" cy="3622017"/>
          </a:xfrm>
          <a:prstGeom prst="rect">
            <a:avLst/>
          </a:prstGeom>
        </p:spPr>
      </p:pic>
    </p:spTree>
    <p:extLst>
      <p:ext uri="{BB962C8B-B14F-4D97-AF65-F5344CB8AC3E}">
        <p14:creationId xmlns:p14="http://schemas.microsoft.com/office/powerpoint/2010/main" val="2592076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8976C3-A227-418D-A160-F723AADCE201}"/>
              </a:ext>
            </a:extLst>
          </p:cNvPr>
          <p:cNvSpPr>
            <a:spLocks noGrp="1"/>
          </p:cNvSpPr>
          <p:nvPr>
            <p:ph type="title"/>
          </p:nvPr>
        </p:nvSpPr>
        <p:spPr/>
        <p:txBody>
          <a:bodyPr>
            <a:normAutofit/>
          </a:bodyPr>
          <a:lstStyle/>
          <a:p>
            <a:r>
              <a:rPr lang="en-US" sz="4000" dirty="0"/>
              <a:t>the designer</a:t>
            </a:r>
          </a:p>
        </p:txBody>
      </p:sp>
      <p:pic>
        <p:nvPicPr>
          <p:cNvPr id="9" name="Picture Placeholder 8" descr="A person with collar shirt&#10;&#10;Description generated with high confidence">
            <a:extLst>
              <a:ext uri="{FF2B5EF4-FFF2-40B4-BE49-F238E27FC236}">
                <a16:creationId xmlns:a16="http://schemas.microsoft.com/office/drawing/2014/main" id="{C67CBA01-4C37-4484-B3A9-3EC267E1B057}"/>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3482" r="3482"/>
          <a:stretch>
            <a:fillRect/>
          </a:stretch>
        </p:blipFill>
        <p:spPr>
          <a:xfrm>
            <a:off x="5627688" y="1138221"/>
            <a:ext cx="5802312" cy="4581558"/>
          </a:xfrm>
          <a:effectLst>
            <a:outerShdw blurRad="50800" dist="38100" dir="2700000" algn="tl" rotWithShape="0">
              <a:prstClr val="black">
                <a:alpha val="40000"/>
              </a:prstClr>
            </a:outerShdw>
          </a:effectLst>
        </p:spPr>
      </p:pic>
      <p:sp>
        <p:nvSpPr>
          <p:cNvPr id="7" name="Text Placeholder 6">
            <a:extLst>
              <a:ext uri="{FF2B5EF4-FFF2-40B4-BE49-F238E27FC236}">
                <a16:creationId xmlns:a16="http://schemas.microsoft.com/office/drawing/2014/main" id="{93877BF6-1170-40F0-AF2E-DD4F48FC9402}"/>
              </a:ext>
            </a:extLst>
          </p:cNvPr>
          <p:cNvSpPr>
            <a:spLocks noGrp="1"/>
          </p:cNvSpPr>
          <p:nvPr>
            <p:ph type="body" sz="half" idx="2"/>
          </p:nvPr>
        </p:nvSpPr>
        <p:spPr>
          <a:xfrm>
            <a:off x="839788" y="2464420"/>
            <a:ext cx="3932237" cy="3811588"/>
          </a:xfrm>
        </p:spPr>
        <p:txBody>
          <a:bodyPr>
            <a:normAutofit/>
          </a:bodyPr>
          <a:lstStyle/>
          <a:p>
            <a:pPr marL="514350" indent="-514350">
              <a:buFont typeface="+mj-lt"/>
              <a:buAutoNum type="arabicPeriod"/>
            </a:pPr>
            <a:r>
              <a:rPr lang="en-US" sz="2400" dirty="0"/>
              <a:t>Dean Essig</a:t>
            </a:r>
          </a:p>
          <a:p>
            <a:pPr marL="514350" indent="-514350">
              <a:buFont typeface="+mj-lt"/>
              <a:buAutoNum type="arabicPeriod"/>
            </a:pPr>
            <a:r>
              <a:rPr lang="en-US" sz="2400" dirty="0"/>
              <a:t>John H Butterfield</a:t>
            </a:r>
          </a:p>
          <a:p>
            <a:pPr marL="514350" indent="-514350">
              <a:buFont typeface="+mj-lt"/>
              <a:buAutoNum type="arabicPeriod"/>
            </a:pPr>
            <a:r>
              <a:rPr lang="en-US" sz="2400" dirty="0" err="1"/>
              <a:t>Vlaada</a:t>
            </a:r>
            <a:r>
              <a:rPr lang="en-US" sz="2400" dirty="0"/>
              <a:t> </a:t>
            </a:r>
            <a:r>
              <a:rPr lang="en-US" sz="2400" dirty="0" err="1"/>
              <a:t>Chvatil</a:t>
            </a:r>
            <a:endParaRPr lang="en-US" sz="2400" dirty="0"/>
          </a:p>
          <a:p>
            <a:pPr marL="514350" indent="-514350">
              <a:buFont typeface="+mj-lt"/>
              <a:buAutoNum type="arabicPeriod"/>
            </a:pPr>
            <a:r>
              <a:rPr lang="en-US" sz="2400" dirty="0"/>
              <a:t>Adam Carlson</a:t>
            </a:r>
          </a:p>
          <a:p>
            <a:pPr marL="514350" indent="-514350">
              <a:buFont typeface="+mj-lt"/>
              <a:buAutoNum type="arabicPeriod"/>
            </a:pPr>
            <a:r>
              <a:rPr lang="en-US" sz="2400" dirty="0"/>
              <a:t>Gene Billingsley</a:t>
            </a:r>
          </a:p>
        </p:txBody>
      </p:sp>
    </p:spTree>
    <p:extLst>
      <p:ext uri="{BB962C8B-B14F-4D97-AF65-F5344CB8AC3E}">
        <p14:creationId xmlns:p14="http://schemas.microsoft.com/office/powerpoint/2010/main" val="68330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C5AB17-C728-4149-86FE-A2D8C249EEB1}"/>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sz="4400" dirty="0">
                <a:ea typeface="+mj-ea"/>
              </a:rPr>
              <a:t>agenda</a:t>
            </a:r>
          </a:p>
        </p:txBody>
      </p:sp>
      <p:sp>
        <p:nvSpPr>
          <p:cNvPr id="7" name="Text Placeholder 6">
            <a:extLst>
              <a:ext uri="{FF2B5EF4-FFF2-40B4-BE49-F238E27FC236}">
                <a16:creationId xmlns:a16="http://schemas.microsoft.com/office/drawing/2014/main" id="{FB1ED578-1FF5-4EFB-AB8E-7422074D0857}"/>
              </a:ext>
            </a:extLst>
          </p:cNvPr>
          <p:cNvSpPr>
            <a:spLocks noGrp="1"/>
          </p:cNvSpPr>
          <p:nvPr>
            <p:ph type="body" sz="half" idx="2"/>
          </p:nvPr>
        </p:nvSpPr>
        <p:spPr>
          <a:xfrm>
            <a:off x="648930" y="2438400"/>
            <a:ext cx="3992919" cy="3785419"/>
          </a:xfrm>
        </p:spPr>
        <p:txBody>
          <a:bodyPr vert="horz" lIns="91440" tIns="45720" rIns="91440" bIns="45720" rtlCol="0">
            <a:normAutofit/>
          </a:bodyPr>
          <a:lstStyle/>
          <a:p>
            <a:pPr marL="285750" indent="-285750" fontAlgn="base">
              <a:buFont typeface="Arial" panose="020B0604020202020204" pitchFamily="34" charset="0"/>
              <a:buChar char="•"/>
            </a:pPr>
            <a:r>
              <a:rPr lang="en-US" sz="2800" dirty="0"/>
              <a:t>Introduction</a:t>
            </a:r>
          </a:p>
          <a:p>
            <a:pPr marL="285750" indent="-285750" fontAlgn="base">
              <a:buFont typeface="Arial" panose="020B0604020202020204" pitchFamily="34" charset="0"/>
              <a:buChar char="•"/>
            </a:pPr>
            <a:r>
              <a:rPr lang="en-US" sz="2800" dirty="0"/>
              <a:t>Recommendations</a:t>
            </a:r>
          </a:p>
          <a:p>
            <a:pPr marL="285750" indent="-285750" fontAlgn="base">
              <a:buFont typeface="Arial" panose="020B0604020202020204" pitchFamily="34" charset="0"/>
              <a:buChar char="•"/>
            </a:pPr>
            <a:r>
              <a:rPr lang="en-US" sz="2800" dirty="0"/>
              <a:t>Exploratory Analysis</a:t>
            </a:r>
          </a:p>
          <a:p>
            <a:pPr marL="285750" indent="-285750" fontAlgn="base">
              <a:buFont typeface="Arial" panose="020B0604020202020204" pitchFamily="34" charset="0"/>
              <a:buChar char="•"/>
            </a:pPr>
            <a:r>
              <a:rPr lang="en-US" sz="2800" dirty="0"/>
              <a:t>Prediction Models</a:t>
            </a:r>
          </a:p>
          <a:p>
            <a:pPr indent="-228600">
              <a:buFont typeface="Arial" panose="020B0604020202020204" pitchFamily="34" charset="0"/>
              <a:buChar char="•"/>
            </a:pPr>
            <a:endParaRPr lang="en-US" sz="1800" dirty="0">
              <a:latin typeface="+mn-lt"/>
              <a:cs typeface="+mn-cs"/>
            </a:endParaRPr>
          </a:p>
        </p:txBody>
      </p:sp>
      <p:pic>
        <p:nvPicPr>
          <p:cNvPr id="17" name="Picture Placeholder 16">
            <a:extLst>
              <a:ext uri="{FF2B5EF4-FFF2-40B4-BE49-F238E27FC236}">
                <a16:creationId xmlns:a16="http://schemas.microsoft.com/office/drawing/2014/main" id="{DE75F76A-184B-4CCF-B51D-23A8312CF2F9}"/>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0520" b="10520"/>
          <a:stretch>
            <a:fillRect/>
          </a:stretch>
        </p:blipFill>
        <p:spPr>
          <a:xfrm>
            <a:off x="5183188" y="987425"/>
            <a:ext cx="6172200" cy="4873625"/>
          </a:xfrm>
        </p:spPr>
      </p:pic>
    </p:spTree>
    <p:extLst>
      <p:ext uri="{BB962C8B-B14F-4D97-AF65-F5344CB8AC3E}">
        <p14:creationId xmlns:p14="http://schemas.microsoft.com/office/powerpoint/2010/main" val="466154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35DF-F29A-4B21-88BD-F153ED18D776}"/>
              </a:ext>
            </a:extLst>
          </p:cNvPr>
          <p:cNvSpPr>
            <a:spLocks noGrp="1"/>
          </p:cNvSpPr>
          <p:nvPr>
            <p:ph type="title"/>
          </p:nvPr>
        </p:nvSpPr>
        <p:spPr>
          <a:xfrm>
            <a:off x="838200" y="3368418"/>
            <a:ext cx="10515600" cy="2852737"/>
          </a:xfrm>
        </p:spPr>
        <p:txBody>
          <a:bodyPr/>
          <a:lstStyle/>
          <a:p>
            <a:r>
              <a:rPr lang="en-US" dirty="0"/>
              <a:t>prediction models</a:t>
            </a:r>
          </a:p>
        </p:txBody>
      </p:sp>
      <p:pic>
        <p:nvPicPr>
          <p:cNvPr id="4" name="Picture 3" descr="A close up of a logo&#10;&#10;Description generated with high confidence">
            <a:extLst>
              <a:ext uri="{FF2B5EF4-FFF2-40B4-BE49-F238E27FC236}">
                <a16:creationId xmlns:a16="http://schemas.microsoft.com/office/drawing/2014/main" id="{7D541B46-7EBA-4B7E-8388-ADBA5C99B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202" y="880731"/>
            <a:ext cx="3235595" cy="3235595"/>
          </a:xfrm>
          <a:prstGeom prst="rect">
            <a:avLst/>
          </a:prstGeom>
        </p:spPr>
      </p:pic>
    </p:spTree>
    <p:extLst>
      <p:ext uri="{BB962C8B-B14F-4D97-AF65-F5344CB8AC3E}">
        <p14:creationId xmlns:p14="http://schemas.microsoft.com/office/powerpoint/2010/main" val="1163933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C41B-5FA7-4647-A5BC-A7D9550BAED8}"/>
              </a:ext>
            </a:extLst>
          </p:cNvPr>
          <p:cNvSpPr>
            <a:spLocks noGrp="1"/>
          </p:cNvSpPr>
          <p:nvPr>
            <p:ph type="title"/>
          </p:nvPr>
        </p:nvSpPr>
        <p:spPr/>
        <p:txBody>
          <a:bodyPr/>
          <a:lstStyle/>
          <a:p>
            <a:r>
              <a:rPr lang="en-US" dirty="0"/>
              <a:t>regression model</a:t>
            </a:r>
          </a:p>
        </p:txBody>
      </p:sp>
      <p:sp>
        <p:nvSpPr>
          <p:cNvPr id="3" name="TextBox 2">
            <a:extLst>
              <a:ext uri="{FF2B5EF4-FFF2-40B4-BE49-F238E27FC236}">
                <a16:creationId xmlns:a16="http://schemas.microsoft.com/office/drawing/2014/main" id="{4FC62E59-0F51-49AF-9C3C-A2CCEF32E954}"/>
              </a:ext>
            </a:extLst>
          </p:cNvPr>
          <p:cNvSpPr txBox="1"/>
          <p:nvPr/>
        </p:nvSpPr>
        <p:spPr>
          <a:xfrm>
            <a:off x="781050" y="1933865"/>
            <a:ext cx="5821846" cy="1569660"/>
          </a:xfrm>
          <a:prstGeom prst="rect">
            <a:avLst/>
          </a:prstGeom>
          <a:noFill/>
        </p:spPr>
        <p:txBody>
          <a:bodyPr wrap="square" rtlCol="0">
            <a:spAutoFit/>
          </a:bodyPr>
          <a:lstStyle/>
          <a:p>
            <a:pPr>
              <a:spcAft>
                <a:spcPts val="1200"/>
              </a:spcAft>
            </a:pPr>
            <a:r>
              <a:rPr lang="en-US" sz="3200" dirty="0">
                <a:solidFill>
                  <a:srgbClr val="FE8F8D"/>
                </a:solidFill>
                <a:latin typeface="Segoe UI Semibold" panose="020B0702040204020203" pitchFamily="34" charset="0"/>
                <a:cs typeface="Segoe UI Semibold" panose="020B0702040204020203" pitchFamily="34" charset="0"/>
              </a:rPr>
              <a:t>'</a:t>
            </a:r>
            <a:r>
              <a:rPr lang="en-US" sz="3200" dirty="0" err="1">
                <a:solidFill>
                  <a:srgbClr val="FE8F8D"/>
                </a:solidFill>
                <a:latin typeface="Segoe UI Semibold" panose="020B0702040204020203" pitchFamily="34" charset="0"/>
                <a:cs typeface="Segoe UI Semibold" panose="020B0702040204020203" pitchFamily="34" charset="0"/>
              </a:rPr>
              <a:t>avg_rating</a:t>
            </a:r>
            <a:r>
              <a:rPr lang="en-US" sz="3200" dirty="0">
                <a:solidFill>
                  <a:srgbClr val="FE8F8D"/>
                </a:solidFill>
                <a:latin typeface="Segoe UI Semibold" panose="020B0702040204020203" pitchFamily="34" charset="0"/>
                <a:cs typeface="Segoe UI Semibold" panose="020B0702040204020203" pitchFamily="34" charset="0"/>
              </a:rPr>
              <a:t> ~ weight + </a:t>
            </a:r>
            <a:r>
              <a:rPr lang="en-US" sz="3200" dirty="0" err="1">
                <a:solidFill>
                  <a:srgbClr val="FE8F8D"/>
                </a:solidFill>
                <a:latin typeface="Segoe UI Semibold" panose="020B0702040204020203" pitchFamily="34" charset="0"/>
                <a:cs typeface="Segoe UI Semibold" panose="020B0702040204020203" pitchFamily="34" charset="0"/>
              </a:rPr>
              <a:t>age_category</a:t>
            </a:r>
            <a:r>
              <a:rPr lang="en-US" sz="3200" dirty="0">
                <a:solidFill>
                  <a:srgbClr val="FE8F8D"/>
                </a:solidFill>
                <a:latin typeface="Segoe UI Semibold" panose="020B0702040204020203" pitchFamily="34" charset="0"/>
                <a:cs typeface="Segoe UI Semibold" panose="020B0702040204020203" pitchFamily="34" charset="0"/>
              </a:rPr>
              <a:t> + </a:t>
            </a:r>
            <a:r>
              <a:rPr lang="en-US" sz="3200" dirty="0" err="1">
                <a:solidFill>
                  <a:srgbClr val="FE8F8D"/>
                </a:solidFill>
                <a:latin typeface="Segoe UI Semibold" panose="020B0702040204020203" pitchFamily="34" charset="0"/>
                <a:cs typeface="Segoe UI Semibold" panose="020B0702040204020203" pitchFamily="34" charset="0"/>
              </a:rPr>
              <a:t>avg_time</a:t>
            </a:r>
            <a:r>
              <a:rPr lang="en-US" sz="3200" dirty="0">
                <a:solidFill>
                  <a:srgbClr val="FE8F8D"/>
                </a:solidFill>
                <a:latin typeface="Segoe UI Semibold" panose="020B0702040204020203" pitchFamily="34" charset="0"/>
                <a:cs typeface="Segoe UI Semibold" panose="020B0702040204020203" pitchFamily="34" charset="0"/>
              </a:rPr>
              <a:t>’</a:t>
            </a:r>
            <a:br>
              <a:rPr lang="en-US" sz="3200" dirty="0">
                <a:latin typeface="Segoe UI Semibold" panose="020B0702040204020203" pitchFamily="34" charset="0"/>
                <a:cs typeface="Segoe UI Semibold" panose="020B0702040204020203" pitchFamily="34" charset="0"/>
              </a:rPr>
            </a:br>
            <a:endParaRPr lang="en-US" sz="3200" dirty="0">
              <a:latin typeface="Segoe UI Semibold" panose="020B0702040204020203" pitchFamily="34" charset="0"/>
              <a:cs typeface="Segoe UI Semibold" panose="020B0702040204020203" pitchFamily="34" charset="0"/>
            </a:endParaRPr>
          </a:p>
        </p:txBody>
      </p:sp>
      <p:pic>
        <p:nvPicPr>
          <p:cNvPr id="4100" name="Picture 4" descr="https://lh5.googleusercontent.com/bXlBtyzXhBN1QCsjZ-3jic_pvu488HrGuwfeiCcMWWHIf8xz3zu3_dIHKzYMBSbb0qK-sKwNqeirLhl8fh-SCscyZCL8mcmnwdhcMvjyZSDptQtx9DEbB3jEgQ6t70erNKqHx4hyKPY">
            <a:extLst>
              <a:ext uri="{FF2B5EF4-FFF2-40B4-BE49-F238E27FC236}">
                <a16:creationId xmlns:a16="http://schemas.microsoft.com/office/drawing/2014/main" id="{B9781933-20E9-4A66-9558-287C50741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425" y="3176188"/>
            <a:ext cx="6486525" cy="292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A55FE7-35F7-48CF-8D1B-B42AD9339E4C}"/>
              </a:ext>
            </a:extLst>
          </p:cNvPr>
          <p:cNvSpPr txBox="1"/>
          <p:nvPr/>
        </p:nvSpPr>
        <p:spPr>
          <a:xfrm>
            <a:off x="838200" y="4564667"/>
            <a:ext cx="3912704" cy="1692771"/>
          </a:xfrm>
          <a:prstGeom prst="rect">
            <a:avLst/>
          </a:prstGeom>
          <a:noFill/>
        </p:spPr>
        <p:txBody>
          <a:bodyPr wrap="square" rtlCol="0">
            <a:spAutoFit/>
          </a:bodyPr>
          <a:lstStyle/>
          <a:p>
            <a:pPr>
              <a:spcAft>
                <a:spcPts val="1200"/>
              </a:spcAft>
            </a:pPr>
            <a:r>
              <a:rPr lang="en-US" sz="2800" dirty="0">
                <a:latin typeface="Segoe UI Semibold" panose="020B0702040204020203" pitchFamily="34" charset="0"/>
                <a:cs typeface="Segoe UI Semibold" panose="020B0702040204020203" pitchFamily="34" charset="0"/>
              </a:rPr>
              <a:t>R-squared: 0.311</a:t>
            </a:r>
          </a:p>
          <a:p>
            <a:pPr>
              <a:spcAft>
                <a:spcPts val="1200"/>
              </a:spcAft>
            </a:pPr>
            <a:r>
              <a:rPr lang="en-US" sz="2800" dirty="0">
                <a:latin typeface="Segoe UI Semibold" panose="020B0702040204020203" pitchFamily="34" charset="0"/>
                <a:cs typeface="Segoe UI Semibold" panose="020B0702040204020203" pitchFamily="34" charset="0"/>
              </a:rPr>
              <a:t>RMSE: 0.155</a:t>
            </a:r>
          </a:p>
          <a:p>
            <a:endParaRPr lang="en-US" sz="2800" dirty="0"/>
          </a:p>
        </p:txBody>
      </p:sp>
    </p:spTree>
    <p:extLst>
      <p:ext uri="{BB962C8B-B14F-4D97-AF65-F5344CB8AC3E}">
        <p14:creationId xmlns:p14="http://schemas.microsoft.com/office/powerpoint/2010/main" val="678477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7D5A-BC25-4A70-97B6-EE9B99E042CD}"/>
              </a:ext>
            </a:extLst>
          </p:cNvPr>
          <p:cNvSpPr>
            <a:spLocks noGrp="1"/>
          </p:cNvSpPr>
          <p:nvPr>
            <p:ph type="title"/>
          </p:nvPr>
        </p:nvSpPr>
        <p:spPr/>
        <p:txBody>
          <a:bodyPr/>
          <a:lstStyle/>
          <a:p>
            <a:r>
              <a:rPr lang="en-US" dirty="0"/>
              <a:t>tree</a:t>
            </a:r>
          </a:p>
        </p:txBody>
      </p:sp>
      <p:sp>
        <p:nvSpPr>
          <p:cNvPr id="4" name="Oval 3">
            <a:extLst>
              <a:ext uri="{FF2B5EF4-FFF2-40B4-BE49-F238E27FC236}">
                <a16:creationId xmlns:a16="http://schemas.microsoft.com/office/drawing/2014/main" id="{3E7C8153-E664-4226-B62A-7AB59517A8B3}"/>
              </a:ext>
            </a:extLst>
          </p:cNvPr>
          <p:cNvSpPr/>
          <p:nvPr/>
        </p:nvSpPr>
        <p:spPr>
          <a:xfrm>
            <a:off x="10073352" y="559956"/>
            <a:ext cx="1198576" cy="1130732"/>
          </a:xfrm>
          <a:prstGeom prst="ellipse">
            <a:avLst/>
          </a:prstGeom>
          <a:solidFill>
            <a:srgbClr val="FCD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Quattrocento Sans" panose="020B0604020202020204" charset="0"/>
              </a:rPr>
              <a:t>77%</a:t>
            </a:r>
          </a:p>
        </p:txBody>
      </p:sp>
      <p:sp>
        <p:nvSpPr>
          <p:cNvPr id="5" name="TextBox 4">
            <a:extLst>
              <a:ext uri="{FF2B5EF4-FFF2-40B4-BE49-F238E27FC236}">
                <a16:creationId xmlns:a16="http://schemas.microsoft.com/office/drawing/2014/main" id="{B4EB53D8-0641-4CE4-835D-9D6DD616959A}"/>
              </a:ext>
            </a:extLst>
          </p:cNvPr>
          <p:cNvSpPr txBox="1"/>
          <p:nvPr/>
        </p:nvSpPr>
        <p:spPr>
          <a:xfrm>
            <a:off x="8610600" y="925266"/>
            <a:ext cx="1462752" cy="400110"/>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Accuracy = </a:t>
            </a:r>
          </a:p>
        </p:txBody>
      </p:sp>
      <p:pic>
        <p:nvPicPr>
          <p:cNvPr id="7" name="Picture 6">
            <a:extLst>
              <a:ext uri="{FF2B5EF4-FFF2-40B4-BE49-F238E27FC236}">
                <a16:creationId xmlns:a16="http://schemas.microsoft.com/office/drawing/2014/main" id="{DA641A3C-31F4-48D0-933F-7DBE8BEF6F1D}"/>
              </a:ext>
            </a:extLst>
          </p:cNvPr>
          <p:cNvPicPr>
            <a:picLocks noChangeAspect="1"/>
          </p:cNvPicPr>
          <p:nvPr/>
        </p:nvPicPr>
        <p:blipFill>
          <a:blip r:embed="rId3"/>
          <a:stretch>
            <a:fillRect/>
          </a:stretch>
        </p:blipFill>
        <p:spPr>
          <a:xfrm>
            <a:off x="596591" y="1885517"/>
            <a:ext cx="11190248" cy="3812973"/>
          </a:xfrm>
          <a:prstGeom prst="rect">
            <a:avLst/>
          </a:prstGeom>
        </p:spPr>
      </p:pic>
    </p:spTree>
    <p:extLst>
      <p:ext uri="{BB962C8B-B14F-4D97-AF65-F5344CB8AC3E}">
        <p14:creationId xmlns:p14="http://schemas.microsoft.com/office/powerpoint/2010/main" val="594652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622F9A-4765-4D26-9FBA-5AC1E1A3F5AC}"/>
              </a:ext>
            </a:extLst>
          </p:cNvPr>
          <p:cNvSpPr>
            <a:spLocks noGrp="1"/>
          </p:cNvSpPr>
          <p:nvPr>
            <p:ph type="title"/>
          </p:nvPr>
        </p:nvSpPr>
        <p:spPr>
          <a:xfrm>
            <a:off x="838200" y="5104737"/>
            <a:ext cx="10515600" cy="1161097"/>
          </a:xfrm>
        </p:spPr>
        <p:txBody>
          <a:bodyPr/>
          <a:lstStyle/>
          <a:p>
            <a:r>
              <a:rPr lang="en-US" dirty="0"/>
              <a:t>thank you! questions?</a:t>
            </a:r>
          </a:p>
        </p:txBody>
      </p:sp>
      <p:pic>
        <p:nvPicPr>
          <p:cNvPr id="5" name="Picture 4" descr="A close up of a logo&#10;&#10;Description generated with very high confidence">
            <a:extLst>
              <a:ext uri="{FF2B5EF4-FFF2-40B4-BE49-F238E27FC236}">
                <a16:creationId xmlns:a16="http://schemas.microsoft.com/office/drawing/2014/main" id="{83E8B528-E6E3-4358-A69D-7DBC60E52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786" y="837708"/>
            <a:ext cx="3160428" cy="3160428"/>
          </a:xfrm>
          <a:prstGeom prst="rect">
            <a:avLst/>
          </a:prstGeom>
        </p:spPr>
      </p:pic>
    </p:spTree>
    <p:extLst>
      <p:ext uri="{BB962C8B-B14F-4D97-AF65-F5344CB8AC3E}">
        <p14:creationId xmlns:p14="http://schemas.microsoft.com/office/powerpoint/2010/main" val="144633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91A1E9-38E2-4675-B992-8BFB076DFA48}"/>
              </a:ext>
            </a:extLst>
          </p:cNvPr>
          <p:cNvSpPr>
            <a:spLocks noGrp="1"/>
          </p:cNvSpPr>
          <p:nvPr>
            <p:ph type="title"/>
          </p:nvPr>
        </p:nvSpPr>
        <p:spPr/>
        <p:txBody>
          <a:bodyPr/>
          <a:lstStyle/>
          <a:p>
            <a:r>
              <a:rPr lang="en-US" dirty="0"/>
              <a:t>why board games?</a:t>
            </a:r>
          </a:p>
        </p:txBody>
      </p:sp>
      <p:pic>
        <p:nvPicPr>
          <p:cNvPr id="7" name="Picture 6" descr="A close up of a logo&#10;&#10;Description generated with very high confidence">
            <a:extLst>
              <a:ext uri="{FF2B5EF4-FFF2-40B4-BE49-F238E27FC236}">
                <a16:creationId xmlns:a16="http://schemas.microsoft.com/office/drawing/2014/main" id="{03C70D96-3A8C-4223-A7B0-48EB9E034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273" y="1771900"/>
            <a:ext cx="3141374" cy="3141374"/>
          </a:xfrm>
          <a:prstGeom prst="rect">
            <a:avLst/>
          </a:prstGeom>
        </p:spPr>
      </p:pic>
      <p:pic>
        <p:nvPicPr>
          <p:cNvPr id="9" name="Picture 8" descr="A close up of a logo&#10;&#10;Description generated with very high confidence">
            <a:extLst>
              <a:ext uri="{FF2B5EF4-FFF2-40B4-BE49-F238E27FC236}">
                <a16:creationId xmlns:a16="http://schemas.microsoft.com/office/drawing/2014/main" id="{E1A232D9-0AE5-4613-B764-2E43BEF6CE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8943" y="1771900"/>
            <a:ext cx="3141374" cy="3141374"/>
          </a:xfrm>
          <a:prstGeom prst="rect">
            <a:avLst/>
          </a:prstGeom>
        </p:spPr>
      </p:pic>
      <p:sp>
        <p:nvSpPr>
          <p:cNvPr id="12" name="TextBox 11">
            <a:extLst>
              <a:ext uri="{FF2B5EF4-FFF2-40B4-BE49-F238E27FC236}">
                <a16:creationId xmlns:a16="http://schemas.microsoft.com/office/drawing/2014/main" id="{69240B3F-6F7A-4DE8-A060-A0FD5BA8B2F0}"/>
              </a:ext>
            </a:extLst>
          </p:cNvPr>
          <p:cNvSpPr txBox="1"/>
          <p:nvPr/>
        </p:nvSpPr>
        <p:spPr>
          <a:xfrm>
            <a:off x="1927272" y="5389902"/>
            <a:ext cx="4168727" cy="769441"/>
          </a:xfrm>
          <a:prstGeom prst="rect">
            <a:avLst/>
          </a:prstGeom>
          <a:noFill/>
        </p:spPr>
        <p:txBody>
          <a:bodyPr wrap="square" rtlCol="0">
            <a:spAutoFit/>
          </a:bodyPr>
          <a:lstStyle/>
          <a:p>
            <a:r>
              <a:rPr lang="en-US" sz="4400" dirty="0">
                <a:latin typeface="Segoe UI Semibold" panose="020B0702040204020203" pitchFamily="34" charset="0"/>
                <a:cs typeface="Segoe UI Semibold" panose="020B0702040204020203" pitchFamily="34" charset="0"/>
              </a:rPr>
              <a:t>$8.12 BILLION</a:t>
            </a:r>
          </a:p>
        </p:txBody>
      </p:sp>
      <p:sp>
        <p:nvSpPr>
          <p:cNvPr id="13" name="TextBox 12">
            <a:extLst>
              <a:ext uri="{FF2B5EF4-FFF2-40B4-BE49-F238E27FC236}">
                <a16:creationId xmlns:a16="http://schemas.microsoft.com/office/drawing/2014/main" id="{0CB7342C-DA7A-4599-8054-2D81367F6F3A}"/>
              </a:ext>
            </a:extLst>
          </p:cNvPr>
          <p:cNvSpPr txBox="1"/>
          <p:nvPr/>
        </p:nvSpPr>
        <p:spPr>
          <a:xfrm>
            <a:off x="7148943" y="5389901"/>
            <a:ext cx="3378689" cy="769441"/>
          </a:xfrm>
          <a:prstGeom prst="rect">
            <a:avLst/>
          </a:prstGeom>
          <a:noFill/>
        </p:spPr>
        <p:txBody>
          <a:bodyPr wrap="square" rtlCol="0">
            <a:spAutoFit/>
          </a:bodyPr>
          <a:lstStyle/>
          <a:p>
            <a:r>
              <a:rPr lang="en-US" sz="4400" dirty="0">
                <a:latin typeface="Segoe UI Semibold" panose="020B0702040204020203" pitchFamily="34" charset="0"/>
                <a:cs typeface="Segoe UI Semibold" panose="020B0702040204020203" pitchFamily="34" charset="0"/>
              </a:rPr>
              <a:t>PRICELESS!</a:t>
            </a:r>
          </a:p>
        </p:txBody>
      </p:sp>
    </p:spTree>
    <p:extLst>
      <p:ext uri="{BB962C8B-B14F-4D97-AF65-F5344CB8AC3E}">
        <p14:creationId xmlns:p14="http://schemas.microsoft.com/office/powerpoint/2010/main" val="253371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56B642-3BEA-4B18-9B05-7B444E93765C}"/>
              </a:ext>
            </a:extLst>
          </p:cNvPr>
          <p:cNvSpPr>
            <a:spLocks noGrp="1"/>
          </p:cNvSpPr>
          <p:nvPr>
            <p:ph type="title"/>
          </p:nvPr>
        </p:nvSpPr>
        <p:spPr/>
        <p:txBody>
          <a:bodyPr/>
          <a:lstStyle/>
          <a:p>
            <a:r>
              <a:rPr lang="en-US" dirty="0"/>
              <a:t>the ultimate questions</a:t>
            </a:r>
          </a:p>
        </p:txBody>
      </p:sp>
      <p:sp>
        <p:nvSpPr>
          <p:cNvPr id="6" name="TextBox 5">
            <a:extLst>
              <a:ext uri="{FF2B5EF4-FFF2-40B4-BE49-F238E27FC236}">
                <a16:creationId xmlns:a16="http://schemas.microsoft.com/office/drawing/2014/main" id="{2B263780-3ED0-4085-A1DE-DB1963A2E14D}"/>
              </a:ext>
            </a:extLst>
          </p:cNvPr>
          <p:cNvSpPr txBox="1"/>
          <p:nvPr/>
        </p:nvSpPr>
        <p:spPr>
          <a:xfrm>
            <a:off x="922564" y="2179864"/>
            <a:ext cx="10727872" cy="3046988"/>
          </a:xfrm>
          <a:prstGeom prst="rect">
            <a:avLst/>
          </a:prstGeom>
          <a:noFill/>
        </p:spPr>
        <p:txBody>
          <a:bodyPr wrap="square" rtlCol="0">
            <a:spAutoFit/>
          </a:bodyPr>
          <a:lstStyle/>
          <a:p>
            <a:pPr marL="514350" indent="-514350" fontAlgn="base">
              <a:buFont typeface="+mj-lt"/>
              <a:buAutoNum type="arabicPeriod"/>
            </a:pPr>
            <a:r>
              <a:rPr lang="en-US" sz="3200" dirty="0">
                <a:latin typeface="Segoe UI Semibold" panose="020B0702040204020203" pitchFamily="34" charset="0"/>
                <a:cs typeface="Segoe UI Semibold" panose="020B0702040204020203" pitchFamily="34" charset="0"/>
              </a:rPr>
              <a:t>What features can we recommend our clients to produce the highest ratings in a new game?</a:t>
            </a:r>
            <a:br>
              <a:rPr lang="en-US" sz="3200" dirty="0">
                <a:latin typeface="Segoe UI Semibold" panose="020B0702040204020203" pitchFamily="34" charset="0"/>
                <a:cs typeface="Segoe UI Semibold" panose="020B0702040204020203" pitchFamily="34" charset="0"/>
              </a:rPr>
            </a:br>
            <a:endParaRPr lang="en-US" sz="3200" dirty="0">
              <a:latin typeface="Segoe UI Semibold" panose="020B0702040204020203" pitchFamily="34" charset="0"/>
              <a:cs typeface="Segoe UI Semibold" panose="020B0702040204020203" pitchFamily="34" charset="0"/>
            </a:endParaRPr>
          </a:p>
          <a:p>
            <a:pPr marL="514350" indent="-514350" fontAlgn="base">
              <a:buFont typeface="+mj-lt"/>
              <a:buAutoNum type="arabicPeriod"/>
            </a:pPr>
            <a:r>
              <a:rPr lang="en-US" sz="3200" dirty="0">
                <a:latin typeface="Segoe UI Semibold" panose="020B0702040204020203" pitchFamily="34" charset="0"/>
                <a:cs typeface="Segoe UI Semibold" panose="020B0702040204020203" pitchFamily="34" charset="0"/>
              </a:rPr>
              <a:t>If a user inputs </a:t>
            </a:r>
            <a:r>
              <a:rPr lang="en-US" sz="3200">
                <a:latin typeface="Segoe UI Semibold" panose="020B0702040204020203" pitchFamily="34" charset="0"/>
                <a:cs typeface="Segoe UI Semibold" panose="020B0702040204020203" pitchFamily="34" charset="0"/>
              </a:rPr>
              <a:t>certain characteristics, </a:t>
            </a:r>
            <a:r>
              <a:rPr lang="en-US" sz="3200" dirty="0">
                <a:latin typeface="Segoe UI Semibold" panose="020B0702040204020203" pitchFamily="34" charset="0"/>
                <a:cs typeface="Segoe UI Semibold" panose="020B0702040204020203" pitchFamily="34" charset="0"/>
              </a:rPr>
              <a:t>can we recommend a similar game for them to try? </a:t>
            </a:r>
            <a:endParaRPr lang="en-US" sz="3200" dirty="0">
              <a:solidFill>
                <a:srgbClr val="FF0000"/>
              </a:solidFill>
              <a:latin typeface="Segoe UI Semibold" panose="020B0702040204020203" pitchFamily="34" charset="0"/>
              <a:cs typeface="Segoe UI Semibold" panose="020B0702040204020203" pitchFamily="34" charset="0"/>
            </a:endParaRPr>
          </a:p>
          <a:p>
            <a:endParaRPr lang="en-US" sz="32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8689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35DF-F29A-4B21-88BD-F153ED18D776}"/>
              </a:ext>
            </a:extLst>
          </p:cNvPr>
          <p:cNvSpPr>
            <a:spLocks noGrp="1"/>
          </p:cNvSpPr>
          <p:nvPr>
            <p:ph type="title"/>
          </p:nvPr>
        </p:nvSpPr>
        <p:spPr>
          <a:xfrm>
            <a:off x="838200" y="3368418"/>
            <a:ext cx="10515600" cy="2852737"/>
          </a:xfrm>
        </p:spPr>
        <p:txBody>
          <a:bodyPr/>
          <a:lstStyle/>
          <a:p>
            <a:r>
              <a:rPr lang="en-US" dirty="0"/>
              <a:t>recommendations</a:t>
            </a:r>
          </a:p>
        </p:txBody>
      </p:sp>
      <p:pic>
        <p:nvPicPr>
          <p:cNvPr id="4" name="Picture 3">
            <a:extLst>
              <a:ext uri="{FF2B5EF4-FFF2-40B4-BE49-F238E27FC236}">
                <a16:creationId xmlns:a16="http://schemas.microsoft.com/office/drawing/2014/main" id="{BFA8CB62-B779-4C40-BB8B-BCE81532F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016" y="882505"/>
            <a:ext cx="3125967" cy="3125967"/>
          </a:xfrm>
          <a:prstGeom prst="rect">
            <a:avLst/>
          </a:prstGeom>
        </p:spPr>
      </p:pic>
    </p:spTree>
    <p:extLst>
      <p:ext uri="{BB962C8B-B14F-4D97-AF65-F5344CB8AC3E}">
        <p14:creationId xmlns:p14="http://schemas.microsoft.com/office/powerpoint/2010/main" val="38002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907B5A75-83E9-4080-954C-5C7F6934D7BD}"/>
              </a:ext>
            </a:extLst>
          </p:cNvPr>
          <p:cNvGrpSpPr/>
          <p:nvPr/>
        </p:nvGrpSpPr>
        <p:grpSpPr>
          <a:xfrm>
            <a:off x="1076043" y="1494565"/>
            <a:ext cx="10039913" cy="4017235"/>
            <a:chOff x="1124247" y="1056415"/>
            <a:chExt cx="10039913" cy="4017235"/>
          </a:xfrm>
        </p:grpSpPr>
        <p:pic>
          <p:nvPicPr>
            <p:cNvPr id="18" name="Picture 17" descr="A close up of a sign&#10;&#10;Description generated with high confidence">
              <a:extLst>
                <a:ext uri="{FF2B5EF4-FFF2-40B4-BE49-F238E27FC236}">
                  <a16:creationId xmlns:a16="http://schemas.microsoft.com/office/drawing/2014/main" id="{14AAF6AB-6A6C-4974-9C1D-7261B478C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929" y="1056415"/>
              <a:ext cx="1705836" cy="1705836"/>
            </a:xfrm>
            <a:prstGeom prst="rect">
              <a:avLst/>
            </a:prstGeom>
          </p:spPr>
        </p:pic>
        <p:pic>
          <p:nvPicPr>
            <p:cNvPr id="20" name="Picture 19" descr="A close up of a logo&#10;&#10;Description generated with very high confidence">
              <a:extLst>
                <a:ext uri="{FF2B5EF4-FFF2-40B4-BE49-F238E27FC236}">
                  <a16:creationId xmlns:a16="http://schemas.microsoft.com/office/drawing/2014/main" id="{5BC54B15-67FA-4883-8430-06E27BBEB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0235" y="1056415"/>
              <a:ext cx="1705836" cy="1705836"/>
            </a:xfrm>
            <a:prstGeom prst="rect">
              <a:avLst/>
            </a:prstGeom>
          </p:spPr>
        </p:pic>
        <p:pic>
          <p:nvPicPr>
            <p:cNvPr id="22" name="Picture 21">
              <a:extLst>
                <a:ext uri="{FF2B5EF4-FFF2-40B4-BE49-F238E27FC236}">
                  <a16:creationId xmlns:a16="http://schemas.microsoft.com/office/drawing/2014/main" id="{E07A1637-BAE7-4A8B-B3EE-2B3FABDFAF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3082" y="1056415"/>
              <a:ext cx="1705836" cy="1705836"/>
            </a:xfrm>
            <a:prstGeom prst="rect">
              <a:avLst/>
            </a:prstGeom>
          </p:spPr>
        </p:pic>
        <p:sp>
          <p:nvSpPr>
            <p:cNvPr id="23" name="TextBox 22">
              <a:extLst>
                <a:ext uri="{FF2B5EF4-FFF2-40B4-BE49-F238E27FC236}">
                  <a16:creationId xmlns:a16="http://schemas.microsoft.com/office/drawing/2014/main" id="{0C4F929F-AEF2-4A67-8025-94DD51F1D778}"/>
                </a:ext>
              </a:extLst>
            </p:cNvPr>
            <p:cNvSpPr txBox="1"/>
            <p:nvPr/>
          </p:nvSpPr>
          <p:spPr>
            <a:xfrm>
              <a:off x="1124247" y="3126254"/>
              <a:ext cx="2489200" cy="1938992"/>
            </a:xfrm>
            <a:prstGeom prst="rect">
              <a:avLst/>
            </a:prstGeom>
            <a:noFill/>
          </p:spPr>
          <p:txBody>
            <a:bodyPr wrap="square" rtlCol="0">
              <a:spAutoFit/>
            </a:bodyPr>
            <a:lstStyle/>
            <a:p>
              <a:pPr algn="ctr"/>
              <a:r>
                <a:rPr lang="en-US" sz="4000" dirty="0">
                  <a:latin typeface="Segoe UI Semibold" panose="020B0702040204020203" pitchFamily="34" charset="0"/>
                  <a:cs typeface="Segoe UI Semibold" panose="020B0702040204020203" pitchFamily="34" charset="0"/>
                </a:rPr>
                <a:t>complex &amp; longer games</a:t>
              </a:r>
            </a:p>
          </p:txBody>
        </p:sp>
        <p:sp>
          <p:nvSpPr>
            <p:cNvPr id="24" name="TextBox 23">
              <a:extLst>
                <a:ext uri="{FF2B5EF4-FFF2-40B4-BE49-F238E27FC236}">
                  <a16:creationId xmlns:a16="http://schemas.microsoft.com/office/drawing/2014/main" id="{73ABFB07-EE13-4374-9D04-37D41C7C57FF}"/>
                </a:ext>
              </a:extLst>
            </p:cNvPr>
            <p:cNvSpPr txBox="1"/>
            <p:nvPr/>
          </p:nvSpPr>
          <p:spPr>
            <a:xfrm>
              <a:off x="4851400" y="3134658"/>
              <a:ext cx="2489200" cy="1938992"/>
            </a:xfrm>
            <a:prstGeom prst="rect">
              <a:avLst/>
            </a:prstGeom>
            <a:noFill/>
          </p:spPr>
          <p:txBody>
            <a:bodyPr wrap="square" rtlCol="0">
              <a:spAutoFit/>
            </a:bodyPr>
            <a:lstStyle/>
            <a:p>
              <a:pPr algn="ctr"/>
              <a:r>
                <a:rPr lang="en-US" sz="4000" dirty="0">
                  <a:latin typeface="Segoe UI Semibold" panose="020B0702040204020203" pitchFamily="34" charset="0"/>
                  <a:cs typeface="Segoe UI Semibold" panose="020B0702040204020203" pitchFamily="34" charset="0"/>
                </a:rPr>
                <a:t>target </a:t>
              </a:r>
              <a:br>
                <a:rPr lang="en-US" sz="4000" dirty="0">
                  <a:latin typeface="Segoe UI Semibold" panose="020B0702040204020203" pitchFamily="34" charset="0"/>
                  <a:cs typeface="Segoe UI Semibold" panose="020B0702040204020203" pitchFamily="34" charset="0"/>
                </a:rPr>
              </a:br>
              <a:r>
                <a:rPr lang="en-US" sz="4000" dirty="0">
                  <a:latin typeface="Segoe UI Semibold" panose="020B0702040204020203" pitchFamily="34" charset="0"/>
                  <a:cs typeface="Segoe UI Semibold" panose="020B0702040204020203" pitchFamily="34" charset="0"/>
                </a:rPr>
                <a:t>13-21 </a:t>
              </a:r>
            </a:p>
            <a:p>
              <a:pPr algn="ctr"/>
              <a:r>
                <a:rPr lang="en-US" sz="4000" dirty="0">
                  <a:latin typeface="Segoe UI Semibold" panose="020B0702040204020203" pitchFamily="34" charset="0"/>
                  <a:cs typeface="Segoe UI Semibold" panose="020B0702040204020203" pitchFamily="34" charset="0"/>
                </a:rPr>
                <a:t>year </a:t>
              </a:r>
              <a:r>
                <a:rPr lang="en-US" sz="4000" dirty="0" err="1">
                  <a:latin typeface="Segoe UI Semibold" panose="020B0702040204020203" pitchFamily="34" charset="0"/>
                  <a:cs typeface="Segoe UI Semibold" panose="020B0702040204020203" pitchFamily="34" charset="0"/>
                </a:rPr>
                <a:t>olds</a:t>
              </a:r>
              <a:endParaRPr lang="en-US" sz="4000" dirty="0">
                <a:latin typeface="Segoe UI Semibold" panose="020B0702040204020203" pitchFamily="34" charset="0"/>
                <a:cs typeface="Segoe UI Semibold" panose="020B0702040204020203" pitchFamily="34" charset="0"/>
              </a:endParaRPr>
            </a:p>
          </p:txBody>
        </p:sp>
        <p:sp>
          <p:nvSpPr>
            <p:cNvPr id="25" name="TextBox 24">
              <a:extLst>
                <a:ext uri="{FF2B5EF4-FFF2-40B4-BE49-F238E27FC236}">
                  <a16:creationId xmlns:a16="http://schemas.microsoft.com/office/drawing/2014/main" id="{B3F06603-385C-40CC-9681-F33469AA47A0}"/>
                </a:ext>
              </a:extLst>
            </p:cNvPr>
            <p:cNvSpPr txBox="1"/>
            <p:nvPr/>
          </p:nvSpPr>
          <p:spPr>
            <a:xfrm>
              <a:off x="8482145" y="3134658"/>
              <a:ext cx="2682015" cy="1938992"/>
            </a:xfrm>
            <a:prstGeom prst="rect">
              <a:avLst/>
            </a:prstGeom>
            <a:noFill/>
          </p:spPr>
          <p:txBody>
            <a:bodyPr wrap="square" rtlCol="0">
              <a:spAutoFit/>
            </a:bodyPr>
            <a:lstStyle/>
            <a:p>
              <a:pPr algn="ctr"/>
              <a:r>
                <a:rPr lang="en-US" sz="4000" dirty="0">
                  <a:latin typeface="Segoe UI Semibold" panose="020B0702040204020203" pitchFamily="34" charset="0"/>
                  <a:cs typeface="Segoe UI Semibold" panose="020B0702040204020203" pitchFamily="34" charset="0"/>
                </a:rPr>
                <a:t>wargames w/ card drafting</a:t>
              </a:r>
            </a:p>
          </p:txBody>
        </p:sp>
      </p:grpSp>
    </p:spTree>
    <p:extLst>
      <p:ext uri="{BB962C8B-B14F-4D97-AF65-F5344CB8AC3E}">
        <p14:creationId xmlns:p14="http://schemas.microsoft.com/office/powerpoint/2010/main" val="234782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641E89-CB49-49CA-8CCA-F5DC0C58C61D}"/>
              </a:ext>
            </a:extLst>
          </p:cNvPr>
          <p:cNvPicPr>
            <a:picLocks noChangeAspect="1"/>
          </p:cNvPicPr>
          <p:nvPr/>
        </p:nvPicPr>
        <p:blipFill rotWithShape="1">
          <a:blip r:embed="rId2"/>
          <a:srcRect t="14730" r="20003" b="7014"/>
          <a:stretch/>
        </p:blipFill>
        <p:spPr>
          <a:xfrm>
            <a:off x="1044692" y="649558"/>
            <a:ext cx="10102615" cy="5558884"/>
          </a:xfrm>
          <a:prstGeom prst="rect">
            <a:avLst/>
          </a:prstGeom>
        </p:spPr>
      </p:pic>
    </p:spTree>
    <p:extLst>
      <p:ext uri="{BB962C8B-B14F-4D97-AF65-F5344CB8AC3E}">
        <p14:creationId xmlns:p14="http://schemas.microsoft.com/office/powerpoint/2010/main" val="2401609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35DF-F29A-4B21-88BD-F153ED18D776}"/>
              </a:ext>
            </a:extLst>
          </p:cNvPr>
          <p:cNvSpPr>
            <a:spLocks noGrp="1"/>
          </p:cNvSpPr>
          <p:nvPr>
            <p:ph type="title"/>
          </p:nvPr>
        </p:nvSpPr>
        <p:spPr>
          <a:xfrm>
            <a:off x="838200" y="3368418"/>
            <a:ext cx="10515600" cy="2852737"/>
          </a:xfrm>
        </p:spPr>
        <p:txBody>
          <a:bodyPr/>
          <a:lstStyle/>
          <a:p>
            <a:r>
              <a:rPr lang="en-US" dirty="0"/>
              <a:t>data &amp; cleaning</a:t>
            </a:r>
          </a:p>
        </p:txBody>
      </p:sp>
      <p:pic>
        <p:nvPicPr>
          <p:cNvPr id="11" name="Picture 10" descr="A close up of a sign&#10;&#10;Description generated with high confidence">
            <a:extLst>
              <a:ext uri="{FF2B5EF4-FFF2-40B4-BE49-F238E27FC236}">
                <a16:creationId xmlns:a16="http://schemas.microsoft.com/office/drawing/2014/main" id="{67741D39-88F4-469F-AEBE-34D939613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0230" y="798204"/>
            <a:ext cx="3291540" cy="3291540"/>
          </a:xfrm>
          <a:prstGeom prst="rect">
            <a:avLst/>
          </a:prstGeom>
        </p:spPr>
      </p:pic>
      <p:sp>
        <p:nvSpPr>
          <p:cNvPr id="4" name="Rectangle 3">
            <a:extLst>
              <a:ext uri="{FF2B5EF4-FFF2-40B4-BE49-F238E27FC236}">
                <a16:creationId xmlns:a16="http://schemas.microsoft.com/office/drawing/2014/main" id="{7C883F32-A3BC-4DAD-8CC0-D877465E5989}"/>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712445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A49347-1AE0-49B7-BFB1-F513CA00AEC3}"/>
              </a:ext>
            </a:extLst>
          </p:cNvPr>
          <p:cNvSpPr>
            <a:spLocks noGrp="1"/>
          </p:cNvSpPr>
          <p:nvPr>
            <p:ph type="title"/>
          </p:nvPr>
        </p:nvSpPr>
        <p:spPr>
          <a:xfrm>
            <a:off x="850900" y="784225"/>
            <a:ext cx="10515600" cy="1325563"/>
          </a:xfrm>
        </p:spPr>
        <p:txBody>
          <a:bodyPr/>
          <a:lstStyle/>
          <a:p>
            <a:r>
              <a:rPr lang="en-US" dirty="0"/>
              <a:t>our data</a:t>
            </a:r>
          </a:p>
        </p:txBody>
      </p:sp>
      <p:sp>
        <p:nvSpPr>
          <p:cNvPr id="6" name="Content Placeholder 5">
            <a:extLst>
              <a:ext uri="{FF2B5EF4-FFF2-40B4-BE49-F238E27FC236}">
                <a16:creationId xmlns:a16="http://schemas.microsoft.com/office/drawing/2014/main" id="{EDA59BE4-289F-4FBF-9D3C-2753A635FF05}"/>
              </a:ext>
            </a:extLst>
          </p:cNvPr>
          <p:cNvSpPr>
            <a:spLocks noGrp="1"/>
          </p:cNvSpPr>
          <p:nvPr>
            <p:ph idx="1"/>
          </p:nvPr>
        </p:nvSpPr>
        <p:spPr>
          <a:xfrm>
            <a:off x="850900" y="2244725"/>
            <a:ext cx="5840186" cy="4351338"/>
          </a:xfrm>
        </p:spPr>
        <p:txBody>
          <a:bodyPr/>
          <a:lstStyle/>
          <a:p>
            <a:pPr>
              <a:spcBef>
                <a:spcPts val="0"/>
              </a:spcBef>
              <a:spcAft>
                <a:spcPts val="1800"/>
              </a:spcAft>
            </a:pPr>
            <a:r>
              <a:rPr lang="en-US" dirty="0"/>
              <a:t>Board Game Geek </a:t>
            </a:r>
          </a:p>
          <a:p>
            <a:pPr>
              <a:spcBef>
                <a:spcPts val="0"/>
              </a:spcBef>
              <a:spcAft>
                <a:spcPts val="1800"/>
              </a:spcAft>
            </a:pPr>
            <a:r>
              <a:rPr lang="en-US" dirty="0"/>
              <a:t>5000 unique board games</a:t>
            </a:r>
          </a:p>
          <a:p>
            <a:pPr>
              <a:spcBef>
                <a:spcPts val="0"/>
              </a:spcBef>
              <a:spcAft>
                <a:spcPts val="1800"/>
              </a:spcAft>
            </a:pPr>
            <a:r>
              <a:rPr lang="en-US" dirty="0"/>
              <a:t>Average ratings vs. geek ratings</a:t>
            </a:r>
          </a:p>
          <a:p>
            <a:pPr>
              <a:spcBef>
                <a:spcPts val="0"/>
              </a:spcBef>
              <a:spcAft>
                <a:spcPts val="1800"/>
              </a:spcAft>
            </a:pPr>
            <a:r>
              <a:rPr lang="en-US" dirty="0"/>
              <a:t>Minimum/maximum players, average play time, category, mechanic, &amp; weight/complexity</a:t>
            </a:r>
          </a:p>
          <a:p>
            <a:endParaRPr lang="en-US" dirty="0"/>
          </a:p>
        </p:txBody>
      </p:sp>
      <p:grpSp>
        <p:nvGrpSpPr>
          <p:cNvPr id="15" name="Group 14">
            <a:extLst>
              <a:ext uri="{FF2B5EF4-FFF2-40B4-BE49-F238E27FC236}">
                <a16:creationId xmlns:a16="http://schemas.microsoft.com/office/drawing/2014/main" id="{10C3BD6F-CE0F-4899-8E24-1190E17B8CB0}"/>
              </a:ext>
            </a:extLst>
          </p:cNvPr>
          <p:cNvGrpSpPr/>
          <p:nvPr/>
        </p:nvGrpSpPr>
        <p:grpSpPr>
          <a:xfrm>
            <a:off x="7198894" y="1258684"/>
            <a:ext cx="4216590" cy="4918279"/>
            <a:chOff x="7046494" y="1334372"/>
            <a:chExt cx="4216590" cy="4918279"/>
          </a:xfrm>
        </p:grpSpPr>
        <p:pic>
          <p:nvPicPr>
            <p:cNvPr id="8" name="Picture 7" descr="A close up of a building&#10;&#10;Description generated with high confidence">
              <a:extLst>
                <a:ext uri="{FF2B5EF4-FFF2-40B4-BE49-F238E27FC236}">
                  <a16:creationId xmlns:a16="http://schemas.microsoft.com/office/drawing/2014/main" id="{1B53A302-D8EF-4D69-8B0E-C44970557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986220">
              <a:off x="7046494" y="1334372"/>
              <a:ext cx="3206541" cy="3206541"/>
            </a:xfrm>
            <a:prstGeom prst="rect">
              <a:avLst/>
            </a:prstGeom>
          </p:spPr>
        </p:pic>
        <p:pic>
          <p:nvPicPr>
            <p:cNvPr id="14" name="Picture 13" descr="A close up of a sign&#10;&#10;Description generated with high confidence">
              <a:extLst>
                <a:ext uri="{FF2B5EF4-FFF2-40B4-BE49-F238E27FC236}">
                  <a16:creationId xmlns:a16="http://schemas.microsoft.com/office/drawing/2014/main" id="{FA3EA051-EF9B-43C6-B960-8504FA84A7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54106">
              <a:off x="9402682" y="4392249"/>
              <a:ext cx="1860402" cy="1860402"/>
            </a:xfrm>
            <a:prstGeom prst="rect">
              <a:avLst/>
            </a:prstGeom>
          </p:spPr>
        </p:pic>
      </p:grpSp>
    </p:spTree>
    <p:extLst>
      <p:ext uri="{BB962C8B-B14F-4D97-AF65-F5344CB8AC3E}">
        <p14:creationId xmlns:p14="http://schemas.microsoft.com/office/powerpoint/2010/main" val="2217969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5486</TotalTime>
  <Words>779</Words>
  <Application>Microsoft Office PowerPoint</Application>
  <PresentationFormat>Widescreen</PresentationFormat>
  <Paragraphs>143</Paragraphs>
  <Slides>23</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Quattrocento Sans</vt:lpstr>
      <vt:lpstr>STCaiyun</vt:lpstr>
      <vt:lpstr>Arial</vt:lpstr>
      <vt:lpstr>Calibri</vt:lpstr>
      <vt:lpstr>Segoe UI Semibold</vt:lpstr>
      <vt:lpstr>Office Theme</vt:lpstr>
      <vt:lpstr>BEAT YOUR BOARDOM!</vt:lpstr>
      <vt:lpstr>agenda</vt:lpstr>
      <vt:lpstr>why board games?</vt:lpstr>
      <vt:lpstr>the ultimate questions</vt:lpstr>
      <vt:lpstr>recommendations</vt:lpstr>
      <vt:lpstr>PowerPoint Presentation</vt:lpstr>
      <vt:lpstr>PowerPoint Presentation</vt:lpstr>
      <vt:lpstr>data &amp; cleaning</vt:lpstr>
      <vt:lpstr>our data</vt:lpstr>
      <vt:lpstr>cleaning data</vt:lpstr>
      <vt:lpstr>data analysis</vt:lpstr>
      <vt:lpstr>the challenges of survey data</vt:lpstr>
      <vt:lpstr>what is NPS?</vt:lpstr>
      <vt:lpstr>weight (complexity)</vt:lpstr>
      <vt:lpstr>number of players</vt:lpstr>
      <vt:lpstr>age</vt:lpstr>
      <vt:lpstr>average time</vt:lpstr>
      <vt:lpstr>categories</vt:lpstr>
      <vt:lpstr>the designer</vt:lpstr>
      <vt:lpstr>prediction models</vt:lpstr>
      <vt:lpstr>regression model</vt:lpstr>
      <vt:lpstr>tree</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BORED GAMES? BOARD GAMES</dc:title>
  <dc:creator>Helena Shi</dc:creator>
  <cp:lastModifiedBy>Helena Shi</cp:lastModifiedBy>
  <cp:revision>71</cp:revision>
  <dcterms:created xsi:type="dcterms:W3CDTF">2018-08-07T18:48:04Z</dcterms:created>
  <dcterms:modified xsi:type="dcterms:W3CDTF">2018-08-13T18:37:54Z</dcterms:modified>
</cp:coreProperties>
</file>