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5C0D08-4E5B-438E-BE9A-FA37B706166C}">
  <a:tblStyle styleId="{EE5C0D08-4E5B-438E-BE9A-FA37B70616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f0e47483f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f0e47483f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643ba6f57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b643ba6f57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b095a3d8e1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b095a3d8e1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095a3d8e1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b095a3d8e1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095a3d8e1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095a3d8e1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095a3d8e1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095a3d8e1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095a3d8e1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095a3d8e1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0e47483f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0e47483f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095a3d8e1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095a3d8e1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643ba6f57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643ba6f5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0e47483f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f0e47483f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643ba6f57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b643ba6f5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280"/>
              <a:t>Analyse de données de systèmes éducatifs</a:t>
            </a:r>
            <a:endParaRPr sz="328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2 - Tong Héléna - 14/02/2024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5450" y="61075"/>
            <a:ext cx="535725" cy="5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0950" y="4055225"/>
            <a:ext cx="2234024" cy="9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5450" y="61075"/>
            <a:ext cx="535725" cy="53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SCORING 2 - </a:t>
            </a:r>
            <a:r>
              <a:rPr lang="fr"/>
              <a:t>RÉGRESSION</a:t>
            </a:r>
            <a:r>
              <a:rPr lang="fr"/>
              <a:t> </a:t>
            </a:r>
            <a:r>
              <a:rPr lang="fr"/>
              <a:t>LINÉAIRE - 2025</a:t>
            </a:r>
            <a:endParaRPr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311700" y="6964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Pas de données estimées dans la base de données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Solution : Créer des régressions </a:t>
            </a:r>
            <a:r>
              <a:rPr lang="fr"/>
              <a:t>linéaires pour estimer </a:t>
            </a:r>
            <a:r>
              <a:rPr lang="fr"/>
              <a:t>les valeurs en 2025</a:t>
            </a: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150" y="1597549"/>
            <a:ext cx="5309851" cy="319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3"/>
          <p:cNvPicPr preferRelativeResize="0"/>
          <p:nvPr/>
        </p:nvPicPr>
        <p:blipFill rotWithShape="1">
          <a:blip r:embed="rId3">
            <a:alphaModFix/>
          </a:blip>
          <a:srcRect b="10231" l="13594" r="13783" t="50001"/>
          <a:stretch/>
        </p:blipFill>
        <p:spPr>
          <a:xfrm>
            <a:off x="2340125" y="1407362"/>
            <a:ext cx="4233250" cy="154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/>
          <p:nvPr>
            <p:ph type="title"/>
          </p:nvPr>
        </p:nvSpPr>
        <p:spPr>
          <a:xfrm>
            <a:off x="4006088" y="946800"/>
            <a:ext cx="9966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chemeClr val="dk2"/>
                </a:solidFill>
              </a:rPr>
              <a:t>Japon </a:t>
            </a:r>
            <a:br>
              <a:rPr b="1" lang="fr" sz="1800">
                <a:solidFill>
                  <a:schemeClr val="dk2"/>
                </a:solidFill>
              </a:rPr>
            </a:br>
            <a:r>
              <a:rPr b="1" lang="fr" sz="1800">
                <a:solidFill>
                  <a:schemeClr val="dk2"/>
                </a:solidFill>
              </a:rPr>
              <a:t>(90/100)</a:t>
            </a:r>
            <a:endParaRPr/>
          </a:p>
        </p:txBody>
      </p:sp>
      <p:sp>
        <p:nvSpPr>
          <p:cNvPr id="171" name="Google Shape;171;p23"/>
          <p:cNvSpPr txBox="1"/>
          <p:nvPr/>
        </p:nvSpPr>
        <p:spPr>
          <a:xfrm>
            <a:off x="506175" y="3122025"/>
            <a:ext cx="81510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 fonction de la stratégie de la start-up :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-"/>
            </a:pPr>
            <a:r>
              <a:rPr lang="fr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 la stratégie est de s'appuyer sur un financement de l'État, il est intéressant de se concentrer davantage sur les États-Unis (20/20) ou le Royaume-Uni (18/20) au lieu du Japon (9/20)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3"/>
          <p:cNvSpPr txBox="1"/>
          <p:nvPr>
            <p:ph type="title"/>
          </p:nvPr>
        </p:nvSpPr>
        <p:spPr>
          <a:xfrm>
            <a:off x="2204850" y="1242075"/>
            <a:ext cx="16392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chemeClr val="dk2"/>
                </a:solidFill>
              </a:rPr>
              <a:t> États-Unis (82/100)</a:t>
            </a:r>
            <a:endParaRPr/>
          </a:p>
        </p:txBody>
      </p:sp>
      <p:sp>
        <p:nvSpPr>
          <p:cNvPr id="173" name="Google Shape;173;p23"/>
          <p:cNvSpPr txBox="1"/>
          <p:nvPr>
            <p:ph type="title"/>
          </p:nvPr>
        </p:nvSpPr>
        <p:spPr>
          <a:xfrm>
            <a:off x="5100075" y="1450125"/>
            <a:ext cx="16392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chemeClr val="dk2"/>
                </a:solidFill>
              </a:rPr>
              <a:t>Royaume-Uni (80/100)</a:t>
            </a:r>
            <a:endParaRPr/>
          </a:p>
        </p:txBody>
      </p:sp>
      <p:sp>
        <p:nvSpPr>
          <p:cNvPr id="174" name="Google Shape;174;p23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SCORING FINAL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ALLER PLUS LOIN</a:t>
            </a:r>
            <a:endParaRPr/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311700" y="9250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212121"/>
              </a:buClr>
              <a:buSzPts val="1400"/>
              <a:buChar char="-"/>
            </a:pPr>
            <a:r>
              <a:rPr lang="fr" sz="1400">
                <a:solidFill>
                  <a:srgbClr val="212121"/>
                </a:solidFill>
                <a:highlight>
                  <a:srgbClr val="FFFFFF"/>
                </a:highlight>
              </a:rPr>
              <a:t>Modifier la méthode de scoring</a:t>
            </a:r>
            <a:endParaRPr sz="14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-"/>
            </a:pPr>
            <a:r>
              <a:rPr lang="fr">
                <a:solidFill>
                  <a:srgbClr val="212121"/>
                </a:solidFill>
                <a:highlight>
                  <a:srgbClr val="FFFFFF"/>
                </a:highlight>
              </a:rPr>
              <a:t>Pondérer les indicateurs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-"/>
            </a:pPr>
            <a:r>
              <a:rPr lang="fr">
                <a:solidFill>
                  <a:srgbClr val="212121"/>
                </a:solidFill>
                <a:highlight>
                  <a:srgbClr val="FFFFFF"/>
                </a:highlight>
              </a:rPr>
              <a:t>Étudier</a:t>
            </a:r>
            <a:r>
              <a:rPr lang="fr">
                <a:solidFill>
                  <a:srgbClr val="212121"/>
                </a:solidFill>
                <a:highlight>
                  <a:srgbClr val="FFFFFF"/>
                </a:highlight>
              </a:rPr>
              <a:t> les indicateurs du secondaire et du tertiaire séparément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-"/>
            </a:pPr>
            <a:r>
              <a:rPr lang="fr">
                <a:solidFill>
                  <a:srgbClr val="000000"/>
                </a:solidFill>
              </a:rPr>
              <a:t>Choisir en fonction des matières si on a une spécialité dans la programmation, vente etc.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-"/>
            </a:pPr>
            <a:r>
              <a:rPr lang="fr" sz="1400">
                <a:solidFill>
                  <a:srgbClr val="212121"/>
                </a:solidFill>
                <a:highlight>
                  <a:srgbClr val="FFFFFF"/>
                </a:highlight>
              </a:rPr>
              <a:t>Restreindre les pays potentiels à un continent ou à une langue par exemple</a:t>
            </a:r>
            <a:endParaRPr sz="14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-"/>
            </a:pPr>
            <a:r>
              <a:rPr lang="fr" sz="1400">
                <a:solidFill>
                  <a:srgbClr val="212121"/>
                </a:solidFill>
                <a:highlight>
                  <a:srgbClr val="FFFFFF"/>
                </a:highlight>
              </a:rPr>
              <a:t>Utiliser des données plus récentes</a:t>
            </a:r>
            <a:endParaRPr sz="1400"/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5450" y="61075"/>
            <a:ext cx="535725" cy="53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 de votre attention</a:t>
            </a:r>
            <a:endParaRPr/>
          </a:p>
        </p:txBody>
      </p:sp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5450" y="61075"/>
            <a:ext cx="535725" cy="53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9250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Contexte : 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Formations en ligne </a:t>
            </a:r>
            <a:r>
              <a:rPr lang="fr"/>
              <a:t>ciblant les lycées et universités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Start-up en croissance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Quels sont les marchés potentiels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But en tant que data scientist :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S’appuyer sur la data et faire un classement en s’appuyant sur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la donnée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des prédictions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Données </a:t>
            </a:r>
            <a:r>
              <a:rPr b="1" lang="fr"/>
              <a:t>: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S</a:t>
            </a:r>
            <a:r>
              <a:rPr lang="fr"/>
              <a:t>ite de la Banque Mondiale, 5 jeux de données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5450" y="61075"/>
            <a:ext cx="535725" cy="53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9250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Présenter les 5 jeux de données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Expliquer la méthodologie pour la sélection des indicateurs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Conclure sur le classement des pays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5450" y="61075"/>
            <a:ext cx="535725" cy="53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DESCRIPTION DES BASES DE </a:t>
            </a:r>
            <a:r>
              <a:rPr lang="fr"/>
              <a:t>DONNÉES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5450" y="61075"/>
            <a:ext cx="535725" cy="535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" name="Google Shape;109;p16"/>
          <p:cNvGraphicFramePr/>
          <p:nvPr/>
        </p:nvGraphicFramePr>
        <p:xfrm>
          <a:off x="449475" y="78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{EE5C0D08-4E5B-438E-BE9A-FA37B706166C}</a:tableStyleId>
              </a:tblPr>
              <a:tblGrid>
                <a:gridCol w="1006550"/>
                <a:gridCol w="2831325"/>
                <a:gridCol w="1701225"/>
                <a:gridCol w="2652075"/>
              </a:tblGrid>
              <a:tr h="595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</a:rPr>
                        <a:t>NOM 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451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451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451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451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45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451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451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451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451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45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</a:rPr>
                        <a:t>VARIABLES PRINCIPALES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451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451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451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451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45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</a:rPr>
                        <a:t>NOMBRE DE LIGNES 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</a:rPr>
                        <a:t>ET DE COLONNES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451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451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451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451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451EB"/>
                    </a:solidFill>
                  </a:tcPr>
                </a:tc>
              </a:tr>
              <a:tr h="60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series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7451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informations </a:t>
                      </a:r>
                      <a:r>
                        <a:rPr lang="fr">
                          <a:solidFill>
                            <a:srgbClr val="212121"/>
                          </a:solidFill>
                          <a:highlight>
                            <a:schemeClr val="lt1"/>
                          </a:highlight>
                        </a:rPr>
                        <a:t>3665</a:t>
                      </a:r>
                      <a:r>
                        <a:rPr lang="fr"/>
                        <a:t> indicateurs </a:t>
                      </a:r>
                      <a:r>
                        <a:rPr lang="fr"/>
                        <a:t>mesurées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7451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nom, code, description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7451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ligne : </a:t>
                      </a:r>
                      <a:r>
                        <a:rPr lang="fr">
                          <a:solidFill>
                            <a:srgbClr val="212121"/>
                          </a:solidFill>
                          <a:highlight>
                            <a:schemeClr val="lt1"/>
                          </a:highlight>
                        </a:rPr>
                        <a:t>3665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colonne : </a:t>
                      </a:r>
                      <a:r>
                        <a:rPr lang="fr">
                          <a:solidFill>
                            <a:srgbClr val="212121"/>
                          </a:solidFill>
                          <a:highlight>
                            <a:schemeClr val="lt1"/>
                          </a:highlight>
                        </a:rPr>
                        <a:t>21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7451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0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country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informations sur </a:t>
                      </a:r>
                      <a:r>
                        <a:rPr lang="fr">
                          <a:solidFill>
                            <a:srgbClr val="212121"/>
                          </a:solidFill>
                          <a:highlight>
                            <a:schemeClr val="lt1"/>
                          </a:highlight>
                        </a:rPr>
                        <a:t>241</a:t>
                      </a:r>
                      <a:r>
                        <a:rPr lang="fr"/>
                        <a:t> pays et zones géographiques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nom, code, region, income group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ligne : </a:t>
                      </a:r>
                      <a:r>
                        <a:rPr lang="fr">
                          <a:solidFill>
                            <a:srgbClr val="212121"/>
                          </a:solidFill>
                          <a:highlight>
                            <a:schemeClr val="lt1"/>
                          </a:highlight>
                        </a:rPr>
                        <a:t>241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colonne : </a:t>
                      </a:r>
                      <a:r>
                        <a:rPr lang="fr">
                          <a:solidFill>
                            <a:srgbClr val="212121"/>
                          </a:solidFill>
                          <a:highlight>
                            <a:schemeClr val="lt1"/>
                          </a:highlight>
                        </a:rPr>
                        <a:t>32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valeurs des indicateurs/pays entre 1970-2017 et 2020-2100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toutes les années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ligne : </a:t>
                      </a:r>
                      <a:r>
                        <a:rPr lang="fr">
                          <a:solidFill>
                            <a:srgbClr val="212121"/>
                          </a:solidFill>
                          <a:highlight>
                            <a:schemeClr val="lt1"/>
                          </a:highlight>
                        </a:rPr>
                        <a:t>886 930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colonne : </a:t>
                      </a:r>
                      <a:r>
                        <a:rPr lang="fr">
                          <a:solidFill>
                            <a:srgbClr val="212121"/>
                          </a:solidFill>
                          <a:highlight>
                            <a:schemeClr val="lt1"/>
                          </a:highlight>
                        </a:rPr>
                        <a:t>70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6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country series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informations sur la source de données utilisées par indicateur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description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ligne : 613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colonne : 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60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foot_note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idem que </a:t>
                      </a:r>
                      <a:r>
                        <a:rPr lang="fr"/>
                        <a:t>country series mais par année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description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ligne : 643 638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colonne : 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QUALITÉ</a:t>
            </a:r>
            <a:r>
              <a:rPr lang="fr"/>
              <a:t> </a:t>
            </a:r>
            <a:r>
              <a:rPr lang="fr"/>
              <a:t>DES BASES DE DONNÉES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5450" y="61075"/>
            <a:ext cx="535725" cy="535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" name="Google Shape;116;p17"/>
          <p:cNvGraphicFramePr/>
          <p:nvPr/>
        </p:nvGraphicFramePr>
        <p:xfrm>
          <a:off x="449475" y="71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{EE5C0D08-4E5B-438E-BE9A-FA37B706166C}</a:tableStyleId>
              </a:tblPr>
              <a:tblGrid>
                <a:gridCol w="1091125"/>
                <a:gridCol w="1836075"/>
                <a:gridCol w="5318125"/>
              </a:tblGrid>
              <a:tr h="33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</a:rPr>
                        <a:t>NOM 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451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451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451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451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45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</a:rPr>
                        <a:t>NB</a:t>
                      </a:r>
                      <a:r>
                        <a:rPr b="1" lang="fr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b="1" lang="fr">
                          <a:solidFill>
                            <a:srgbClr val="FFFFFF"/>
                          </a:solidFill>
                        </a:rPr>
                        <a:t>MANQUANTS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451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451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451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451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45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451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451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451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451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451EB"/>
                    </a:solidFill>
                  </a:tcPr>
                </a:tc>
              </a:tr>
              <a:tr h="36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series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7451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2 113*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7451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date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7451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4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country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51 538*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11 colonnes avec plus de 97% de données manquantes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52 568 249*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2016 : 98% de données manquantes, mais 16 460 données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675" y="2518400"/>
            <a:ext cx="5209076" cy="214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449475" y="2754600"/>
            <a:ext cx="45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1297875" y="4448225"/>
            <a:ext cx="42774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Figure 1. Matrice des valeurs manquantes (data)</a:t>
            </a:r>
            <a:endParaRPr u="sng"/>
          </a:p>
        </p:txBody>
      </p:sp>
      <p:sp>
        <p:nvSpPr>
          <p:cNvPr id="120" name="Google Shape;120;p17"/>
          <p:cNvSpPr txBox="1"/>
          <p:nvPr/>
        </p:nvSpPr>
        <p:spPr>
          <a:xfrm>
            <a:off x="6536300" y="2432775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fr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*Sans prendre en compte la colonne unnamed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SÉLECTION DE 5 </a:t>
            </a:r>
            <a:r>
              <a:rPr lang="fr"/>
              <a:t>INDICATEURS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311700" y="9250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OFFRE ET DEMANDE POTENTIELLE</a:t>
            </a:r>
            <a:r>
              <a:rPr b="1" lang="fr"/>
              <a:t> : </a:t>
            </a:r>
            <a:br>
              <a:rPr lang="fr" sz="1400"/>
            </a:br>
            <a:r>
              <a:rPr lang="fr" sz="1400"/>
              <a:t>	- Population, ages 15-24, total </a:t>
            </a:r>
            <a:br>
              <a:rPr lang="fr" sz="1400"/>
            </a:br>
            <a:r>
              <a:rPr lang="fr" sz="1400"/>
              <a:t>	</a:t>
            </a:r>
            <a:r>
              <a:rPr lang="fr" sz="1400"/>
              <a:t>- </a:t>
            </a:r>
            <a:r>
              <a:rPr lang="fr" sz="1400"/>
              <a:t>Enrolment in secondary education, both sexes (number) </a:t>
            </a:r>
            <a:r>
              <a:rPr lang="fr" sz="1400"/>
              <a:t>fusionné</a:t>
            </a:r>
            <a:r>
              <a:rPr lang="fr" sz="1400"/>
              <a:t> avec</a:t>
            </a:r>
            <a:br>
              <a:rPr lang="fr" sz="1400"/>
            </a:br>
            <a:r>
              <a:rPr lang="fr" sz="1400"/>
              <a:t>	- </a:t>
            </a:r>
            <a:r>
              <a:rPr lang="fr" sz="1400"/>
              <a:t>Enrolment in tertiary education, all programmes, both sexes (number)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POUVOIR D’ACHAT :</a:t>
            </a:r>
            <a:br>
              <a:rPr lang="fr"/>
            </a:br>
            <a:r>
              <a:rPr lang="fr"/>
              <a:t>	</a:t>
            </a:r>
            <a:r>
              <a:rPr lang="fr" sz="1400"/>
              <a:t>- Par un financement personnel : GDP, PPP (current international $)</a:t>
            </a:r>
            <a:br>
              <a:rPr lang="fr" sz="1400"/>
            </a:br>
            <a:r>
              <a:rPr lang="fr" sz="1400"/>
              <a:t>	- Par un </a:t>
            </a:r>
            <a:r>
              <a:rPr lang="fr" sz="1400"/>
              <a:t>financement</a:t>
            </a:r>
            <a:r>
              <a:rPr lang="fr" sz="1400"/>
              <a:t> de l’Etat : </a:t>
            </a:r>
            <a:br>
              <a:rPr lang="fr" sz="1400"/>
            </a:br>
            <a:r>
              <a:rPr lang="fr" sz="1400"/>
              <a:t>		Government expenditure per secondary student (constant PPP$) </a:t>
            </a:r>
            <a:r>
              <a:rPr lang="fr" sz="1400"/>
              <a:t>fusionné avec</a:t>
            </a:r>
            <a:br>
              <a:rPr lang="fr" sz="1400"/>
            </a:br>
            <a:r>
              <a:rPr lang="fr" sz="1400"/>
              <a:t>		Government expenditure per tertiary student (constant PPP$)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/>
              <a:t>FAISABILITÉ :</a:t>
            </a:r>
            <a:br>
              <a:rPr lang="fr"/>
            </a:br>
            <a:r>
              <a:rPr lang="fr"/>
              <a:t>	</a:t>
            </a:r>
            <a:r>
              <a:rPr lang="fr" sz="1400"/>
              <a:t>-</a:t>
            </a:r>
            <a:r>
              <a:rPr lang="fr" sz="1400"/>
              <a:t>Internet users (per 100 people)  </a:t>
            </a:r>
            <a:endParaRPr sz="1400"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5450" y="61075"/>
            <a:ext cx="535725" cy="53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/>
          <p:nvPr/>
        </p:nvSpPr>
        <p:spPr>
          <a:xfrm>
            <a:off x="-1119925" y="164850"/>
            <a:ext cx="937800" cy="49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10m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 DE LA</a:t>
            </a:r>
            <a:r>
              <a:rPr lang="fr"/>
              <a:t> </a:t>
            </a:r>
            <a:r>
              <a:rPr lang="fr"/>
              <a:t>PRÉPARATION</a:t>
            </a:r>
            <a:r>
              <a:rPr lang="fr"/>
              <a:t> DES DATASETS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311700" y="696475"/>
            <a:ext cx="8520600" cy="40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SÉLECTION DES COLONNES, LES ANNÉES ET DES INDICATEURS</a:t>
            </a:r>
            <a:r>
              <a:rPr b="1" lang="fr"/>
              <a:t> :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/>
              <a:t>SÉPARATION EN 2 DATASETS </a:t>
            </a:r>
            <a:br>
              <a:rPr lang="fr" sz="1400"/>
            </a:br>
            <a:r>
              <a:rPr lang="fr" sz="1400"/>
              <a:t>	- par pays</a:t>
            </a:r>
            <a:br>
              <a:rPr lang="fr" sz="1400"/>
            </a:br>
            <a:r>
              <a:rPr lang="fr" sz="1400"/>
              <a:t>	- par zones géographiques</a:t>
            </a:r>
            <a:br>
              <a:rPr lang="fr" sz="1400"/>
            </a:br>
            <a:br>
              <a:rPr lang="fr" sz="1400"/>
            </a:br>
            <a:r>
              <a:rPr b="1" lang="fr"/>
              <a:t>VÉRIFICATION AU MOINS UNE DONNÉE PAR INDICATEUR :</a:t>
            </a:r>
            <a:br>
              <a:rPr b="1" lang="fr"/>
            </a:br>
            <a:br>
              <a:rPr b="1" lang="fr"/>
            </a:br>
            <a:br>
              <a:rPr b="1" lang="fr"/>
            </a:br>
            <a:br>
              <a:rPr b="1" lang="fr"/>
            </a:br>
            <a:r>
              <a:rPr b="1" lang="fr"/>
              <a:t>SÉLECTION DE LA VALEUR LA PLUS RÉCENTE</a:t>
            </a:r>
            <a:endParaRPr b="1"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5450" y="61075"/>
            <a:ext cx="535725" cy="5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950" y="1064550"/>
            <a:ext cx="6101527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950" y="1362275"/>
            <a:ext cx="442513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950" y="1582750"/>
            <a:ext cx="7786750" cy="2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6000" y="3436275"/>
            <a:ext cx="7912335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STATISTIQUES 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311700" y="1153675"/>
            <a:ext cx="8520600" cy="3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fr" sz="1400"/>
            </a:b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/>
              <a:t>DESCRIPTION : </a:t>
            </a:r>
            <a:br>
              <a:rPr lang="fr" sz="1400"/>
            </a:br>
            <a:r>
              <a:rPr lang="fr" sz="1400"/>
              <a:t>	- 102 pays étudiés</a:t>
            </a:r>
            <a:br>
              <a:rPr lang="fr" sz="1400"/>
            </a:br>
            <a:r>
              <a:rPr lang="fr" sz="1400"/>
              <a:t>	- En moyenne, il y a 9.3 millions de jeunes entre 18 et 24 ans</a:t>
            </a:r>
            <a:br>
              <a:rPr lang="fr" sz="1400"/>
            </a:br>
            <a:r>
              <a:rPr lang="fr" sz="1400"/>
              <a:t>	- … pour 6.4 millions d’inscriptions (69%) : marché important</a:t>
            </a:r>
            <a:br>
              <a:rPr lang="fr" sz="1400"/>
            </a:br>
            <a:r>
              <a:rPr lang="fr" sz="1400"/>
              <a:t>	- En moyenne, la moitié de la population utilise internet</a:t>
            </a:r>
            <a:br>
              <a:rPr lang="fr" sz="1400"/>
            </a:br>
            <a:r>
              <a:rPr lang="fr" sz="1400"/>
              <a:t>	- Globalement, les écarts type montre une forte disparité notamment pour le PIB PPP</a:t>
            </a:r>
            <a:endParaRPr sz="1400"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5450" y="61075"/>
            <a:ext cx="535725" cy="53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/>
          <p:nvPr/>
        </p:nvSpPr>
        <p:spPr>
          <a:xfrm>
            <a:off x="-1119925" y="164850"/>
            <a:ext cx="937800" cy="49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10m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150" y="816150"/>
            <a:ext cx="7582276" cy="162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5450" y="61075"/>
            <a:ext cx="535725" cy="53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SCORING 1 - VALEUR LA PLUS </a:t>
            </a:r>
            <a:r>
              <a:rPr lang="fr"/>
              <a:t>RÉCENTE (2010-2015)</a:t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311700" y="6964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 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Séparation en 20 intervalles quantiles (102 pays)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Pas de pondération</a:t>
            </a:r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325" y="2009073"/>
            <a:ext cx="7395300" cy="24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