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roxima Nova Semibold"/>
      <p:regular r:id="rId25"/>
      <p:bold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5CA1E4-1CBE-43F1-804F-713DABE1AC3D}">
  <a:tblStyle styleId="{1D5CA1E4-1CBE-43F1-804F-713DABE1AC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EBFDAB-27D2-4DBF-8263-5EF4654386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Semibold-bold.fntdata"/><Relationship Id="rId25" Type="http://schemas.openxmlformats.org/officeDocument/2006/relationships/font" Target="fonts/ProximaNovaSemibold-regular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8533e9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8533e9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8533e9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68533e9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68533e94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68533e9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68533e94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68533e9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8533e9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8533e9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f078be26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f078be2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078be2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078be2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078be26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078be26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078be26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078be26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f078be26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f078be26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078be2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078be2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078be2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078be2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68533e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68533e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t.me/Tom_and_Jerryy_bo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retskayalv/MOVC_project_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Tom&amp;Jerry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2"/>
          <p:cNvGraphicFramePr/>
          <p:nvPr/>
        </p:nvGraphicFramePr>
        <p:xfrm>
          <a:off x="249675" y="9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{24EBFDAB-27D2-4DBF-8263-5EF465438605}</a:tableStyleId>
              </a:tblPr>
              <a:tblGrid>
                <a:gridCol w="1736750"/>
                <a:gridCol w="1109975"/>
                <a:gridCol w="968550"/>
                <a:gridCol w="1151075"/>
                <a:gridCol w="1055200"/>
                <a:gridCol w="959400"/>
                <a:gridCol w="810300"/>
                <a:gridCol w="980700"/>
              </a:tblGrid>
              <a:tr h="125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highlight>
                            <a:srgbClr val="FFFFFF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LogReg+PCA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highlight>
                            <a:srgbClr val="FFFFFF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SVC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highlight>
                            <a:srgbClr val="FFFFFF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SVC+PCA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CNN(10)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CNN(20)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EfficientNetV2B0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accent6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EfficientNetV2B0(Tuned)</a:t>
                      </a:r>
                      <a:endParaRPr>
                        <a:highlight>
                          <a:schemeClr val="accent6"/>
                        </a:highlight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25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accuracy-train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0,49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0,84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0,84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0,96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0,98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0,87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accent6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0,98</a:t>
                      </a:r>
                      <a:endParaRPr>
                        <a:highlight>
                          <a:schemeClr val="accent6"/>
                        </a:highlight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125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accuracy-test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0,47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0,75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0,75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0,84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0,86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0,81</a:t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accent6"/>
                          </a:highlight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0,93</a:t>
                      </a:r>
                      <a:endParaRPr>
                        <a:highlight>
                          <a:schemeClr val="accent6"/>
                        </a:highlight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22"/>
          <p:cNvSpPr txBox="1"/>
          <p:nvPr/>
        </p:nvSpPr>
        <p:spPr>
          <a:xfrm>
            <a:off x="364200" y="217250"/>
            <a:ext cx="637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Сравнение ML и DL</a:t>
            </a:r>
            <a:endParaRPr b="1"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1833750" y="68150"/>
            <a:ext cx="613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для </a:t>
            </a:r>
            <a:r>
              <a:rPr b="1" lang="ru" sz="1700">
                <a:solidFill>
                  <a:schemeClr val="accent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EfficientNetV2B0</a:t>
            </a:r>
            <a:endParaRPr b="1" sz="17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6950"/>
            <a:ext cx="3990812" cy="432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687" y="666950"/>
            <a:ext cx="3990812" cy="432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Правильные ответы от бота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0" y="1017113"/>
            <a:ext cx="5195550" cy="31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575" y="2280138"/>
            <a:ext cx="4731301" cy="270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Неправильные ответы от бота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" y="1017725"/>
            <a:ext cx="5441226" cy="28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826175" y="4562050"/>
            <a:ext cx="42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https://t.me/Tom_and_Jerryy_bot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Так как в качестве датасета выступали стоп-кадры из мультфильма, на стоп-кадрах качество угадывания модели лучше чем на просто картинках из интернета </a:t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DL- модели дают значительно лучшие результаты чем ML- модели</a:t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08925"/>
            <a:ext cx="85206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Состав команды:</a:t>
            </a:r>
            <a:br>
              <a:rPr i="1" lang="ru"/>
            </a:br>
            <a:r>
              <a:rPr lang="ru"/>
              <a:t>Морецкая Людмила </a:t>
            </a:r>
            <a:br>
              <a:rPr lang="ru"/>
            </a:br>
            <a:r>
              <a:rPr lang="ru"/>
              <a:t>Украинцева Елена </a:t>
            </a:r>
            <a:br>
              <a:rPr lang="ru"/>
            </a:br>
            <a:r>
              <a:rPr lang="ru"/>
              <a:t>Горбатова Екатерина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Куратор:</a:t>
            </a:r>
            <a:r>
              <a:rPr lang="ru"/>
              <a:t> </a:t>
            </a:r>
            <a:br>
              <a:rPr lang="ru"/>
            </a:br>
            <a:r>
              <a:rPr lang="ru"/>
              <a:t>Козлов Кирилл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/>
              <a:t>Ссылка на проект на гитхаб: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3"/>
              </a:rPr>
              <a:t>https://github.com/moretskayalv/MOVC_project_1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для проекта: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9934" l="0" r="0" t="0"/>
          <a:stretch/>
        </p:blipFill>
        <p:spPr>
          <a:xfrm>
            <a:off x="1556588" y="1090275"/>
            <a:ext cx="6030825" cy="39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05567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6"/>
          <p:cNvGraphicFramePr/>
          <p:nvPr/>
        </p:nvGraphicFramePr>
        <p:xfrm>
          <a:off x="5327825" y="17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{1D5CA1E4-1CBE-43F1-804F-713DABE1AC3D}</a:tableStyleId>
              </a:tblPr>
              <a:tblGrid>
                <a:gridCol w="1198750"/>
                <a:gridCol w="1658525"/>
                <a:gridCol w="821050"/>
              </a:tblGrid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Count(file)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Percent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No one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1528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27.893392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Jerry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1240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22.635999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Tom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1930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35.231836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Tom&amp;Jerry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780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14.238773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ML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82867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7"/>
          <p:cNvGraphicFramePr/>
          <p:nvPr/>
        </p:nvGraphicFramePr>
        <p:xfrm>
          <a:off x="5424625" y="126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{1D5CA1E4-1CBE-43F1-804F-713DABE1AC3D}</a:tableStyleId>
              </a:tblPr>
              <a:tblGrid>
                <a:gridCol w="551675"/>
                <a:gridCol w="645725"/>
                <a:gridCol w="688425"/>
                <a:gridCol w="796600"/>
                <a:gridCol w="892450"/>
              </a:tblGrid>
              <a:tr h="66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Tom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Jerry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Tom&amp;Jerry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No one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Train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34.88%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212121"/>
                          </a:solidFill>
                        </a:rPr>
                        <a:t>22.98%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212121"/>
                          </a:solidFill>
                        </a:rPr>
                        <a:t>13.85%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28.29%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212121"/>
                          </a:solidFill>
                        </a:rPr>
                        <a:t>36.28%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212121"/>
                          </a:solidFill>
                        </a:rPr>
                        <a:t>21.61%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212121"/>
                          </a:solidFill>
                        </a:rPr>
                        <a:t>15.40%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212121"/>
                          </a:solidFill>
                        </a:rPr>
                        <a:t>26.72%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8"/>
          <p:cNvGraphicFramePr/>
          <p:nvPr/>
        </p:nvGraphicFramePr>
        <p:xfrm>
          <a:off x="416300" y="1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{1D5CA1E4-1CBE-43F1-804F-713DABE1AC3D}</a:tableStyleId>
              </a:tblPr>
              <a:tblGrid>
                <a:gridCol w="1137250"/>
                <a:gridCol w="1761325"/>
                <a:gridCol w="1775975"/>
                <a:gridCol w="1738300"/>
                <a:gridCol w="1405075"/>
              </a:tblGrid>
              <a:tr h="56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22222"/>
                          </a:solidFill>
                        </a:rPr>
                        <a:t>accuracy</a:t>
                      </a:r>
                      <a:endParaRPr b="1" i="1" sz="1200"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22222"/>
                          </a:solidFill>
                        </a:rPr>
                        <a:t>test</a:t>
                      </a:r>
                      <a:endParaRPr b="1" i="1" sz="1200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precision</a:t>
                      </a:r>
                      <a:endParaRPr b="1" i="1"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test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recall</a:t>
                      </a:r>
                      <a:endParaRPr b="1" i="1"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test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f1-score</a:t>
                      </a:r>
                      <a:endParaRPr b="1" i="1"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test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LogReg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0.69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0.71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0.69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0.68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LogReg+PCA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0.44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0.48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0.44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0.44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2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SVC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0.75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0.75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0.75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0.74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SVC+</a:t>
                      </a:r>
                      <a:endParaRPr b="1" i="1"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PCA</a:t>
                      </a:r>
                      <a:endParaRPr b="1"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0.75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0.75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0.75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solidFill>
                            <a:srgbClr val="212121"/>
                          </a:solidFill>
                        </a:rPr>
                        <a:t>0.75</a:t>
                      </a:r>
                      <a:endParaRPr b="1" i="1"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24625" y="44488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и метрики ( PCA 500 компонент)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9"/>
          <p:cNvGraphicFramePr/>
          <p:nvPr/>
        </p:nvGraphicFramePr>
        <p:xfrm>
          <a:off x="97400" y="50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{24EBFDAB-27D2-4DBF-8263-5EF465438605}</a:tableStyleId>
              </a:tblPr>
              <a:tblGrid>
                <a:gridCol w="887800"/>
                <a:gridCol w="582225"/>
                <a:gridCol w="559300"/>
                <a:gridCol w="676450"/>
                <a:gridCol w="676450"/>
                <a:gridCol w="676450"/>
                <a:gridCol w="676450"/>
                <a:gridCol w="676450"/>
                <a:gridCol w="676450"/>
                <a:gridCol w="676450"/>
                <a:gridCol w="676450"/>
                <a:gridCol w="676450"/>
                <a:gridCol w="676450"/>
              </a:tblGrid>
              <a:tr h="62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601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701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801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901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1000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1900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948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00">
                          <a:solidFill>
                            <a:srgbClr val="222222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accuracy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0.32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94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precision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0.34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62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recall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0.32</a:t>
                      </a:r>
                      <a:endParaRPr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134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f1-score</a:t>
                      </a:r>
                      <a:endParaRPr i="1" sz="13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0.33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0.75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9"/>
          <p:cNvSpPr txBox="1"/>
          <p:nvPr/>
        </p:nvSpPr>
        <p:spPr>
          <a:xfrm>
            <a:off x="140575" y="38350"/>
            <a:ext cx="61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Подбор количества компонент для PCA+SVC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ML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PCA ухудшает показатели для LogReg, при этом незначительно ( скорее случайно) улучшает показатели SVC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PCA сильно ускоряет обучение модели. Без PCA на данных LogReg обучается и делает предсказания &gt;  2 часов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PCA имеет смысл использовать только для SVC, так как помимо ускорения получаем также неплохие показатели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Опытным путем пришли к тому, что оптимальное количество компонент для использования алгоритма PCA+SVC  около 600. До 600 рост метрик заметен достаточно явно. После рост очень идет очень медленно ( от 1000 до 2000 рост в тысячных), а время обработки увеличивается гораздо больше.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00" y="1017725"/>
            <a:ext cx="412749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99" y="1017725"/>
            <a:ext cx="4246106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024450" y="4838700"/>
            <a:ext cx="1799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epochs = </a:t>
            </a:r>
            <a:r>
              <a:rPr lang="ru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5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5745300" y="4785450"/>
            <a:ext cx="1799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epochs = </a:t>
            </a:r>
            <a:r>
              <a:rPr lang="ru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05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