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1"/>
  </p:sldMasterIdLst>
  <p:notesMasterIdLst>
    <p:notesMasterId r:id="rId14"/>
  </p:notesMasterIdLst>
  <p:sldIdLst>
    <p:sldId id="256" r:id="rId2"/>
    <p:sldId id="265" r:id="rId3"/>
    <p:sldId id="269" r:id="rId4"/>
    <p:sldId id="268" r:id="rId5"/>
    <p:sldId id="257" r:id="rId6"/>
    <p:sldId id="259" r:id="rId7"/>
    <p:sldId id="261" r:id="rId8"/>
    <p:sldId id="260" r:id="rId9"/>
    <p:sldId id="263" r:id="rId10"/>
    <p:sldId id="267" r:id="rId11"/>
    <p:sldId id="266"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13"/>
    <p:restoredTop sz="79811"/>
  </p:normalViewPr>
  <p:slideViewPr>
    <p:cSldViewPr snapToGrid="0">
      <p:cViewPr varScale="1">
        <p:scale>
          <a:sx n="70" d="100"/>
          <a:sy n="70" d="100"/>
        </p:scale>
        <p:origin x="4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C3D093-5762-9D43-AEC0-BCD1F34ACF02}" type="datetimeFigureOut">
              <a:rPr lang="en-US" smtClean="0"/>
              <a:t>12/1/23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19772D-B8C7-554B-A822-CF617EDCBEBC}" type="slidenum">
              <a:rPr lang="en-US" smtClean="0"/>
              <a:t>‹#›</a:t>
            </a:fld>
            <a:endParaRPr lang="en-US"/>
          </a:p>
        </p:txBody>
      </p:sp>
    </p:spTree>
    <p:extLst>
      <p:ext uri="{BB962C8B-B14F-4D97-AF65-F5344CB8AC3E}">
        <p14:creationId xmlns:p14="http://schemas.microsoft.com/office/powerpoint/2010/main" val="1417773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Helena Van </a:t>
            </a:r>
            <a:r>
              <a:rPr lang="en-US" dirty="0" err="1"/>
              <a:t>Ess</a:t>
            </a:r>
            <a:r>
              <a:rPr lang="en-US" dirty="0"/>
              <a:t>, data visualization designer for Worldwide Analytics and I am pleased with the opportunity to provide life expectancy related metrics to all of you as policy makers of your countries. I have hopes that after this presentation each of you will take away various insights to maintain or increase life expectancy in your countries. I will be analyzing various metrics with efforts to show a possible relationship to life expectancy across the world. I will be exploring various metrics and dimensions including: status and education, status and morality, healthcare expenditure and life expectancy, BMI and life expectancy, and education and life expectancy. I challenge all of you to think about how these metrics can be improved in your countries in efforts to increase life expectancy. How your current policies end to increase life expectancy? And what policies can you implement based on the data? </a:t>
            </a:r>
          </a:p>
        </p:txBody>
      </p:sp>
      <p:sp>
        <p:nvSpPr>
          <p:cNvPr id="4" name="Slide Number Placeholder 3"/>
          <p:cNvSpPr>
            <a:spLocks noGrp="1"/>
          </p:cNvSpPr>
          <p:nvPr>
            <p:ph type="sldNum" sz="quarter" idx="5"/>
          </p:nvPr>
        </p:nvSpPr>
        <p:spPr/>
        <p:txBody>
          <a:bodyPr/>
          <a:lstStyle/>
          <a:p>
            <a:fld id="{7819772D-B8C7-554B-A822-CF617EDCBEBC}" type="slidenum">
              <a:rPr lang="en-US" smtClean="0"/>
              <a:t>1</a:t>
            </a:fld>
            <a:endParaRPr lang="en-US"/>
          </a:p>
        </p:txBody>
      </p:sp>
    </p:spTree>
    <p:extLst>
      <p:ext uri="{BB962C8B-B14F-4D97-AF65-F5344CB8AC3E}">
        <p14:creationId xmlns:p14="http://schemas.microsoft.com/office/powerpoint/2010/main" val="1386270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Regarding the data set, there are a couple policies that you as the policy makers of your country should implement. In order to improve education to increase the average years in school, some policies that one should consider implementing are; increasing government spending on school infrastructure, more textbooks, and materials to enhance education. Reducing tuition fees to make higher education more accessible within the country or providing more scholarships/financial aid. Lastly, Integrating technology to increase digital resources and online learning. </a:t>
            </a:r>
          </a:p>
          <a:p>
            <a:r>
              <a:rPr lang="en-US" dirty="0"/>
              <a:t>In regard to increasing healthcare expenditure, one policy that could be implemented is to allocate a higher percentage of the country’s budget to healthcare. Another policy would be to increase or expand health insurance to decrease the amount of pay-out-of-pocket expenses. </a:t>
            </a:r>
          </a:p>
          <a:p>
            <a:r>
              <a:rPr lang="en-US" dirty="0"/>
              <a:t>To increase BMI and decrease the thinness rate among countries, countries should consider implementing school meal programs and introducing public health campaigns through media to focus on nutritious foods and weight management. </a:t>
            </a:r>
          </a:p>
          <a:p>
            <a:r>
              <a:rPr lang="en-US" dirty="0"/>
              <a:t>Lastly, developing countries should focus on the policies listed above to help expedite the time it will take for their countries to become developed.</a:t>
            </a:r>
          </a:p>
        </p:txBody>
      </p:sp>
      <p:sp>
        <p:nvSpPr>
          <p:cNvPr id="4" name="Slide Number Placeholder 3"/>
          <p:cNvSpPr>
            <a:spLocks noGrp="1"/>
          </p:cNvSpPr>
          <p:nvPr>
            <p:ph type="sldNum" sz="quarter" idx="5"/>
          </p:nvPr>
        </p:nvSpPr>
        <p:spPr/>
        <p:txBody>
          <a:bodyPr/>
          <a:lstStyle/>
          <a:p>
            <a:fld id="{7819772D-B8C7-554B-A822-CF617EDCBEBC}" type="slidenum">
              <a:rPr lang="en-US" smtClean="0"/>
              <a:t>10</a:t>
            </a:fld>
            <a:endParaRPr lang="en-US"/>
          </a:p>
        </p:txBody>
      </p:sp>
    </p:spTree>
    <p:extLst>
      <p:ext uri="{BB962C8B-B14F-4D97-AF65-F5344CB8AC3E}">
        <p14:creationId xmlns:p14="http://schemas.microsoft.com/office/powerpoint/2010/main" val="4117511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my works cited. </a:t>
            </a:r>
          </a:p>
        </p:txBody>
      </p:sp>
      <p:sp>
        <p:nvSpPr>
          <p:cNvPr id="4" name="Slide Number Placeholder 3"/>
          <p:cNvSpPr>
            <a:spLocks noGrp="1"/>
          </p:cNvSpPr>
          <p:nvPr>
            <p:ph type="sldNum" sz="quarter" idx="5"/>
          </p:nvPr>
        </p:nvSpPr>
        <p:spPr/>
        <p:txBody>
          <a:bodyPr/>
          <a:lstStyle/>
          <a:p>
            <a:fld id="{7819772D-B8C7-554B-A822-CF617EDCBEBC}" type="slidenum">
              <a:rPr lang="en-US" smtClean="0"/>
              <a:t>11</a:t>
            </a:fld>
            <a:endParaRPr lang="en-US"/>
          </a:p>
        </p:txBody>
      </p:sp>
    </p:spTree>
    <p:extLst>
      <p:ext uri="{BB962C8B-B14F-4D97-AF65-F5344CB8AC3E}">
        <p14:creationId xmlns:p14="http://schemas.microsoft.com/office/powerpoint/2010/main" val="3532111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listening! Any questions? </a:t>
            </a:r>
          </a:p>
        </p:txBody>
      </p:sp>
      <p:sp>
        <p:nvSpPr>
          <p:cNvPr id="4" name="Slide Number Placeholder 3"/>
          <p:cNvSpPr>
            <a:spLocks noGrp="1"/>
          </p:cNvSpPr>
          <p:nvPr>
            <p:ph type="sldNum" sz="quarter" idx="5"/>
          </p:nvPr>
        </p:nvSpPr>
        <p:spPr/>
        <p:txBody>
          <a:bodyPr/>
          <a:lstStyle/>
          <a:p>
            <a:fld id="{7819772D-B8C7-554B-A822-CF617EDCBEBC}" type="slidenum">
              <a:rPr lang="en-US" smtClean="0"/>
              <a:t>12</a:t>
            </a:fld>
            <a:endParaRPr lang="en-US"/>
          </a:p>
        </p:txBody>
      </p:sp>
    </p:spTree>
    <p:extLst>
      <p:ext uri="{BB962C8B-B14F-4D97-AF65-F5344CB8AC3E}">
        <p14:creationId xmlns:p14="http://schemas.microsoft.com/office/powerpoint/2010/main" val="1308666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life expectancy dataset was obtained by the GHO and the WHO, they keep track of health-related metrics across the world. These metrics are from the year 2000 to 2015. The metrics included in this dataset that will be used are year, life expectancy, adult morality, infant deaths, BMI, under-five-deaths, total expenditure, thinness 10-19 years, thinness 5-9 years and schooling. Along with other dimensions like country and status. These are the metrics and dimensions that I found to have a potential relationship with the life expectancy within countries. By narrowing down the metrics and dimensions, one can then analyze the data and see what should be improved in efforts to increase life expectancy.</a:t>
            </a:r>
          </a:p>
        </p:txBody>
      </p:sp>
      <p:sp>
        <p:nvSpPr>
          <p:cNvPr id="4" name="Slide Number Placeholder 3"/>
          <p:cNvSpPr>
            <a:spLocks noGrp="1"/>
          </p:cNvSpPr>
          <p:nvPr>
            <p:ph type="sldNum" sz="quarter" idx="5"/>
          </p:nvPr>
        </p:nvSpPr>
        <p:spPr/>
        <p:txBody>
          <a:bodyPr/>
          <a:lstStyle/>
          <a:p>
            <a:fld id="{7819772D-B8C7-554B-A822-CF617EDCBEBC}" type="slidenum">
              <a:rPr lang="en-US" smtClean="0"/>
              <a:t>2</a:t>
            </a:fld>
            <a:endParaRPr lang="en-US"/>
          </a:p>
        </p:txBody>
      </p:sp>
    </p:spTree>
    <p:extLst>
      <p:ext uri="{BB962C8B-B14F-4D97-AF65-F5344CB8AC3E}">
        <p14:creationId xmlns:p14="http://schemas.microsoft.com/office/powerpoint/2010/main" val="3577803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analyzing the data, I found some metrics that seem to relate to status very well. On average, developed countries have a higher level of education. All developed countries are within the top 33% of countries with the highest schooling. This being said, the bottom 67% of countries with the lowest education on average are held by those countries whose status is still developing. This infers that as the country develops, the education level will too. Also promoting education policies within your countries will help the development within each of your countries.</a:t>
            </a:r>
          </a:p>
          <a:p>
            <a:endParaRPr lang="en-US" dirty="0"/>
          </a:p>
        </p:txBody>
      </p:sp>
      <p:sp>
        <p:nvSpPr>
          <p:cNvPr id="4" name="Slide Number Placeholder 3"/>
          <p:cNvSpPr>
            <a:spLocks noGrp="1"/>
          </p:cNvSpPr>
          <p:nvPr>
            <p:ph type="sldNum" sz="quarter" idx="5"/>
          </p:nvPr>
        </p:nvSpPr>
        <p:spPr/>
        <p:txBody>
          <a:bodyPr/>
          <a:lstStyle/>
          <a:p>
            <a:fld id="{7819772D-B8C7-554B-A822-CF617EDCBEBC}" type="slidenum">
              <a:rPr lang="en-US" smtClean="0"/>
              <a:t>3</a:t>
            </a:fld>
            <a:endParaRPr lang="en-US"/>
          </a:p>
        </p:txBody>
      </p:sp>
    </p:spTree>
    <p:extLst>
      <p:ext uri="{BB962C8B-B14F-4D97-AF65-F5344CB8AC3E}">
        <p14:creationId xmlns:p14="http://schemas.microsoft.com/office/powerpoint/2010/main" val="3072684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life expectancy for developing countries on average is 67.1 years. The average life expectancy for developed countries is 79.2 years. Morality within the 3 categories, “Under-Five-Deaths,” “infant Deaths,” and  “Adult Morality” all are significantly higher in developing countries on average per 1,000 people. This graph indicated that developed countries have less deaths on average. On average developing countries have 28x more under-five-deaths than developed countries. On average developing countries have 24x more infant deaths. Lastly, developing countries have 2.3x more adult deaths.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Does this mean that developing countries should focus more on healthcare expenditure? </a:t>
            </a:r>
          </a:p>
          <a:p>
            <a:endParaRPr lang="en-US" dirty="0"/>
          </a:p>
        </p:txBody>
      </p:sp>
      <p:sp>
        <p:nvSpPr>
          <p:cNvPr id="4" name="Slide Number Placeholder 3"/>
          <p:cNvSpPr>
            <a:spLocks noGrp="1"/>
          </p:cNvSpPr>
          <p:nvPr>
            <p:ph type="sldNum" sz="quarter" idx="5"/>
          </p:nvPr>
        </p:nvSpPr>
        <p:spPr/>
        <p:txBody>
          <a:bodyPr/>
          <a:lstStyle/>
          <a:p>
            <a:fld id="{7819772D-B8C7-554B-A822-CF617EDCBEBC}" type="slidenum">
              <a:rPr lang="en-US" smtClean="0"/>
              <a:t>4</a:t>
            </a:fld>
            <a:endParaRPr lang="en-US"/>
          </a:p>
        </p:txBody>
      </p:sp>
    </p:spTree>
    <p:extLst>
      <p:ext uri="{BB962C8B-B14F-4D97-AF65-F5344CB8AC3E}">
        <p14:creationId xmlns:p14="http://schemas.microsoft.com/office/powerpoint/2010/main" val="3658287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Australia is one of the top preforming countries based off the metrics given in the dataset as well as a developed country. The Central African Republic is one of the bottom most preforming countries as well as a developing country. Total expenditure is the average </a:t>
            </a:r>
            <a:r>
              <a:rPr lang="en-US" sz="1800" dirty="0">
                <a:solidFill>
                  <a:srgbClr val="000000"/>
                </a:solidFill>
                <a:effectLst/>
                <a:latin typeface="Tableau Book"/>
              </a:rPr>
              <a:t>government expenditure on health as a percentage of total government expenditure (%). </a:t>
            </a:r>
            <a:r>
              <a:rPr lang="en-US" dirty="0"/>
              <a:t>The relationship between healthcare expenditure and life expectancy has a potential positive relationship, One can see from looking at the graph that Australia has significant higher healthcare expenditure compared to CAR. Then one can see Australia has a significantly higher life expectancy compared to CAR. In 2015, Australia had 123.8% higher healthcare percentage than CAR resulting in a 42.6% higher life expectancy. Australia remains a great example of how investing in a higher healthcare expenditure (%) can maintain and even grow your country’s life expectancy. </a:t>
            </a:r>
          </a:p>
        </p:txBody>
      </p:sp>
      <p:sp>
        <p:nvSpPr>
          <p:cNvPr id="4" name="Slide Number Placeholder 3"/>
          <p:cNvSpPr>
            <a:spLocks noGrp="1"/>
          </p:cNvSpPr>
          <p:nvPr>
            <p:ph type="sldNum" sz="quarter" idx="5"/>
          </p:nvPr>
        </p:nvSpPr>
        <p:spPr/>
        <p:txBody>
          <a:bodyPr/>
          <a:lstStyle/>
          <a:p>
            <a:fld id="{7819772D-B8C7-554B-A822-CF617EDCBEBC}" type="slidenum">
              <a:rPr lang="en-US" smtClean="0"/>
              <a:t>5</a:t>
            </a:fld>
            <a:endParaRPr lang="en-US"/>
          </a:p>
        </p:txBody>
      </p:sp>
    </p:spTree>
    <p:extLst>
      <p:ext uri="{BB962C8B-B14F-4D97-AF65-F5344CB8AC3E}">
        <p14:creationId xmlns:p14="http://schemas.microsoft.com/office/powerpoint/2010/main" val="3886595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analyzing BMI within countries and their life expectancy, I found there to be an interesting trend. In the top 10 life expectancy countries, there are significantly higher BMI than bottom 10 life expectancy. I found this to be very interesting because I thought that it would have been the opposite due to the average healthy BMI in adults being 18.5 to 24. (https://</a:t>
            </a:r>
            <a:r>
              <a:rPr lang="en-US" dirty="0" err="1"/>
              <a:t>www.cdc.gov</a:t>
            </a:r>
            <a:r>
              <a:rPr lang="en-US" dirty="0"/>
              <a:t>/</a:t>
            </a:r>
            <a:r>
              <a:rPr lang="en-US" dirty="0" err="1"/>
              <a:t>healthyweight</a:t>
            </a:r>
            <a:r>
              <a:rPr lang="en-US" dirty="0"/>
              <a:t>/assessing/</a:t>
            </a:r>
            <a:r>
              <a:rPr lang="en-US" dirty="0" err="1"/>
              <a:t>bmi</a:t>
            </a:r>
            <a:r>
              <a:rPr lang="en-US" dirty="0"/>
              <a:t>/</a:t>
            </a:r>
            <a:r>
              <a:rPr lang="en-US" dirty="0" err="1"/>
              <a:t>adult_bmi</a:t>
            </a:r>
            <a:r>
              <a:rPr lang="en-US" dirty="0"/>
              <a:t>/</a:t>
            </a:r>
            <a:r>
              <a:rPr lang="en-US" dirty="0" err="1"/>
              <a:t>index.html</a:t>
            </a:r>
            <a:r>
              <a:rPr lang="en-US" dirty="0"/>
              <a:t>). </a:t>
            </a:r>
          </a:p>
        </p:txBody>
      </p:sp>
      <p:sp>
        <p:nvSpPr>
          <p:cNvPr id="4" name="Slide Number Placeholder 3"/>
          <p:cNvSpPr>
            <a:spLocks noGrp="1"/>
          </p:cNvSpPr>
          <p:nvPr>
            <p:ph type="sldNum" sz="quarter" idx="5"/>
          </p:nvPr>
        </p:nvSpPr>
        <p:spPr/>
        <p:txBody>
          <a:bodyPr/>
          <a:lstStyle/>
          <a:p>
            <a:fld id="{7819772D-B8C7-554B-A822-CF617EDCBEBC}" type="slidenum">
              <a:rPr lang="en-US" smtClean="0"/>
              <a:t>6</a:t>
            </a:fld>
            <a:endParaRPr lang="en-US"/>
          </a:p>
        </p:txBody>
      </p:sp>
    </p:spTree>
    <p:extLst>
      <p:ext uri="{BB962C8B-B14F-4D97-AF65-F5344CB8AC3E}">
        <p14:creationId xmlns:p14="http://schemas.microsoft.com/office/powerpoint/2010/main" val="3828882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Touching base on the slide before, countries with lower BMI’s maintain a lower life expectancy. As this graph increases to the top life expectancies, BMI jumps into the 70s and 80s from the 20s-40s as seen here with the bottom life expectancy countries on the graph to the left.</a:t>
            </a:r>
          </a:p>
        </p:txBody>
      </p:sp>
      <p:sp>
        <p:nvSpPr>
          <p:cNvPr id="4" name="Slide Number Placeholder 3"/>
          <p:cNvSpPr>
            <a:spLocks noGrp="1"/>
          </p:cNvSpPr>
          <p:nvPr>
            <p:ph type="sldNum" sz="quarter" idx="5"/>
          </p:nvPr>
        </p:nvSpPr>
        <p:spPr/>
        <p:txBody>
          <a:bodyPr/>
          <a:lstStyle/>
          <a:p>
            <a:fld id="{7819772D-B8C7-554B-A822-CF617EDCBEBC}" type="slidenum">
              <a:rPr lang="en-US" smtClean="0"/>
              <a:t>7</a:t>
            </a:fld>
            <a:endParaRPr lang="en-US"/>
          </a:p>
        </p:txBody>
      </p:sp>
    </p:spTree>
    <p:extLst>
      <p:ext uri="{BB962C8B-B14F-4D97-AF65-F5344CB8AC3E}">
        <p14:creationId xmlns:p14="http://schemas.microsoft.com/office/powerpoint/2010/main" val="3935779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this graph, one can see that the countries with a long bar length, indicating a high life expectancy, have darker blue colors. This indicates that these countries also have a higher level of education in years on average. Countries that attend more years of school on average, seem to have a higher life expectancy. The black line within the graphs show the average schooling that is also color coded to show the change. As the chart progresses downward, the colors begin to become lighter, the bottom average life expectancy countries all have light colored bars. </a:t>
            </a:r>
          </a:p>
        </p:txBody>
      </p:sp>
      <p:sp>
        <p:nvSpPr>
          <p:cNvPr id="4" name="Slide Number Placeholder 3"/>
          <p:cNvSpPr>
            <a:spLocks noGrp="1"/>
          </p:cNvSpPr>
          <p:nvPr>
            <p:ph type="sldNum" sz="quarter" idx="5"/>
          </p:nvPr>
        </p:nvSpPr>
        <p:spPr/>
        <p:txBody>
          <a:bodyPr/>
          <a:lstStyle/>
          <a:p>
            <a:fld id="{7819772D-B8C7-554B-A822-CF617EDCBEBC}" type="slidenum">
              <a:rPr lang="en-US" smtClean="0"/>
              <a:t>8</a:t>
            </a:fld>
            <a:endParaRPr lang="en-US"/>
          </a:p>
        </p:txBody>
      </p:sp>
    </p:spTree>
    <p:extLst>
      <p:ext uri="{BB962C8B-B14F-4D97-AF65-F5344CB8AC3E}">
        <p14:creationId xmlns:p14="http://schemas.microsoft.com/office/powerpoint/2010/main" val="297718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examining the relationship within these metrics, one can conclude that life expectancy has a potential possible relationship with healthcare expenditure, average schooling in years, and BMI. One can also see that the status of the countries also relate with the metrics that seem to affect life expectancy. </a:t>
            </a:r>
          </a:p>
          <a:p>
            <a:endParaRPr lang="en-US" dirty="0"/>
          </a:p>
        </p:txBody>
      </p:sp>
      <p:sp>
        <p:nvSpPr>
          <p:cNvPr id="4" name="Slide Number Placeholder 3"/>
          <p:cNvSpPr>
            <a:spLocks noGrp="1"/>
          </p:cNvSpPr>
          <p:nvPr>
            <p:ph type="sldNum" sz="quarter" idx="5"/>
          </p:nvPr>
        </p:nvSpPr>
        <p:spPr/>
        <p:txBody>
          <a:bodyPr/>
          <a:lstStyle/>
          <a:p>
            <a:fld id="{7819772D-B8C7-554B-A822-CF617EDCBEBC}" type="slidenum">
              <a:rPr lang="en-US" smtClean="0"/>
              <a:t>9</a:t>
            </a:fld>
            <a:endParaRPr lang="en-US"/>
          </a:p>
        </p:txBody>
      </p:sp>
    </p:spTree>
    <p:extLst>
      <p:ext uri="{BB962C8B-B14F-4D97-AF65-F5344CB8AC3E}">
        <p14:creationId xmlns:p14="http://schemas.microsoft.com/office/powerpoint/2010/main" val="152923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7AA473-D82F-4EFF-9DF7-AE6D83C51288}" type="datetime1">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705096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2F1F0-FE2D-4C1C-B320-8CB9BE735F0F}" type="datetime1">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48077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F1B96C-10FD-4EBC-9029-9652B7535D02}" type="datetime1">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0023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878474-CC00-4A95-9D50-A41C12D1EEC4}" type="datetime1">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30914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38C8B4-7FBB-408F-BDB9-F0496874AFB2}" type="datetime1">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8992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B8EE20-A5E2-47D3-8F6D-A2BA7AB2E093}" type="datetime1">
              <a:rPr lang="en-US" smtClean="0"/>
              <a:t>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88438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82CF99-132F-413F-B7EF-71A5C33F2ED6}" type="datetime1">
              <a:rPr lang="en-US" smtClean="0"/>
              <a:t>12/1/23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99841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17AE06-98E0-4D9F-A059-92C3548821BB}" type="datetime1">
              <a:rPr lang="en-US" smtClean="0"/>
              <a:t>12/1/23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776446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A00CA-3DDC-4705-B840-978EF5EA0707}" type="datetime1">
              <a:rPr lang="en-US" smtClean="0"/>
              <a:t>12/1/23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80057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366D49-0BBA-4C5A-AD96-6448CA63451A}" type="datetime1">
              <a:rPr lang="en-US" smtClean="0"/>
              <a:t>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63128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4EB293-A316-472D-A8B4-6947CF1A12B7}" type="datetime1">
              <a:rPr lang="en-US" smtClean="0"/>
              <a:t>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125332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4BCCD4-CEB1-405B-A443-DD9CBCBEA552}" type="datetime1">
              <a:rPr lang="en-US" smtClean="0"/>
              <a:t>12/1/23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752682360"/>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google.com/url?sa=i&amp;url=https%3A%2F%2Fwww.istockphoto.com%2Fphotos%2Flife-expectancy&amp;psig=AOvVaw0I6RQr4T3uvKI9j1oN5r4e&amp;ust=1700092906270000&amp;source=images&amp;cd=vfe&amp;opi=89978449&amp;ved=0CBIQjRxqFwoTCNCu--PZxIIDFQAAAAAdAAAAABA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cdc.gov/healthyweight/assessing/bmi/adult_bmi/index.html" TargetMode="External"/><Relationship Id="rId5" Type="http://schemas.openxmlformats.org/officeDocument/2006/relationships/hyperlink" Target="https://www.kaggle.com/datasets/kumarajarshi/life-expectancy-who" TargetMode="External"/><Relationship Id="rId4" Type="http://schemas.openxmlformats.org/officeDocument/2006/relationships/hyperlink" Target="https://www.google.com/url?sa=i&amp;url=https%3A%2F%2Fwnyt.com%2Ftop-stories%2Fwnyt-health-report%2Freports-find-americans-life-expectancy-lowest-in-26-years%2F&amp;psig=AOvVaw0I6RQr4T3uvKI9j1oN5r4e&amp;ust=1700092906270000&amp;source=images&amp;cd=vfe&amp;opi=89978449&amp;ved=0CBIQjRxqFwoTCNCu--PZxIIDFQAAAAAdAAAAABAJ"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erson and person walking up a bar graph&#10;&#10;Description automatically generated">
            <a:extLst>
              <a:ext uri="{FF2B5EF4-FFF2-40B4-BE49-F238E27FC236}">
                <a16:creationId xmlns:a16="http://schemas.microsoft.com/office/drawing/2014/main" id="{3DDF5C47-074D-705D-7B48-9DB8E3E043DB}"/>
              </a:ext>
            </a:extLst>
          </p:cNvPr>
          <p:cNvPicPr>
            <a:picLocks noChangeAspect="1"/>
          </p:cNvPicPr>
          <p:nvPr/>
        </p:nvPicPr>
        <p:blipFill rotWithShape="1">
          <a:blip r:embed="rId3">
            <a:extLst>
              <a:ext uri="{28A0092B-C50C-407E-A947-70E740481C1C}">
                <a14:useLocalDpi xmlns:a14="http://schemas.microsoft.com/office/drawing/2010/main" val="0"/>
              </a:ext>
            </a:extLst>
          </a:blip>
          <a:srcRect t="13793"/>
          <a:stretch/>
        </p:blipFill>
        <p:spPr>
          <a:xfrm>
            <a:off x="0" y="0"/>
            <a:ext cx="12192001" cy="6858001"/>
          </a:xfrm>
          <a:prstGeom prst="rect">
            <a:avLst/>
          </a:prstGeom>
        </p:spPr>
      </p:pic>
      <p:sp>
        <p:nvSpPr>
          <p:cNvPr id="2" name="Title 1">
            <a:extLst>
              <a:ext uri="{FF2B5EF4-FFF2-40B4-BE49-F238E27FC236}">
                <a16:creationId xmlns:a16="http://schemas.microsoft.com/office/drawing/2014/main" id="{7A6A2F62-727E-937A-B892-0D28418F95EA}"/>
              </a:ext>
            </a:extLst>
          </p:cNvPr>
          <p:cNvSpPr>
            <a:spLocks noGrp="1"/>
          </p:cNvSpPr>
          <p:nvPr>
            <p:ph type="ctrTitle"/>
          </p:nvPr>
        </p:nvSpPr>
        <p:spPr>
          <a:xfrm>
            <a:off x="643466" y="643467"/>
            <a:ext cx="5452529" cy="3569242"/>
          </a:xfrm>
        </p:spPr>
        <p:txBody>
          <a:bodyPr anchor="t">
            <a:normAutofit/>
          </a:bodyPr>
          <a:lstStyle/>
          <a:p>
            <a:pPr algn="l"/>
            <a:r>
              <a:rPr lang="en-US" sz="4400" dirty="0">
                <a:solidFill>
                  <a:srgbClr val="FFFFFF"/>
                </a:solidFill>
              </a:rPr>
              <a:t>Life Expectancy Among Countries (2000-2015)</a:t>
            </a:r>
          </a:p>
        </p:txBody>
      </p:sp>
      <p:sp>
        <p:nvSpPr>
          <p:cNvPr id="3" name="Subtitle 2">
            <a:extLst>
              <a:ext uri="{FF2B5EF4-FFF2-40B4-BE49-F238E27FC236}">
                <a16:creationId xmlns:a16="http://schemas.microsoft.com/office/drawing/2014/main" id="{1F56B1CD-F130-ACC7-D695-AF4FE289F1C5}"/>
              </a:ext>
            </a:extLst>
          </p:cNvPr>
          <p:cNvSpPr>
            <a:spLocks noGrp="1"/>
          </p:cNvSpPr>
          <p:nvPr>
            <p:ph type="subTitle" idx="1"/>
          </p:nvPr>
        </p:nvSpPr>
        <p:spPr>
          <a:xfrm>
            <a:off x="643466" y="4551037"/>
            <a:ext cx="5449479" cy="1578054"/>
          </a:xfrm>
        </p:spPr>
        <p:txBody>
          <a:bodyPr anchor="b">
            <a:normAutofit/>
          </a:bodyPr>
          <a:lstStyle/>
          <a:p>
            <a:pPr algn="l"/>
            <a:r>
              <a:rPr lang="en-US" dirty="0">
                <a:solidFill>
                  <a:srgbClr val="FFFFFF"/>
                </a:solidFill>
              </a:rPr>
              <a:t>Helena Van </a:t>
            </a:r>
            <a:r>
              <a:rPr lang="en-US">
                <a:solidFill>
                  <a:srgbClr val="FFFFFF"/>
                </a:solidFill>
              </a:rPr>
              <a:t>Ess</a:t>
            </a:r>
          </a:p>
        </p:txBody>
      </p:sp>
    </p:spTree>
    <p:extLst>
      <p:ext uri="{BB962C8B-B14F-4D97-AF65-F5344CB8AC3E}">
        <p14:creationId xmlns:p14="http://schemas.microsoft.com/office/powerpoint/2010/main" val="1595503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2A828-A4C2-9435-4372-6FE92259CDA2}"/>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5400" kern="1200" dirty="0">
                <a:solidFill>
                  <a:schemeClr val="tx1"/>
                </a:solidFill>
                <a:latin typeface="+mj-lt"/>
                <a:ea typeface="+mj-ea"/>
                <a:cs typeface="+mj-cs"/>
              </a:rPr>
              <a:t>Recommendations</a:t>
            </a:r>
            <a:endParaRPr lang="en-US" sz="5400" kern="120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E3656CA-E38D-55DD-E80B-874D2F57928D}"/>
              </a:ext>
            </a:extLst>
          </p:cNvPr>
          <p:cNvSpPr>
            <a:spLocks noGrp="1"/>
          </p:cNvSpPr>
          <p:nvPr>
            <p:ph type="subTitle" idx="1"/>
          </p:nvPr>
        </p:nvSpPr>
        <p:spPr>
          <a:xfrm>
            <a:off x="838200" y="1929384"/>
            <a:ext cx="10515600" cy="4251960"/>
          </a:xfrm>
        </p:spPr>
        <p:txBody>
          <a:bodyPr vert="horz" lIns="91440" tIns="45720" rIns="91440" bIns="45720" rtlCol="0">
            <a:normAutofit/>
          </a:bodyPr>
          <a:lstStyle/>
          <a:p>
            <a:pPr marL="342900" indent="-228600" algn="l">
              <a:buFont typeface="Arial" panose="020B0604020202020204" pitchFamily="34" charset="0"/>
              <a:buChar char="•"/>
            </a:pPr>
            <a:r>
              <a:rPr lang="en-US" sz="2200" dirty="0"/>
              <a:t>Increase schooling</a:t>
            </a:r>
          </a:p>
          <a:p>
            <a:pPr marL="800100" lvl="1" indent="-228600" algn="l">
              <a:buFont typeface="Arial" panose="020B0604020202020204" pitchFamily="34" charset="0"/>
              <a:buChar char="•"/>
            </a:pPr>
            <a:r>
              <a:rPr lang="en-US" sz="2200" dirty="0"/>
              <a:t>Invest in education, affordable education, technology integration</a:t>
            </a:r>
          </a:p>
          <a:p>
            <a:pPr marL="342900" indent="-228600" algn="l">
              <a:buFont typeface="Arial" panose="020B0604020202020204" pitchFamily="34" charset="0"/>
              <a:buChar char="•"/>
            </a:pPr>
            <a:r>
              <a:rPr lang="en-US" sz="2200" dirty="0"/>
              <a:t>Increase healthcare expenditure </a:t>
            </a:r>
          </a:p>
          <a:p>
            <a:pPr marL="800100" lvl="1" indent="-228600" algn="l">
              <a:buFont typeface="Arial" panose="020B0604020202020204" pitchFamily="34" charset="0"/>
              <a:buChar char="•"/>
            </a:pPr>
            <a:r>
              <a:rPr lang="en-US" sz="2200" dirty="0"/>
              <a:t>Invest more into </a:t>
            </a:r>
            <a:r>
              <a:rPr lang="en-US" sz="2200"/>
              <a:t>heathcare</a:t>
            </a:r>
            <a:r>
              <a:rPr lang="en-US" sz="2200" dirty="0"/>
              <a:t>, improve health insurance</a:t>
            </a:r>
          </a:p>
          <a:p>
            <a:pPr marL="342900" indent="-228600" algn="l">
              <a:buFont typeface="Arial" panose="020B0604020202020204" pitchFamily="34" charset="0"/>
              <a:buChar char="•"/>
            </a:pPr>
            <a:r>
              <a:rPr lang="en-US" sz="2200" dirty="0"/>
              <a:t>Increase BMI</a:t>
            </a:r>
          </a:p>
          <a:p>
            <a:pPr marL="800100" lvl="1" indent="-228600" algn="l">
              <a:buFont typeface="Arial" panose="020B0604020202020204" pitchFamily="34" charset="0"/>
              <a:buChar char="•"/>
            </a:pPr>
            <a:r>
              <a:rPr lang="en-US" sz="2200" dirty="0"/>
              <a:t>School meal programs, public health campaigns </a:t>
            </a:r>
          </a:p>
          <a:p>
            <a:pPr marL="342900" indent="-228600" algn="l">
              <a:buFont typeface="Arial" panose="020B0604020202020204" pitchFamily="34" charset="0"/>
              <a:buChar char="•"/>
            </a:pPr>
            <a:r>
              <a:rPr lang="en-US" sz="2200" dirty="0"/>
              <a:t>Converting developing countries to developed</a:t>
            </a:r>
          </a:p>
          <a:p>
            <a:pPr marL="800100" lvl="1" indent="-228600" algn="l">
              <a:buFont typeface="Arial" panose="020B0604020202020204" pitchFamily="34" charset="0"/>
              <a:buChar char="•"/>
            </a:pPr>
            <a:r>
              <a:rPr lang="en-US" sz="2200" dirty="0"/>
              <a:t>Invest in the previous policies and healthcare development </a:t>
            </a:r>
          </a:p>
        </p:txBody>
      </p:sp>
    </p:spTree>
    <p:extLst>
      <p:ext uri="{BB962C8B-B14F-4D97-AF65-F5344CB8AC3E}">
        <p14:creationId xmlns:p14="http://schemas.microsoft.com/office/powerpoint/2010/main" val="4030263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1CDF6-8F72-4327-DAF0-842D60EA4456}"/>
              </a:ext>
            </a:extLst>
          </p:cNvPr>
          <p:cNvSpPr>
            <a:spLocks noGrp="1"/>
          </p:cNvSpPr>
          <p:nvPr>
            <p:ph type="title"/>
          </p:nvPr>
        </p:nvSpPr>
        <p:spPr>
          <a:xfrm>
            <a:off x="838200" y="365125"/>
            <a:ext cx="10515600" cy="1325563"/>
          </a:xfrm>
        </p:spPr>
        <p:txBody>
          <a:bodyPr>
            <a:normAutofit/>
          </a:bodyPr>
          <a:lstStyle/>
          <a:p>
            <a:r>
              <a:rPr lang="en-US" sz="5400"/>
              <a:t>Works Cited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2B9C50-856B-88C4-90B5-367EDD74F3F2}"/>
              </a:ext>
            </a:extLst>
          </p:cNvPr>
          <p:cNvSpPr>
            <a:spLocks noGrp="1"/>
          </p:cNvSpPr>
          <p:nvPr>
            <p:ph idx="1"/>
          </p:nvPr>
        </p:nvSpPr>
        <p:spPr>
          <a:xfrm>
            <a:off x="838200" y="1929384"/>
            <a:ext cx="10515600" cy="4251960"/>
          </a:xfrm>
        </p:spPr>
        <p:txBody>
          <a:bodyPr>
            <a:normAutofit/>
          </a:bodyPr>
          <a:lstStyle/>
          <a:p>
            <a:r>
              <a:rPr lang="en-US" sz="2000"/>
              <a:t>Slide 1 photo: </a:t>
            </a:r>
            <a:r>
              <a:rPr lang="en-US" sz="2000">
                <a:hlinkClick r:id="rId3"/>
              </a:rPr>
              <a:t>https://www.google.com/url?sa=i&amp;url=https%3A%2F%2Fwww.istockphoto.com%2Fphotos%2Flife-expectancy&amp;psig=AOvVaw0I6RQr4T3uvKI9j1oN5r4e&amp;ust=1700092906270000&amp;source=images&amp;cd=vfe&amp;opi=89978449&amp;ved=0CBIQjRxqFwoTCNCu--PZxIIDFQAAAAAdAAAAABAE</a:t>
            </a:r>
            <a:endParaRPr lang="en-US" sz="2000"/>
          </a:p>
          <a:p>
            <a:r>
              <a:rPr lang="en-US" sz="2000"/>
              <a:t>Slide 10 photo: </a:t>
            </a:r>
            <a:r>
              <a:rPr lang="en-US" sz="2000">
                <a:hlinkClick r:id="rId4"/>
              </a:rPr>
              <a:t>https://www.google.com/url?sa=i&amp;url=https%3A%2F%2Fwnyt.com%2Ftop-stories%2Fwnyt-health-report%2Freports-find-americans-life-expectancy-lowest-in-26-years%2F&amp;psig=AOvVaw0I6RQr4T3uvKI9j1oN5r4e&amp;ust=1700092906270000&amp;source=images&amp;cd=vfe&amp;opi=89978449&amp;ved=0CBIQ</a:t>
            </a:r>
            <a:endParaRPr lang="en-US" sz="2000"/>
          </a:p>
          <a:p>
            <a:r>
              <a:rPr lang="en-US" sz="2000"/>
              <a:t>Tableau workbook “Life Expectancy – HelenaVanEss”</a:t>
            </a:r>
          </a:p>
          <a:p>
            <a:r>
              <a:rPr lang="en-US" sz="2000">
                <a:hlinkClick r:id="rId5"/>
              </a:rPr>
              <a:t>https://www.kaggle.com/datasets/kumarajarshi/life-expectancy-who</a:t>
            </a:r>
            <a:r>
              <a:rPr lang="en-US" sz="2000"/>
              <a:t> </a:t>
            </a:r>
          </a:p>
          <a:p>
            <a:r>
              <a:rPr lang="en-US" sz="2000">
                <a:hlinkClick r:id="rId6"/>
              </a:rPr>
              <a:t>https://www.cdc.gov/healthyweight/assessing/bmi/adult_bmi/index.html</a:t>
            </a:r>
            <a:r>
              <a:rPr lang="en-US" sz="2000"/>
              <a:t> </a:t>
            </a:r>
          </a:p>
          <a:p>
            <a:endParaRPr lang="en-US" sz="2000"/>
          </a:p>
        </p:txBody>
      </p:sp>
    </p:spTree>
    <p:extLst>
      <p:ext uri="{BB962C8B-B14F-4D97-AF65-F5344CB8AC3E}">
        <p14:creationId xmlns:p14="http://schemas.microsoft.com/office/powerpoint/2010/main" val="1952878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14F67D-6DE0-00F4-E37B-8C8CBC4C4A62}"/>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Thank you!</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61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6006D-DEED-9341-16C7-77016BB16DD3}"/>
              </a:ext>
            </a:extLst>
          </p:cNvPr>
          <p:cNvSpPr>
            <a:spLocks noGrp="1"/>
          </p:cNvSpPr>
          <p:nvPr>
            <p:ph type="title"/>
          </p:nvPr>
        </p:nvSpPr>
        <p:spPr>
          <a:xfrm>
            <a:off x="630936" y="640080"/>
            <a:ext cx="4818888" cy="1481328"/>
          </a:xfrm>
        </p:spPr>
        <p:txBody>
          <a:bodyPr anchor="b">
            <a:normAutofit/>
          </a:bodyPr>
          <a:lstStyle/>
          <a:p>
            <a:r>
              <a:rPr lang="en-US" sz="5400"/>
              <a:t>About the Data</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1BC4E5-806F-49E0-0B17-99EA96D30ACB}"/>
              </a:ext>
            </a:extLst>
          </p:cNvPr>
          <p:cNvSpPr>
            <a:spLocks noGrp="1"/>
          </p:cNvSpPr>
          <p:nvPr>
            <p:ph idx="1"/>
          </p:nvPr>
        </p:nvSpPr>
        <p:spPr>
          <a:xfrm>
            <a:off x="630936" y="2660904"/>
            <a:ext cx="4818888" cy="3547872"/>
          </a:xfrm>
        </p:spPr>
        <p:txBody>
          <a:bodyPr anchor="t">
            <a:normAutofit/>
          </a:bodyPr>
          <a:lstStyle/>
          <a:p>
            <a:r>
              <a:rPr lang="en-US" sz="1700" dirty="0"/>
              <a:t>Data of 193 countries from the years 2000-2015</a:t>
            </a:r>
          </a:p>
          <a:p>
            <a:r>
              <a:rPr lang="en-US" sz="1700" b="0" i="0" dirty="0">
                <a:effectLst/>
              </a:rPr>
              <a:t>The Global Health Observatory (GHO) data repository under World Health Organization (WHO) keeps track of the health status and other health metrics</a:t>
            </a:r>
            <a:endParaRPr lang="en-US" sz="1700" dirty="0"/>
          </a:p>
          <a:p>
            <a:r>
              <a:rPr lang="en-US" sz="1700" dirty="0"/>
              <a:t>The life expectancy data set includes many metrics that can be related to life expectancy</a:t>
            </a:r>
          </a:p>
          <a:p>
            <a:r>
              <a:rPr lang="en-US" sz="1700" dirty="0"/>
              <a:t>There are some metrics that seem to have a potential relationship with life expectancy </a:t>
            </a:r>
          </a:p>
          <a:p>
            <a:r>
              <a:rPr lang="en-US" sz="1700" dirty="0"/>
              <a:t>From this data, one can see what metrics should be improved in efforts to increase life expectancy </a:t>
            </a:r>
          </a:p>
        </p:txBody>
      </p:sp>
      <p:pic>
        <p:nvPicPr>
          <p:cNvPr id="7" name="Graphic 6" descr="Business Growth">
            <a:extLst>
              <a:ext uri="{FF2B5EF4-FFF2-40B4-BE49-F238E27FC236}">
                <a16:creationId xmlns:a16="http://schemas.microsoft.com/office/drawing/2014/main" id="{806F0048-BCC3-2B21-4543-5AB105C9FA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69022" y="1139150"/>
            <a:ext cx="4579700" cy="4579700"/>
          </a:xfrm>
          <a:prstGeom prst="rect">
            <a:avLst/>
          </a:prstGeom>
        </p:spPr>
      </p:pic>
    </p:spTree>
    <p:extLst>
      <p:ext uri="{BB962C8B-B14F-4D97-AF65-F5344CB8AC3E}">
        <p14:creationId xmlns:p14="http://schemas.microsoft.com/office/powerpoint/2010/main" val="2019361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descr="A graph of orange bars with white text&#10;&#10;Description automatically generated">
            <a:extLst>
              <a:ext uri="{FF2B5EF4-FFF2-40B4-BE49-F238E27FC236}">
                <a16:creationId xmlns:a16="http://schemas.microsoft.com/office/drawing/2014/main" id="{7D8A8C0E-1478-A758-CE4C-D50A6C5F3445}"/>
              </a:ext>
            </a:extLst>
          </p:cNvPr>
          <p:cNvPicPr>
            <a:picLocks noChangeAspect="1"/>
          </p:cNvPicPr>
          <p:nvPr/>
        </p:nvPicPr>
        <p:blipFill>
          <a:blip r:embed="rId3"/>
          <a:stretch>
            <a:fillRect/>
          </a:stretch>
        </p:blipFill>
        <p:spPr>
          <a:xfrm>
            <a:off x="629094" y="2582578"/>
            <a:ext cx="7062652" cy="3892254"/>
          </a:xfrm>
          <a:prstGeom prst="rect">
            <a:avLst/>
          </a:prstGeom>
        </p:spPr>
      </p:pic>
      <p:pic>
        <p:nvPicPr>
          <p:cNvPr id="11" name="Content Placeholder 10" descr="A screenshot of a phone&#10;&#10;Description automatically generated">
            <a:extLst>
              <a:ext uri="{FF2B5EF4-FFF2-40B4-BE49-F238E27FC236}">
                <a16:creationId xmlns:a16="http://schemas.microsoft.com/office/drawing/2014/main" id="{B72ECB80-B161-50BB-6AB3-CDB1FE5960EB}"/>
              </a:ext>
            </a:extLst>
          </p:cNvPr>
          <p:cNvPicPr>
            <a:picLocks noGrp="1" noChangeAspect="1"/>
          </p:cNvPicPr>
          <p:nvPr>
            <p:ph idx="1"/>
          </p:nvPr>
        </p:nvPicPr>
        <p:blipFill>
          <a:blip r:embed="rId4"/>
          <a:stretch>
            <a:fillRect/>
          </a:stretch>
        </p:blipFill>
        <p:spPr>
          <a:xfrm>
            <a:off x="1570048" y="1339612"/>
            <a:ext cx="2006600" cy="977900"/>
          </a:xfrm>
        </p:spPr>
      </p:pic>
      <p:sp>
        <p:nvSpPr>
          <p:cNvPr id="8" name="TextBox 7">
            <a:extLst>
              <a:ext uri="{FF2B5EF4-FFF2-40B4-BE49-F238E27FC236}">
                <a16:creationId xmlns:a16="http://schemas.microsoft.com/office/drawing/2014/main" id="{999357A9-D8DD-69A2-5F6A-1A8D73FA8E00}"/>
              </a:ext>
            </a:extLst>
          </p:cNvPr>
          <p:cNvSpPr txBox="1"/>
          <p:nvPr/>
        </p:nvSpPr>
        <p:spPr>
          <a:xfrm>
            <a:off x="1140924" y="190614"/>
            <a:ext cx="9910151" cy="553998"/>
          </a:xfrm>
          <a:prstGeom prst="rect">
            <a:avLst/>
          </a:prstGeom>
          <a:noFill/>
        </p:spPr>
        <p:txBody>
          <a:bodyPr wrap="square" rtlCol="0">
            <a:spAutoFit/>
          </a:bodyPr>
          <a:lstStyle/>
          <a:p>
            <a:pPr algn="ctr"/>
            <a:r>
              <a:rPr lang="en-US" sz="3000" dirty="0">
                <a:solidFill>
                  <a:srgbClr val="333333"/>
                </a:solidFill>
                <a:effectLst/>
              </a:rPr>
              <a:t>Developed Countries Seem to </a:t>
            </a:r>
            <a:r>
              <a:rPr lang="en-US" sz="3000" dirty="0">
                <a:solidFill>
                  <a:srgbClr val="333333"/>
                </a:solidFill>
              </a:rPr>
              <a:t>H</a:t>
            </a:r>
            <a:r>
              <a:rPr lang="en-US" sz="3000" dirty="0">
                <a:solidFill>
                  <a:srgbClr val="333333"/>
                </a:solidFill>
                <a:effectLst/>
              </a:rPr>
              <a:t>ave a Higher </a:t>
            </a:r>
            <a:r>
              <a:rPr lang="en-US" sz="3000" dirty="0">
                <a:solidFill>
                  <a:srgbClr val="333333"/>
                </a:solidFill>
              </a:rPr>
              <a:t>L</a:t>
            </a:r>
            <a:r>
              <a:rPr lang="en-US" sz="3000" dirty="0">
                <a:solidFill>
                  <a:srgbClr val="333333"/>
                </a:solidFill>
                <a:effectLst/>
              </a:rPr>
              <a:t>evel of Education</a:t>
            </a:r>
            <a:endParaRPr lang="en-US" sz="3000" dirty="0">
              <a:effectLst/>
            </a:endParaRPr>
          </a:p>
        </p:txBody>
      </p:sp>
      <p:sp>
        <p:nvSpPr>
          <p:cNvPr id="16" name="TextBox 15">
            <a:extLst>
              <a:ext uri="{FF2B5EF4-FFF2-40B4-BE49-F238E27FC236}">
                <a16:creationId xmlns:a16="http://schemas.microsoft.com/office/drawing/2014/main" id="{8E1A521B-88CC-A6E0-018D-38AADCD1493A}"/>
              </a:ext>
            </a:extLst>
          </p:cNvPr>
          <p:cNvSpPr txBox="1"/>
          <p:nvPr/>
        </p:nvSpPr>
        <p:spPr>
          <a:xfrm>
            <a:off x="6524202" y="1828562"/>
            <a:ext cx="4341687" cy="1600438"/>
          </a:xfrm>
          <a:prstGeom prst="rect">
            <a:avLst/>
          </a:prstGeom>
          <a:noFill/>
        </p:spPr>
        <p:txBody>
          <a:bodyPr wrap="square" rtlCol="0">
            <a:spAutoFit/>
          </a:bodyPr>
          <a:lstStyle/>
          <a:p>
            <a:pPr marL="285750" indent="-285750">
              <a:buFont typeface="Arial" panose="020B0604020202020204" pitchFamily="34" charset="0"/>
              <a:buChar char="•"/>
            </a:pPr>
            <a:r>
              <a:rPr lang="en-US" sz="2000" dirty="0"/>
              <a:t>All developed countries are ranked in the top 33% of schooling</a:t>
            </a:r>
          </a:p>
          <a:p>
            <a:pPr marL="285750" indent="-285750">
              <a:buFont typeface="Arial" panose="020B0604020202020204" pitchFamily="34" charset="0"/>
              <a:buChar char="•"/>
            </a:pPr>
            <a:r>
              <a:rPr lang="en-US" sz="2000" dirty="0"/>
              <a:t>All the countries with less education on average are developing countries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16131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578AE-7A20-142D-9536-919A91AB05CA}"/>
              </a:ext>
            </a:extLst>
          </p:cNvPr>
          <p:cNvSpPr>
            <a:spLocks noGrp="1"/>
          </p:cNvSpPr>
          <p:nvPr>
            <p:ph type="title"/>
          </p:nvPr>
        </p:nvSpPr>
        <p:spPr>
          <a:xfrm>
            <a:off x="762000" y="1138265"/>
            <a:ext cx="5791199" cy="1401183"/>
          </a:xfrm>
        </p:spPr>
        <p:txBody>
          <a:bodyPr vert="horz" lIns="91440" tIns="45720" rIns="91440" bIns="45720" rtlCol="0" anchor="t">
            <a:normAutofit/>
          </a:bodyPr>
          <a:lstStyle/>
          <a:p>
            <a:r>
              <a:rPr lang="en-US" sz="3200" kern="1200">
                <a:solidFill>
                  <a:schemeClr val="tx1"/>
                </a:solidFill>
                <a:latin typeface="+mj-lt"/>
                <a:ea typeface="+mj-ea"/>
                <a:cs typeface="+mj-cs"/>
              </a:rPr>
              <a:t>Morality Among Countries by Status</a:t>
            </a:r>
          </a:p>
        </p:txBody>
      </p:sp>
      <p:sp>
        <p:nvSpPr>
          <p:cNvPr id="8" name="TextBox 7">
            <a:extLst>
              <a:ext uri="{FF2B5EF4-FFF2-40B4-BE49-F238E27FC236}">
                <a16:creationId xmlns:a16="http://schemas.microsoft.com/office/drawing/2014/main" id="{735AF0BB-6ED1-106D-8F23-2A8D53B34D0E}"/>
              </a:ext>
            </a:extLst>
          </p:cNvPr>
          <p:cNvSpPr txBox="1"/>
          <p:nvPr/>
        </p:nvSpPr>
        <p:spPr>
          <a:xfrm>
            <a:off x="762000" y="2551176"/>
            <a:ext cx="5791199" cy="3602935"/>
          </a:xfrm>
          <a:prstGeom prst="rect">
            <a:avLst/>
          </a:prstGeom>
        </p:spPr>
        <p:txBody>
          <a:bodyPr vert="horz" lIns="91440" tIns="45720" rIns="91440" bIns="45720" rtlCol="0">
            <a:normAutofit/>
          </a:bodyPr>
          <a:lstStyle/>
          <a:p>
            <a:pPr marL="285750" indent="-228600" defTabSz="914400">
              <a:lnSpc>
                <a:spcPct val="90000"/>
              </a:lnSpc>
              <a:spcAft>
                <a:spcPts val="600"/>
              </a:spcAft>
              <a:buFont typeface="Arial" panose="020B0604020202020204" pitchFamily="34" charset="0"/>
              <a:buChar char="•"/>
            </a:pPr>
            <a:r>
              <a:rPr lang="en-US" sz="2000" dirty="0"/>
              <a:t>Developing countries have a higher morality than developed countries</a:t>
            </a:r>
          </a:p>
          <a:p>
            <a:pPr marL="285750" indent="-228600" defTabSz="914400">
              <a:lnSpc>
                <a:spcPct val="90000"/>
              </a:lnSpc>
              <a:spcAft>
                <a:spcPts val="600"/>
              </a:spcAft>
              <a:buFont typeface="Arial" panose="020B0604020202020204" pitchFamily="34" charset="0"/>
              <a:buChar char="•"/>
            </a:pPr>
            <a:r>
              <a:rPr lang="en-US" sz="2000" dirty="0"/>
              <a:t>All metrics are per 1,000 </a:t>
            </a:r>
          </a:p>
          <a:p>
            <a:pPr marL="285750" indent="-228600" defTabSz="914400">
              <a:lnSpc>
                <a:spcPct val="90000"/>
              </a:lnSpc>
              <a:spcAft>
                <a:spcPts val="600"/>
              </a:spcAft>
              <a:buFont typeface="Arial" panose="020B0604020202020204" pitchFamily="34" charset="0"/>
              <a:buChar char="•"/>
            </a:pPr>
            <a:r>
              <a:rPr lang="en-US" sz="2000" dirty="0"/>
              <a:t>Adult morality is 15-60 years-old</a:t>
            </a:r>
          </a:p>
          <a:p>
            <a:pPr marL="285750" indent="-228600" defTabSz="914400">
              <a:lnSpc>
                <a:spcPct val="90000"/>
              </a:lnSpc>
              <a:spcAft>
                <a:spcPts val="600"/>
              </a:spcAft>
              <a:buFont typeface="Arial" panose="020B0604020202020204" pitchFamily="34" charset="0"/>
              <a:buChar char="•"/>
            </a:pPr>
            <a:endParaRPr lang="en-US" sz="2000" dirty="0"/>
          </a:p>
          <a:p>
            <a:pPr marL="285750" indent="-228600" defTabSz="914400">
              <a:lnSpc>
                <a:spcPct val="90000"/>
              </a:lnSpc>
              <a:spcAft>
                <a:spcPts val="600"/>
              </a:spcAft>
              <a:buFont typeface="Arial" panose="020B0604020202020204" pitchFamily="34" charset="0"/>
              <a:buChar char="•"/>
            </a:pPr>
            <a:endParaRPr lang="en-US" sz="2000" dirty="0"/>
          </a:p>
        </p:txBody>
      </p:sp>
      <p:pic>
        <p:nvPicPr>
          <p:cNvPr id="5" name="Content Placeholder 4" descr="A graph of infant death&#10;&#10;Description automatically generated">
            <a:extLst>
              <a:ext uri="{FF2B5EF4-FFF2-40B4-BE49-F238E27FC236}">
                <a16:creationId xmlns:a16="http://schemas.microsoft.com/office/drawing/2014/main" id="{24E5ACEC-8C8D-DE29-2D68-78A791715EDA}"/>
              </a:ext>
            </a:extLst>
          </p:cNvPr>
          <p:cNvPicPr>
            <a:picLocks noChangeAspect="1"/>
          </p:cNvPicPr>
          <p:nvPr/>
        </p:nvPicPr>
        <p:blipFill>
          <a:blip r:embed="rId3"/>
          <a:stretch>
            <a:fillRect/>
          </a:stretch>
        </p:blipFill>
        <p:spPr>
          <a:xfrm>
            <a:off x="8994215" y="308106"/>
            <a:ext cx="1591654" cy="6241787"/>
          </a:xfrm>
          <a:prstGeom prst="rect">
            <a:avLst/>
          </a:prstGeom>
        </p:spPr>
      </p:pic>
    </p:spTree>
    <p:extLst>
      <p:ext uri="{BB962C8B-B14F-4D97-AF65-F5344CB8AC3E}">
        <p14:creationId xmlns:p14="http://schemas.microsoft.com/office/powerpoint/2010/main" val="4193212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graph of a graph with lines and numbers&#10;&#10;Description automatically generated with medium confidence">
            <a:extLst>
              <a:ext uri="{FF2B5EF4-FFF2-40B4-BE49-F238E27FC236}">
                <a16:creationId xmlns:a16="http://schemas.microsoft.com/office/drawing/2014/main" id="{C284AE87-1CBD-254B-2EE0-A92B53885245}"/>
              </a:ext>
            </a:extLst>
          </p:cNvPr>
          <p:cNvPicPr>
            <a:picLocks noChangeAspect="1"/>
          </p:cNvPicPr>
          <p:nvPr/>
        </p:nvPicPr>
        <p:blipFill rotWithShape="1">
          <a:blip r:embed="rId3"/>
          <a:srcRect r="2811"/>
          <a:stretch/>
        </p:blipFill>
        <p:spPr>
          <a:xfrm>
            <a:off x="2688184" y="1282713"/>
            <a:ext cx="6815631" cy="5575287"/>
          </a:xfrm>
          <a:prstGeom prst="rect">
            <a:avLst/>
          </a:prstGeom>
        </p:spPr>
      </p:pic>
      <p:sp>
        <p:nvSpPr>
          <p:cNvPr id="2" name="Title 1">
            <a:extLst>
              <a:ext uri="{FF2B5EF4-FFF2-40B4-BE49-F238E27FC236}">
                <a16:creationId xmlns:a16="http://schemas.microsoft.com/office/drawing/2014/main" id="{E498E1D4-41DE-ADFB-3373-BD234F165C8C}"/>
              </a:ext>
            </a:extLst>
          </p:cNvPr>
          <p:cNvSpPr>
            <a:spLocks noGrp="1"/>
          </p:cNvSpPr>
          <p:nvPr>
            <p:ph type="title"/>
          </p:nvPr>
        </p:nvSpPr>
        <p:spPr>
          <a:xfrm>
            <a:off x="838199" y="206295"/>
            <a:ext cx="10515600" cy="1306443"/>
          </a:xfrm>
        </p:spPr>
        <p:txBody>
          <a:bodyPr vert="horz" lIns="91440" tIns="45720" rIns="91440" bIns="45720" rtlCol="0" anchor="ctr">
            <a:normAutofit/>
          </a:bodyPr>
          <a:lstStyle/>
          <a:p>
            <a:pPr algn="ctr"/>
            <a:r>
              <a:rPr lang="en-US" sz="3000" dirty="0"/>
              <a:t>Higher Healthcare Expenditure Results in a Higher Life Expectancy </a:t>
            </a:r>
          </a:p>
        </p:txBody>
      </p:sp>
      <p:sp>
        <p:nvSpPr>
          <p:cNvPr id="9" name="TextBox 8">
            <a:extLst>
              <a:ext uri="{FF2B5EF4-FFF2-40B4-BE49-F238E27FC236}">
                <a16:creationId xmlns:a16="http://schemas.microsoft.com/office/drawing/2014/main" id="{7DD9F1DD-8084-1B99-B888-5138F04DD4C0}"/>
              </a:ext>
            </a:extLst>
          </p:cNvPr>
          <p:cNvSpPr txBox="1"/>
          <p:nvPr/>
        </p:nvSpPr>
        <p:spPr>
          <a:xfrm>
            <a:off x="3551460" y="4605318"/>
            <a:ext cx="1743203" cy="246221"/>
          </a:xfrm>
          <a:prstGeom prst="rect">
            <a:avLst/>
          </a:prstGeom>
          <a:noFill/>
        </p:spPr>
        <p:txBody>
          <a:bodyPr wrap="square" rtlCol="0">
            <a:spAutoFit/>
          </a:bodyPr>
          <a:lstStyle/>
          <a:p>
            <a:r>
              <a:rPr lang="en-US" sz="1000" dirty="0"/>
              <a:t>CAR </a:t>
            </a:r>
            <a:r>
              <a:rPr lang="en-US" sz="1000" dirty="0" err="1"/>
              <a:t>Avg.Total</a:t>
            </a:r>
            <a:r>
              <a:rPr lang="en-US" sz="1000" dirty="0"/>
              <a:t> Expenditure</a:t>
            </a:r>
          </a:p>
        </p:txBody>
      </p:sp>
      <p:sp>
        <p:nvSpPr>
          <p:cNvPr id="13" name="TextBox 12">
            <a:extLst>
              <a:ext uri="{FF2B5EF4-FFF2-40B4-BE49-F238E27FC236}">
                <a16:creationId xmlns:a16="http://schemas.microsoft.com/office/drawing/2014/main" id="{8573A2DE-B8A9-856C-6EFC-40A93A32B9A6}"/>
              </a:ext>
            </a:extLst>
          </p:cNvPr>
          <p:cNvSpPr txBox="1"/>
          <p:nvPr/>
        </p:nvSpPr>
        <p:spPr>
          <a:xfrm>
            <a:off x="3737913" y="3565826"/>
            <a:ext cx="1556750" cy="246221"/>
          </a:xfrm>
          <a:prstGeom prst="rect">
            <a:avLst/>
          </a:prstGeom>
          <a:noFill/>
        </p:spPr>
        <p:txBody>
          <a:bodyPr wrap="square" rtlCol="0">
            <a:spAutoFit/>
          </a:bodyPr>
          <a:lstStyle/>
          <a:p>
            <a:r>
              <a:rPr lang="en-US" sz="1000" dirty="0"/>
              <a:t>CAR Avg. Life Expectancy</a:t>
            </a:r>
          </a:p>
        </p:txBody>
      </p:sp>
      <p:sp>
        <p:nvSpPr>
          <p:cNvPr id="15" name="TextBox 14">
            <a:extLst>
              <a:ext uri="{FF2B5EF4-FFF2-40B4-BE49-F238E27FC236}">
                <a16:creationId xmlns:a16="http://schemas.microsoft.com/office/drawing/2014/main" id="{64D4DDCF-E02D-A987-4E72-16C8BD2500C7}"/>
              </a:ext>
            </a:extLst>
          </p:cNvPr>
          <p:cNvSpPr txBox="1"/>
          <p:nvPr/>
        </p:nvSpPr>
        <p:spPr>
          <a:xfrm>
            <a:off x="3504302" y="2352636"/>
            <a:ext cx="1837517" cy="246221"/>
          </a:xfrm>
          <a:prstGeom prst="rect">
            <a:avLst/>
          </a:prstGeom>
          <a:noFill/>
        </p:spPr>
        <p:txBody>
          <a:bodyPr wrap="square" rtlCol="0">
            <a:spAutoFit/>
          </a:bodyPr>
          <a:lstStyle/>
          <a:p>
            <a:r>
              <a:rPr lang="en-US" sz="1000" dirty="0"/>
              <a:t>Australia Avg. Total Expenditure</a:t>
            </a:r>
          </a:p>
        </p:txBody>
      </p:sp>
      <p:sp>
        <p:nvSpPr>
          <p:cNvPr id="17" name="TextBox 16">
            <a:extLst>
              <a:ext uri="{FF2B5EF4-FFF2-40B4-BE49-F238E27FC236}">
                <a16:creationId xmlns:a16="http://schemas.microsoft.com/office/drawing/2014/main" id="{4B4B0A9C-511C-4D5F-E7C3-A815B5651449}"/>
              </a:ext>
            </a:extLst>
          </p:cNvPr>
          <p:cNvSpPr txBox="1"/>
          <p:nvPr/>
        </p:nvSpPr>
        <p:spPr>
          <a:xfrm>
            <a:off x="3460646" y="1330857"/>
            <a:ext cx="2111283" cy="246221"/>
          </a:xfrm>
          <a:prstGeom prst="rect">
            <a:avLst/>
          </a:prstGeom>
          <a:noFill/>
        </p:spPr>
        <p:txBody>
          <a:bodyPr wrap="square" rtlCol="0">
            <a:spAutoFit/>
          </a:bodyPr>
          <a:lstStyle/>
          <a:p>
            <a:r>
              <a:rPr lang="en-US" sz="1000" dirty="0"/>
              <a:t>Australia Avg. Life Expectancy</a:t>
            </a:r>
          </a:p>
        </p:txBody>
      </p:sp>
    </p:spTree>
    <p:extLst>
      <p:ext uri="{BB962C8B-B14F-4D97-AF65-F5344CB8AC3E}">
        <p14:creationId xmlns:p14="http://schemas.microsoft.com/office/powerpoint/2010/main" val="2611846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D4B06-2FE7-A5E9-04A8-F165F1EEC3C1}"/>
              </a:ext>
            </a:extLst>
          </p:cNvPr>
          <p:cNvSpPr>
            <a:spLocks noGrp="1"/>
          </p:cNvSpPr>
          <p:nvPr>
            <p:ph type="title"/>
          </p:nvPr>
        </p:nvSpPr>
        <p:spPr>
          <a:xfrm>
            <a:off x="838200" y="556995"/>
            <a:ext cx="10515600" cy="1133693"/>
          </a:xfrm>
        </p:spPr>
        <p:txBody>
          <a:bodyPr>
            <a:normAutofit/>
          </a:bodyPr>
          <a:lstStyle/>
          <a:p>
            <a:pPr algn="ctr"/>
            <a:r>
              <a:rPr lang="en-US" sz="4800"/>
              <a:t>BMI Among Top and Bottom Countries</a:t>
            </a:r>
            <a:endParaRPr lang="en-US" sz="4800" dirty="0"/>
          </a:p>
        </p:txBody>
      </p:sp>
      <p:pic>
        <p:nvPicPr>
          <p:cNvPr id="7" name="Picture 6" descr="A screenshot of a data table&#10;&#10;Description automatically generated">
            <a:extLst>
              <a:ext uri="{FF2B5EF4-FFF2-40B4-BE49-F238E27FC236}">
                <a16:creationId xmlns:a16="http://schemas.microsoft.com/office/drawing/2014/main" id="{4240DC21-A3CE-5A28-B2B2-048E12B1260D}"/>
              </a:ext>
            </a:extLst>
          </p:cNvPr>
          <p:cNvPicPr>
            <a:picLocks noChangeAspect="1"/>
          </p:cNvPicPr>
          <p:nvPr/>
        </p:nvPicPr>
        <p:blipFill>
          <a:blip r:embed="rId3"/>
          <a:stretch>
            <a:fillRect/>
          </a:stretch>
        </p:blipFill>
        <p:spPr>
          <a:xfrm>
            <a:off x="1573912" y="2319180"/>
            <a:ext cx="3698731" cy="3820000"/>
          </a:xfrm>
          <a:prstGeom prst="rect">
            <a:avLst/>
          </a:prstGeom>
        </p:spPr>
      </p:pic>
      <p:sp>
        <p:nvSpPr>
          <p:cNvPr id="8" name="TextBox 7">
            <a:extLst>
              <a:ext uri="{FF2B5EF4-FFF2-40B4-BE49-F238E27FC236}">
                <a16:creationId xmlns:a16="http://schemas.microsoft.com/office/drawing/2014/main" id="{7EC530B2-674B-B425-D817-15807410CAF2}"/>
              </a:ext>
            </a:extLst>
          </p:cNvPr>
          <p:cNvSpPr txBox="1"/>
          <p:nvPr/>
        </p:nvSpPr>
        <p:spPr>
          <a:xfrm>
            <a:off x="1573911" y="1857619"/>
            <a:ext cx="3698731" cy="355237"/>
          </a:xfrm>
          <a:prstGeom prst="rect">
            <a:avLst/>
          </a:prstGeom>
          <a:noFill/>
        </p:spPr>
        <p:txBody>
          <a:bodyPr wrap="square" rtlCol="0">
            <a:spAutoFit/>
          </a:bodyPr>
          <a:lstStyle/>
          <a:p>
            <a:pPr defTabSz="877824">
              <a:spcAft>
                <a:spcPts val="600"/>
              </a:spcAft>
            </a:pPr>
            <a:r>
              <a:rPr lang="en-US" sz="1728" kern="1200">
                <a:solidFill>
                  <a:schemeClr val="tx1"/>
                </a:solidFill>
                <a:latin typeface="+mn-lt"/>
                <a:ea typeface="+mn-ea"/>
                <a:cs typeface="+mn-cs"/>
              </a:rPr>
              <a:t>Top 10 Life Expectancy Country’s BMI</a:t>
            </a:r>
            <a:endParaRPr lang="en-US" dirty="0"/>
          </a:p>
        </p:txBody>
      </p:sp>
      <p:sp>
        <p:nvSpPr>
          <p:cNvPr id="10" name="TextBox 9">
            <a:extLst>
              <a:ext uri="{FF2B5EF4-FFF2-40B4-BE49-F238E27FC236}">
                <a16:creationId xmlns:a16="http://schemas.microsoft.com/office/drawing/2014/main" id="{29A295A0-62BA-4C69-9F83-3F9A2C40316B}"/>
              </a:ext>
            </a:extLst>
          </p:cNvPr>
          <p:cNvSpPr txBox="1"/>
          <p:nvPr/>
        </p:nvSpPr>
        <p:spPr>
          <a:xfrm>
            <a:off x="6444568" y="1827315"/>
            <a:ext cx="3951214" cy="355237"/>
          </a:xfrm>
          <a:prstGeom prst="rect">
            <a:avLst/>
          </a:prstGeom>
          <a:noFill/>
        </p:spPr>
        <p:txBody>
          <a:bodyPr wrap="square">
            <a:spAutoFit/>
          </a:bodyPr>
          <a:lstStyle/>
          <a:p>
            <a:pPr defTabSz="877824">
              <a:spcAft>
                <a:spcPts val="600"/>
              </a:spcAft>
            </a:pPr>
            <a:r>
              <a:rPr lang="en-US" sz="1728" kern="1200">
                <a:solidFill>
                  <a:schemeClr val="tx1"/>
                </a:solidFill>
                <a:latin typeface="+mn-lt"/>
                <a:ea typeface="+mn-ea"/>
                <a:cs typeface="+mn-cs"/>
              </a:rPr>
              <a:t>Bottom 10 Life Expectancy Country’s BMI</a:t>
            </a:r>
            <a:endParaRPr lang="en-US"/>
          </a:p>
        </p:txBody>
      </p:sp>
      <p:pic>
        <p:nvPicPr>
          <p:cNvPr id="4" name="Picture 3" descr="A table with numbers and text&#10;&#10;Description automatically generated">
            <a:extLst>
              <a:ext uri="{FF2B5EF4-FFF2-40B4-BE49-F238E27FC236}">
                <a16:creationId xmlns:a16="http://schemas.microsoft.com/office/drawing/2014/main" id="{D802A092-E5BB-2908-937B-2036A060FCEB}"/>
              </a:ext>
            </a:extLst>
          </p:cNvPr>
          <p:cNvPicPr>
            <a:picLocks noChangeAspect="1"/>
          </p:cNvPicPr>
          <p:nvPr/>
        </p:nvPicPr>
        <p:blipFill>
          <a:blip r:embed="rId4"/>
          <a:stretch>
            <a:fillRect/>
          </a:stretch>
        </p:blipFill>
        <p:spPr>
          <a:xfrm>
            <a:off x="6295088" y="2477034"/>
            <a:ext cx="4323000" cy="3675927"/>
          </a:xfrm>
          <a:prstGeom prst="rect">
            <a:avLst/>
          </a:prstGeom>
        </p:spPr>
      </p:pic>
    </p:spTree>
    <p:extLst>
      <p:ext uri="{BB962C8B-B14F-4D97-AF65-F5344CB8AC3E}">
        <p14:creationId xmlns:p14="http://schemas.microsoft.com/office/powerpoint/2010/main" val="153115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78F0-29F6-71CA-DC05-63F7E6F57E44}"/>
              </a:ext>
            </a:extLst>
          </p:cNvPr>
          <p:cNvSpPr>
            <a:spLocks noGrp="1"/>
          </p:cNvSpPr>
          <p:nvPr>
            <p:ph type="title"/>
          </p:nvPr>
        </p:nvSpPr>
        <p:spPr>
          <a:xfrm>
            <a:off x="838200" y="567771"/>
            <a:ext cx="10515600" cy="1325563"/>
          </a:xfrm>
        </p:spPr>
        <p:txBody>
          <a:bodyPr>
            <a:normAutofit/>
          </a:bodyPr>
          <a:lstStyle/>
          <a:p>
            <a:pPr algn="ctr"/>
            <a:r>
              <a:rPr lang="en-US" sz="3200" dirty="0"/>
              <a:t>Countries With Lower BMI’s Have a Lower Life Expectancy </a:t>
            </a:r>
          </a:p>
        </p:txBody>
      </p:sp>
      <p:pic>
        <p:nvPicPr>
          <p:cNvPr id="5" name="Content Placeholder 4" descr="A close up of a name&#10;&#10;Description automatically generated">
            <a:extLst>
              <a:ext uri="{FF2B5EF4-FFF2-40B4-BE49-F238E27FC236}">
                <a16:creationId xmlns:a16="http://schemas.microsoft.com/office/drawing/2014/main" id="{2C7843FA-1C3E-4F88-30AE-634881F845FF}"/>
              </a:ext>
            </a:extLst>
          </p:cNvPr>
          <p:cNvPicPr>
            <a:picLocks noGrp="1" noChangeAspect="1"/>
          </p:cNvPicPr>
          <p:nvPr>
            <p:ph idx="1"/>
          </p:nvPr>
        </p:nvPicPr>
        <p:blipFill rotWithShape="1">
          <a:blip r:embed="rId3"/>
          <a:srcRect t="34253"/>
          <a:stretch/>
        </p:blipFill>
        <p:spPr>
          <a:xfrm>
            <a:off x="5125285" y="1645511"/>
            <a:ext cx="1993900" cy="617891"/>
          </a:xfrm>
        </p:spPr>
      </p:pic>
      <p:pic>
        <p:nvPicPr>
          <p:cNvPr id="3" name="Picture 2" descr="A graph of a number of people&#10;&#10;Description automatically generated">
            <a:extLst>
              <a:ext uri="{FF2B5EF4-FFF2-40B4-BE49-F238E27FC236}">
                <a16:creationId xmlns:a16="http://schemas.microsoft.com/office/drawing/2014/main" id="{3EB1788F-8177-A1CB-ABF0-AD2FBB2149C6}"/>
              </a:ext>
            </a:extLst>
          </p:cNvPr>
          <p:cNvPicPr>
            <a:picLocks noChangeAspect="1"/>
          </p:cNvPicPr>
          <p:nvPr/>
        </p:nvPicPr>
        <p:blipFill rotWithShape="1">
          <a:blip r:embed="rId4"/>
          <a:srcRect t="6950" b="5364"/>
          <a:stretch/>
        </p:blipFill>
        <p:spPr>
          <a:xfrm>
            <a:off x="838201" y="2592134"/>
            <a:ext cx="5284034" cy="3577897"/>
          </a:xfrm>
          <a:prstGeom prst="rect">
            <a:avLst/>
          </a:prstGeom>
        </p:spPr>
      </p:pic>
      <p:pic>
        <p:nvPicPr>
          <p:cNvPr id="4" name="Picture 3" descr="A graph showing the number of bmi&#10;&#10;Description automatically generated">
            <a:extLst>
              <a:ext uri="{FF2B5EF4-FFF2-40B4-BE49-F238E27FC236}">
                <a16:creationId xmlns:a16="http://schemas.microsoft.com/office/drawing/2014/main" id="{948CA48C-D201-BD67-90ED-8FD9A9B9D4E9}"/>
              </a:ext>
            </a:extLst>
          </p:cNvPr>
          <p:cNvPicPr>
            <a:picLocks noChangeAspect="1"/>
          </p:cNvPicPr>
          <p:nvPr/>
        </p:nvPicPr>
        <p:blipFill rotWithShape="1">
          <a:blip r:embed="rId5"/>
          <a:srcRect l="-1" t="7344" r="-1"/>
          <a:stretch/>
        </p:blipFill>
        <p:spPr>
          <a:xfrm>
            <a:off x="6480906" y="2633472"/>
            <a:ext cx="5284034" cy="3577897"/>
          </a:xfrm>
          <a:prstGeom prst="rect">
            <a:avLst/>
          </a:prstGeom>
        </p:spPr>
      </p:pic>
    </p:spTree>
    <p:extLst>
      <p:ext uri="{BB962C8B-B14F-4D97-AF65-F5344CB8AC3E}">
        <p14:creationId xmlns:p14="http://schemas.microsoft.com/office/powerpoint/2010/main" val="3122312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67483-FE90-ED3D-78E3-6F1E2DE80B43}"/>
              </a:ext>
            </a:extLst>
          </p:cNvPr>
          <p:cNvSpPr>
            <a:spLocks noGrp="1"/>
          </p:cNvSpPr>
          <p:nvPr>
            <p:ph type="title"/>
          </p:nvPr>
        </p:nvSpPr>
        <p:spPr/>
        <p:txBody>
          <a:bodyPr>
            <a:normAutofit/>
          </a:bodyPr>
          <a:lstStyle/>
          <a:p>
            <a:pPr algn="ctr"/>
            <a:r>
              <a:rPr lang="en-US" sz="3200" dirty="0"/>
              <a:t>Countries that Attend More Years of School on Average, Have a Higher Life Expectancy </a:t>
            </a:r>
          </a:p>
        </p:txBody>
      </p:sp>
      <p:pic>
        <p:nvPicPr>
          <p:cNvPr id="5" name="Content Placeholder 4" descr="A blue and black text on a white background&#10;&#10;Description automatically generated">
            <a:extLst>
              <a:ext uri="{FF2B5EF4-FFF2-40B4-BE49-F238E27FC236}">
                <a16:creationId xmlns:a16="http://schemas.microsoft.com/office/drawing/2014/main" id="{060FD883-6918-D494-A613-23B459CDC530}"/>
              </a:ext>
            </a:extLst>
          </p:cNvPr>
          <p:cNvPicPr>
            <a:picLocks noGrp="1" noChangeAspect="1"/>
          </p:cNvPicPr>
          <p:nvPr>
            <p:ph idx="1"/>
          </p:nvPr>
        </p:nvPicPr>
        <p:blipFill>
          <a:blip r:embed="rId3"/>
          <a:stretch>
            <a:fillRect/>
          </a:stretch>
        </p:blipFill>
        <p:spPr>
          <a:xfrm>
            <a:off x="7844971" y="3106737"/>
            <a:ext cx="2032000" cy="1003300"/>
          </a:xfrm>
        </p:spPr>
      </p:pic>
      <p:pic>
        <p:nvPicPr>
          <p:cNvPr id="9" name="Picture 8" descr="A graph of a number of people&#10;&#10;Description automatically generated with medium confidence">
            <a:extLst>
              <a:ext uri="{FF2B5EF4-FFF2-40B4-BE49-F238E27FC236}">
                <a16:creationId xmlns:a16="http://schemas.microsoft.com/office/drawing/2014/main" id="{807DB0C9-148E-F94C-8FAF-5841B6D8DCE6}"/>
              </a:ext>
            </a:extLst>
          </p:cNvPr>
          <p:cNvPicPr>
            <a:picLocks noChangeAspect="1"/>
          </p:cNvPicPr>
          <p:nvPr/>
        </p:nvPicPr>
        <p:blipFill>
          <a:blip r:embed="rId4"/>
          <a:stretch>
            <a:fillRect/>
          </a:stretch>
        </p:blipFill>
        <p:spPr>
          <a:xfrm>
            <a:off x="735202" y="1690688"/>
            <a:ext cx="5687369" cy="4808632"/>
          </a:xfrm>
          <a:prstGeom prst="rect">
            <a:avLst/>
          </a:prstGeom>
        </p:spPr>
      </p:pic>
    </p:spTree>
    <p:extLst>
      <p:ext uri="{BB962C8B-B14F-4D97-AF65-F5344CB8AC3E}">
        <p14:creationId xmlns:p14="http://schemas.microsoft.com/office/powerpoint/2010/main" val="539994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6FD140-9E8A-4CC5-9065-0B08D10EE91F}"/>
              </a:ext>
            </a:extLst>
          </p:cNvPr>
          <p:cNvSpPr>
            <a:spLocks noGrp="1"/>
          </p:cNvSpPr>
          <p:nvPr>
            <p:ph type="title"/>
          </p:nvPr>
        </p:nvSpPr>
        <p:spPr>
          <a:xfrm>
            <a:off x="838200" y="365125"/>
            <a:ext cx="10515600" cy="1325563"/>
          </a:xfrm>
        </p:spPr>
        <p:txBody>
          <a:bodyPr>
            <a:normAutofit/>
          </a:bodyPr>
          <a:lstStyle/>
          <a:p>
            <a:r>
              <a:rPr lang="en-US" sz="5400"/>
              <a:t>Key Insights</a:t>
            </a:r>
          </a:p>
        </p:txBody>
      </p:sp>
      <p:sp>
        <p:nvSpPr>
          <p:cNvPr id="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8555575C-168D-19F4-6CCB-71BFF3090EDC}"/>
              </a:ext>
            </a:extLst>
          </p:cNvPr>
          <p:cNvSpPr>
            <a:spLocks noGrp="1"/>
          </p:cNvSpPr>
          <p:nvPr>
            <p:ph idx="1"/>
          </p:nvPr>
        </p:nvSpPr>
        <p:spPr>
          <a:xfrm>
            <a:off x="838200" y="1929384"/>
            <a:ext cx="10515600" cy="4251960"/>
          </a:xfrm>
        </p:spPr>
        <p:txBody>
          <a:bodyPr>
            <a:normAutofit/>
          </a:bodyPr>
          <a:lstStyle/>
          <a:p>
            <a:r>
              <a:rPr lang="en-US" sz="2200" dirty="0"/>
              <a:t>Status</a:t>
            </a:r>
          </a:p>
          <a:p>
            <a:pPr lvl="1"/>
            <a:r>
              <a:rPr lang="en-US" sz="2200" dirty="0"/>
              <a:t>Developing countries have higher thinness in 5–9-year-olds</a:t>
            </a:r>
          </a:p>
          <a:p>
            <a:pPr lvl="1"/>
            <a:r>
              <a:rPr lang="en-US" sz="2200" dirty="0"/>
              <a:t>Developed countries have a higher level of education </a:t>
            </a:r>
          </a:p>
          <a:p>
            <a:pPr lvl="1"/>
            <a:r>
              <a:rPr lang="en-US" sz="2200" dirty="0"/>
              <a:t>Developed countries have less morality per 1,000</a:t>
            </a:r>
          </a:p>
          <a:p>
            <a:pPr lvl="1"/>
            <a:r>
              <a:rPr lang="en-US" sz="2200" dirty="0"/>
              <a:t>Developed Countries have higher life expectancy </a:t>
            </a:r>
          </a:p>
          <a:p>
            <a:r>
              <a:rPr lang="en-US" sz="2200" dirty="0"/>
              <a:t>Life expectancy seem to have a possible positive relationship with:</a:t>
            </a:r>
          </a:p>
          <a:p>
            <a:pPr lvl="1"/>
            <a:r>
              <a:rPr lang="en-US" sz="2200" dirty="0"/>
              <a:t>Healthcare expenditure </a:t>
            </a:r>
          </a:p>
          <a:p>
            <a:pPr lvl="1"/>
            <a:r>
              <a:rPr lang="en-US" sz="2200" dirty="0"/>
              <a:t>Average years in school</a:t>
            </a:r>
          </a:p>
          <a:p>
            <a:pPr lvl="1"/>
            <a:r>
              <a:rPr lang="en-US" sz="2200" dirty="0"/>
              <a:t>BMI</a:t>
            </a:r>
          </a:p>
        </p:txBody>
      </p:sp>
    </p:spTree>
    <p:extLst>
      <p:ext uri="{BB962C8B-B14F-4D97-AF65-F5344CB8AC3E}">
        <p14:creationId xmlns:p14="http://schemas.microsoft.com/office/powerpoint/2010/main" val="4795214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4435</TotalTime>
  <Words>1671</Words>
  <Application>Microsoft Macintosh PowerPoint</Application>
  <PresentationFormat>Widescreen</PresentationFormat>
  <Paragraphs>79</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Tableau Book</vt:lpstr>
      <vt:lpstr>Office Theme</vt:lpstr>
      <vt:lpstr>Life Expectancy Among Countries (2000-2015)</vt:lpstr>
      <vt:lpstr>About the Data</vt:lpstr>
      <vt:lpstr>PowerPoint Presentation</vt:lpstr>
      <vt:lpstr>Morality Among Countries by Status</vt:lpstr>
      <vt:lpstr>Higher Healthcare Expenditure Results in a Higher Life Expectancy </vt:lpstr>
      <vt:lpstr>BMI Among Top and Bottom Countries</vt:lpstr>
      <vt:lpstr>Countries With Lower BMI’s Have a Lower Life Expectancy </vt:lpstr>
      <vt:lpstr>Countries that Attend More Years of School on Average, Have a Higher Life Expectancy </vt:lpstr>
      <vt:lpstr>Key Insights</vt:lpstr>
      <vt:lpstr>Recommendations</vt:lpstr>
      <vt:lpstr>Works Cited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Among Countries </dc:title>
  <dc:creator>Helena Van-ess</dc:creator>
  <cp:lastModifiedBy>Helena Van-ess</cp:lastModifiedBy>
  <cp:revision>69</cp:revision>
  <dcterms:created xsi:type="dcterms:W3CDTF">2023-11-14T00:08:39Z</dcterms:created>
  <dcterms:modified xsi:type="dcterms:W3CDTF">2023-12-02T00:16:01Z</dcterms:modified>
</cp:coreProperties>
</file>