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8" r:id="rId12"/>
    <p:sldId id="276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10799763" cy="3959225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47" userDrawn="1">
          <p15:clr>
            <a:srgbClr val="A4A3A4"/>
          </p15:clr>
        </p15:guide>
        <p15:guide id="2" pos="340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88099" autoAdjust="0"/>
  </p:normalViewPr>
  <p:slideViewPr>
    <p:cSldViewPr snapToGrid="0">
      <p:cViewPr varScale="1">
        <p:scale>
          <a:sx n="115" d="100"/>
          <a:sy n="115" d="100"/>
        </p:scale>
        <p:origin x="120" y="396"/>
      </p:cViewPr>
      <p:guideLst>
        <p:guide orient="horz" pos="1247"/>
        <p:guide pos="340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F7D83B-ADDA-4ECB-B692-7302BE334C8B}" type="datetimeFigureOut">
              <a:rPr lang="en-GB" smtClean="0"/>
              <a:t>30/08/2015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779463" y="1143000"/>
            <a:ext cx="841692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FE1E78-BF79-4B81-BC92-5B601D8D92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3942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Thymus 1 20150722 24.10.14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E1E78-BF79-4B81-BC92-5B601D8D92F9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39272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BM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E1E78-BF79-4B81-BC92-5B601D8D92F9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48802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Mature B cell increases pro B cells</a:t>
            </a:r>
          </a:p>
          <a:p>
            <a:r>
              <a:rPr lang="en-GB" dirty="0" smtClean="0"/>
              <a:t>B6 (2), NOD (8), KO (5)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E1E78-BF79-4B81-BC92-5B601D8D92F9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99915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Thymus 1 20150722 24.10.14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E1E78-BF79-4B81-BC92-5B601D8D92F9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50653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BM 1 20150722 24.10.14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E1E78-BF79-4B81-BC92-5B601D8D92F9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6919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GFP </a:t>
            </a:r>
            <a:r>
              <a:rPr lang="en-GB" dirty="0" smtClean="0">
                <a:sym typeface="Wingdings" panose="05000000000000000000" pitchFamily="2" charset="2"/>
              </a:rPr>
              <a:t></a:t>
            </a:r>
            <a:r>
              <a:rPr lang="en-GB" dirty="0" smtClean="0"/>
              <a:t> WT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E1E78-BF79-4B81-BC92-5B601D8D92F9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44551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NOD </a:t>
            </a:r>
            <a:r>
              <a:rPr lang="en-GB" dirty="0" smtClean="0">
                <a:sym typeface="Wingdings" panose="05000000000000000000" pitchFamily="2" charset="2"/>
              </a:rPr>
              <a:t> KO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E1E78-BF79-4B81-BC92-5B601D8D92F9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46325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E1E78-BF79-4B81-BC92-5B601D8D92F9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19619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Bone marrow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E1E78-BF79-4B81-BC92-5B601D8D92F9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11509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Thymus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E1E78-BF79-4B81-BC92-5B601D8D92F9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48188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Bone marrow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E1E78-BF79-4B81-BC92-5B601D8D92F9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76120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NOD (Mouse 11 20</a:t>
            </a:r>
            <a:r>
              <a:rPr lang="en-GB" baseline="30000" smtClean="0"/>
              <a:t>th</a:t>
            </a:r>
            <a:r>
              <a:rPr lang="en-GB" smtClean="0"/>
              <a:t> July)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E1E78-BF79-4B81-BC92-5B601D8D92F9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91804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B6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E1E78-BF79-4B81-BC92-5B601D8D92F9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06289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Thy 1 24.10.14,   Thy 3 31.10.14, Thy 12 10.7.15</a:t>
            </a:r>
          </a:p>
          <a:p>
            <a:r>
              <a:rPr lang="en-GB" dirty="0" smtClean="0"/>
              <a:t>NOD Pro pre presence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E1E78-BF79-4B81-BC92-5B601D8D92F9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49701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Thy 1 24.10.14, Thy</a:t>
            </a:r>
            <a:r>
              <a:rPr lang="en-GB" baseline="0" dirty="0" smtClean="0"/>
              <a:t> 1 31.10.14</a:t>
            </a:r>
            <a:r>
              <a:rPr lang="en-GB" dirty="0" smtClean="0"/>
              <a:t> &amp; Thy</a:t>
            </a:r>
            <a:r>
              <a:rPr lang="en-GB" baseline="0" dirty="0" smtClean="0"/>
              <a:t> 5 24.11.14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E1E78-BF79-4B81-BC92-5B601D8D92F9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35875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Thy 1 24.10.14, Thy 1 31.10.14, Thy 5 24.11.14</a:t>
            </a:r>
          </a:p>
          <a:p>
            <a:r>
              <a:rPr lang="en-GB" dirty="0" smtClean="0"/>
              <a:t>Total thymus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E1E78-BF79-4B81-BC92-5B601D8D92F9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7339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49971" y="647957"/>
            <a:ext cx="8099822" cy="1378397"/>
          </a:xfrm>
        </p:spPr>
        <p:txBody>
          <a:bodyPr anchor="b"/>
          <a:lstStyle>
            <a:lvl1pPr algn="ctr">
              <a:defRPr sz="346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2079510"/>
            <a:ext cx="8099822" cy="955896"/>
          </a:xfrm>
        </p:spPr>
        <p:txBody>
          <a:bodyPr/>
          <a:lstStyle>
            <a:lvl1pPr marL="0" indent="0" algn="ctr">
              <a:buNone/>
              <a:defRPr sz="1386"/>
            </a:lvl1pPr>
            <a:lvl2pPr marL="263942" indent="0" algn="ctr">
              <a:buNone/>
              <a:defRPr sz="1155"/>
            </a:lvl2pPr>
            <a:lvl3pPr marL="527883" indent="0" algn="ctr">
              <a:buNone/>
              <a:defRPr sz="1039"/>
            </a:lvl3pPr>
            <a:lvl4pPr marL="791825" indent="0" algn="ctr">
              <a:buNone/>
              <a:defRPr sz="924"/>
            </a:lvl4pPr>
            <a:lvl5pPr marL="1055766" indent="0" algn="ctr">
              <a:buNone/>
              <a:defRPr sz="924"/>
            </a:lvl5pPr>
            <a:lvl6pPr marL="1319708" indent="0" algn="ctr">
              <a:buNone/>
              <a:defRPr sz="924"/>
            </a:lvl6pPr>
            <a:lvl7pPr marL="1583649" indent="0" algn="ctr">
              <a:buNone/>
              <a:defRPr sz="924"/>
            </a:lvl7pPr>
            <a:lvl8pPr marL="1847591" indent="0" algn="ctr">
              <a:buNone/>
              <a:defRPr sz="924"/>
            </a:lvl8pPr>
            <a:lvl9pPr marL="2111532" indent="0" algn="ctr">
              <a:buNone/>
              <a:defRPr sz="924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CCEB8-80C3-44AA-83D7-DF78E6311A10}" type="datetimeFigureOut">
              <a:rPr lang="en-GB" smtClean="0"/>
              <a:t>30/08/2015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483D-465B-4BF5-8BC2-F5B77AA261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3379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CCEB8-80C3-44AA-83D7-DF78E6311A10}" type="datetimeFigureOut">
              <a:rPr lang="en-GB" smtClean="0"/>
              <a:t>30/08/2015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483D-465B-4BF5-8BC2-F5B77AA261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3264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0" y="210792"/>
            <a:ext cx="2328699" cy="33552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210792"/>
            <a:ext cx="6851100" cy="335526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CCEB8-80C3-44AA-83D7-DF78E6311A10}" type="datetimeFigureOut">
              <a:rPr lang="en-GB" smtClean="0"/>
              <a:t>30/08/2015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483D-465B-4BF5-8BC2-F5B77AA261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7038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CCEB8-80C3-44AA-83D7-DF78E6311A10}" type="datetimeFigureOut">
              <a:rPr lang="en-GB" smtClean="0"/>
              <a:t>30/08/2015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483D-465B-4BF5-8BC2-F5B77AA261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9649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987058"/>
            <a:ext cx="9314796" cy="1646927"/>
          </a:xfrm>
        </p:spPr>
        <p:txBody>
          <a:bodyPr anchor="b"/>
          <a:lstStyle>
            <a:lvl1pPr>
              <a:defRPr sz="346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2649565"/>
            <a:ext cx="9314796" cy="866080"/>
          </a:xfrm>
        </p:spPr>
        <p:txBody>
          <a:bodyPr/>
          <a:lstStyle>
            <a:lvl1pPr marL="0" indent="0">
              <a:buNone/>
              <a:defRPr sz="1386">
                <a:solidFill>
                  <a:schemeClr val="tx1">
                    <a:tint val="75000"/>
                  </a:schemeClr>
                </a:solidFill>
              </a:defRPr>
            </a:lvl1pPr>
            <a:lvl2pPr marL="263942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2pPr>
            <a:lvl3pPr marL="527883" indent="0">
              <a:buNone/>
              <a:defRPr sz="1039">
                <a:solidFill>
                  <a:schemeClr val="tx1">
                    <a:tint val="75000"/>
                  </a:schemeClr>
                </a:solidFill>
              </a:defRPr>
            </a:lvl3pPr>
            <a:lvl4pPr marL="791825" indent="0">
              <a:buNone/>
              <a:defRPr sz="924">
                <a:solidFill>
                  <a:schemeClr val="tx1">
                    <a:tint val="75000"/>
                  </a:schemeClr>
                </a:solidFill>
              </a:defRPr>
            </a:lvl4pPr>
            <a:lvl5pPr marL="1055766" indent="0">
              <a:buNone/>
              <a:defRPr sz="924">
                <a:solidFill>
                  <a:schemeClr val="tx1">
                    <a:tint val="75000"/>
                  </a:schemeClr>
                </a:solidFill>
              </a:defRPr>
            </a:lvl5pPr>
            <a:lvl6pPr marL="1319708" indent="0">
              <a:buNone/>
              <a:defRPr sz="924">
                <a:solidFill>
                  <a:schemeClr val="tx1">
                    <a:tint val="75000"/>
                  </a:schemeClr>
                </a:solidFill>
              </a:defRPr>
            </a:lvl6pPr>
            <a:lvl7pPr marL="1583649" indent="0">
              <a:buNone/>
              <a:defRPr sz="924">
                <a:solidFill>
                  <a:schemeClr val="tx1">
                    <a:tint val="75000"/>
                  </a:schemeClr>
                </a:solidFill>
              </a:defRPr>
            </a:lvl7pPr>
            <a:lvl8pPr marL="1847591" indent="0">
              <a:buNone/>
              <a:defRPr sz="924">
                <a:solidFill>
                  <a:schemeClr val="tx1">
                    <a:tint val="75000"/>
                  </a:schemeClr>
                </a:solidFill>
              </a:defRPr>
            </a:lvl8pPr>
            <a:lvl9pPr marL="2111532" indent="0">
              <a:buNone/>
              <a:defRPr sz="92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CCEB8-80C3-44AA-83D7-DF78E6311A10}" type="datetimeFigureOut">
              <a:rPr lang="en-GB" smtClean="0"/>
              <a:t>30/08/2015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483D-465B-4BF5-8BC2-F5B77AA261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6030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1053960"/>
            <a:ext cx="4589899" cy="25120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1053960"/>
            <a:ext cx="4589899" cy="25120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CCEB8-80C3-44AA-83D7-DF78E6311A10}" type="datetimeFigureOut">
              <a:rPr lang="en-GB" smtClean="0"/>
              <a:t>30/08/2015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483D-465B-4BF5-8BC2-F5B77AA261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5403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210792"/>
            <a:ext cx="9314796" cy="765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1" y="970560"/>
            <a:ext cx="4568806" cy="475657"/>
          </a:xfrm>
        </p:spPr>
        <p:txBody>
          <a:bodyPr anchor="b"/>
          <a:lstStyle>
            <a:lvl1pPr marL="0" indent="0">
              <a:buNone/>
              <a:defRPr sz="1386" b="1"/>
            </a:lvl1pPr>
            <a:lvl2pPr marL="263942" indent="0">
              <a:buNone/>
              <a:defRPr sz="1155" b="1"/>
            </a:lvl2pPr>
            <a:lvl3pPr marL="527883" indent="0">
              <a:buNone/>
              <a:defRPr sz="1039" b="1"/>
            </a:lvl3pPr>
            <a:lvl4pPr marL="791825" indent="0">
              <a:buNone/>
              <a:defRPr sz="924" b="1"/>
            </a:lvl4pPr>
            <a:lvl5pPr marL="1055766" indent="0">
              <a:buNone/>
              <a:defRPr sz="924" b="1"/>
            </a:lvl5pPr>
            <a:lvl6pPr marL="1319708" indent="0">
              <a:buNone/>
              <a:defRPr sz="924" b="1"/>
            </a:lvl6pPr>
            <a:lvl7pPr marL="1583649" indent="0">
              <a:buNone/>
              <a:defRPr sz="924" b="1"/>
            </a:lvl7pPr>
            <a:lvl8pPr marL="1847591" indent="0">
              <a:buNone/>
              <a:defRPr sz="924" b="1"/>
            </a:lvl8pPr>
            <a:lvl9pPr marL="2111532" indent="0">
              <a:buNone/>
              <a:defRPr sz="92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1" y="1446217"/>
            <a:ext cx="4568806" cy="21271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0" y="970560"/>
            <a:ext cx="4591306" cy="475657"/>
          </a:xfrm>
        </p:spPr>
        <p:txBody>
          <a:bodyPr anchor="b"/>
          <a:lstStyle>
            <a:lvl1pPr marL="0" indent="0">
              <a:buNone/>
              <a:defRPr sz="1386" b="1"/>
            </a:lvl1pPr>
            <a:lvl2pPr marL="263942" indent="0">
              <a:buNone/>
              <a:defRPr sz="1155" b="1"/>
            </a:lvl2pPr>
            <a:lvl3pPr marL="527883" indent="0">
              <a:buNone/>
              <a:defRPr sz="1039" b="1"/>
            </a:lvl3pPr>
            <a:lvl4pPr marL="791825" indent="0">
              <a:buNone/>
              <a:defRPr sz="924" b="1"/>
            </a:lvl4pPr>
            <a:lvl5pPr marL="1055766" indent="0">
              <a:buNone/>
              <a:defRPr sz="924" b="1"/>
            </a:lvl5pPr>
            <a:lvl6pPr marL="1319708" indent="0">
              <a:buNone/>
              <a:defRPr sz="924" b="1"/>
            </a:lvl6pPr>
            <a:lvl7pPr marL="1583649" indent="0">
              <a:buNone/>
              <a:defRPr sz="924" b="1"/>
            </a:lvl7pPr>
            <a:lvl8pPr marL="1847591" indent="0">
              <a:buNone/>
              <a:defRPr sz="924" b="1"/>
            </a:lvl8pPr>
            <a:lvl9pPr marL="2111532" indent="0">
              <a:buNone/>
              <a:defRPr sz="92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0" y="1446217"/>
            <a:ext cx="4591306" cy="21271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CCEB8-80C3-44AA-83D7-DF78E6311A10}" type="datetimeFigureOut">
              <a:rPr lang="en-GB" smtClean="0"/>
              <a:t>30/08/2015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483D-465B-4BF5-8BC2-F5B77AA261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1201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CCEB8-80C3-44AA-83D7-DF78E6311A10}" type="datetimeFigureOut">
              <a:rPr lang="en-GB" smtClean="0"/>
              <a:t>30/08/2015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483D-465B-4BF5-8BC2-F5B77AA261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0038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CCEB8-80C3-44AA-83D7-DF78E6311A10}" type="datetimeFigureOut">
              <a:rPr lang="en-GB" smtClean="0"/>
              <a:t>30/08/2015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483D-465B-4BF5-8BC2-F5B77AA261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5443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1" y="263948"/>
            <a:ext cx="3483204" cy="923819"/>
          </a:xfrm>
        </p:spPr>
        <p:txBody>
          <a:bodyPr anchor="b"/>
          <a:lstStyle>
            <a:lvl1pPr>
              <a:defRPr sz="184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570055"/>
            <a:ext cx="5467380" cy="2813616"/>
          </a:xfrm>
        </p:spPr>
        <p:txBody>
          <a:bodyPr/>
          <a:lstStyle>
            <a:lvl1pPr>
              <a:defRPr sz="1847"/>
            </a:lvl1pPr>
            <a:lvl2pPr>
              <a:defRPr sz="1616"/>
            </a:lvl2pPr>
            <a:lvl3pPr>
              <a:defRPr sz="1386"/>
            </a:lvl3pPr>
            <a:lvl4pPr>
              <a:defRPr sz="1155"/>
            </a:lvl4pPr>
            <a:lvl5pPr>
              <a:defRPr sz="1155"/>
            </a:lvl5pPr>
            <a:lvl6pPr>
              <a:defRPr sz="1155"/>
            </a:lvl6pPr>
            <a:lvl7pPr>
              <a:defRPr sz="1155"/>
            </a:lvl7pPr>
            <a:lvl8pPr>
              <a:defRPr sz="1155"/>
            </a:lvl8pPr>
            <a:lvl9pPr>
              <a:defRPr sz="115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1" y="1187768"/>
            <a:ext cx="3483204" cy="2200486"/>
          </a:xfrm>
        </p:spPr>
        <p:txBody>
          <a:bodyPr/>
          <a:lstStyle>
            <a:lvl1pPr marL="0" indent="0">
              <a:buNone/>
              <a:defRPr sz="924"/>
            </a:lvl1pPr>
            <a:lvl2pPr marL="263942" indent="0">
              <a:buNone/>
              <a:defRPr sz="808"/>
            </a:lvl2pPr>
            <a:lvl3pPr marL="527883" indent="0">
              <a:buNone/>
              <a:defRPr sz="693"/>
            </a:lvl3pPr>
            <a:lvl4pPr marL="791825" indent="0">
              <a:buNone/>
              <a:defRPr sz="577"/>
            </a:lvl4pPr>
            <a:lvl5pPr marL="1055766" indent="0">
              <a:buNone/>
              <a:defRPr sz="577"/>
            </a:lvl5pPr>
            <a:lvl6pPr marL="1319708" indent="0">
              <a:buNone/>
              <a:defRPr sz="577"/>
            </a:lvl6pPr>
            <a:lvl7pPr marL="1583649" indent="0">
              <a:buNone/>
              <a:defRPr sz="577"/>
            </a:lvl7pPr>
            <a:lvl8pPr marL="1847591" indent="0">
              <a:buNone/>
              <a:defRPr sz="577"/>
            </a:lvl8pPr>
            <a:lvl9pPr marL="2111532" indent="0">
              <a:buNone/>
              <a:defRPr sz="57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CCEB8-80C3-44AA-83D7-DF78E6311A10}" type="datetimeFigureOut">
              <a:rPr lang="en-GB" smtClean="0"/>
              <a:t>30/08/2015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483D-465B-4BF5-8BC2-F5B77AA261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792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1" y="263948"/>
            <a:ext cx="3483204" cy="923819"/>
          </a:xfrm>
        </p:spPr>
        <p:txBody>
          <a:bodyPr anchor="b"/>
          <a:lstStyle>
            <a:lvl1pPr>
              <a:defRPr sz="184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570055"/>
            <a:ext cx="5467380" cy="2813616"/>
          </a:xfrm>
        </p:spPr>
        <p:txBody>
          <a:bodyPr anchor="t"/>
          <a:lstStyle>
            <a:lvl1pPr marL="0" indent="0">
              <a:buNone/>
              <a:defRPr sz="1847"/>
            </a:lvl1pPr>
            <a:lvl2pPr marL="263942" indent="0">
              <a:buNone/>
              <a:defRPr sz="1616"/>
            </a:lvl2pPr>
            <a:lvl3pPr marL="527883" indent="0">
              <a:buNone/>
              <a:defRPr sz="1386"/>
            </a:lvl3pPr>
            <a:lvl4pPr marL="791825" indent="0">
              <a:buNone/>
              <a:defRPr sz="1155"/>
            </a:lvl4pPr>
            <a:lvl5pPr marL="1055766" indent="0">
              <a:buNone/>
              <a:defRPr sz="1155"/>
            </a:lvl5pPr>
            <a:lvl6pPr marL="1319708" indent="0">
              <a:buNone/>
              <a:defRPr sz="1155"/>
            </a:lvl6pPr>
            <a:lvl7pPr marL="1583649" indent="0">
              <a:buNone/>
              <a:defRPr sz="1155"/>
            </a:lvl7pPr>
            <a:lvl8pPr marL="1847591" indent="0">
              <a:buNone/>
              <a:defRPr sz="1155"/>
            </a:lvl8pPr>
            <a:lvl9pPr marL="2111532" indent="0">
              <a:buNone/>
              <a:defRPr sz="1155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1" y="1187768"/>
            <a:ext cx="3483204" cy="2200486"/>
          </a:xfrm>
        </p:spPr>
        <p:txBody>
          <a:bodyPr/>
          <a:lstStyle>
            <a:lvl1pPr marL="0" indent="0">
              <a:buNone/>
              <a:defRPr sz="924"/>
            </a:lvl1pPr>
            <a:lvl2pPr marL="263942" indent="0">
              <a:buNone/>
              <a:defRPr sz="808"/>
            </a:lvl2pPr>
            <a:lvl3pPr marL="527883" indent="0">
              <a:buNone/>
              <a:defRPr sz="693"/>
            </a:lvl3pPr>
            <a:lvl4pPr marL="791825" indent="0">
              <a:buNone/>
              <a:defRPr sz="577"/>
            </a:lvl4pPr>
            <a:lvl5pPr marL="1055766" indent="0">
              <a:buNone/>
              <a:defRPr sz="577"/>
            </a:lvl5pPr>
            <a:lvl6pPr marL="1319708" indent="0">
              <a:buNone/>
              <a:defRPr sz="577"/>
            </a:lvl6pPr>
            <a:lvl7pPr marL="1583649" indent="0">
              <a:buNone/>
              <a:defRPr sz="577"/>
            </a:lvl7pPr>
            <a:lvl8pPr marL="1847591" indent="0">
              <a:buNone/>
              <a:defRPr sz="577"/>
            </a:lvl8pPr>
            <a:lvl9pPr marL="2111532" indent="0">
              <a:buNone/>
              <a:defRPr sz="57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CCEB8-80C3-44AA-83D7-DF78E6311A10}" type="datetimeFigureOut">
              <a:rPr lang="en-GB" smtClean="0"/>
              <a:t>30/08/2015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483D-465B-4BF5-8BC2-F5B77AA261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7702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210792"/>
            <a:ext cx="9314796" cy="76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1053960"/>
            <a:ext cx="9314796" cy="25120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3669615"/>
            <a:ext cx="2429947" cy="2107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FCCEB8-80C3-44AA-83D7-DF78E6311A10}" type="datetimeFigureOut">
              <a:rPr lang="en-GB" smtClean="0"/>
              <a:t>30/08/2015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3669615"/>
            <a:ext cx="3644920" cy="2107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3669615"/>
            <a:ext cx="2429947" cy="2107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3483D-465B-4BF5-8BC2-F5B77AA261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1966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27883" rtl="0" eaLnBrk="1" latinLnBrk="0" hangingPunct="1">
        <a:lnSpc>
          <a:spcPct val="90000"/>
        </a:lnSpc>
        <a:spcBef>
          <a:spcPct val="0"/>
        </a:spcBef>
        <a:buNone/>
        <a:defRPr sz="25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1971" indent="-131971" algn="l" defTabSz="527883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1616" kern="1200">
          <a:solidFill>
            <a:schemeClr val="tx1"/>
          </a:solidFill>
          <a:latin typeface="+mn-lt"/>
          <a:ea typeface="+mn-ea"/>
          <a:cs typeface="+mn-cs"/>
        </a:defRPr>
      </a:lvl1pPr>
      <a:lvl2pPr marL="395912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386" kern="1200">
          <a:solidFill>
            <a:schemeClr val="tx1"/>
          </a:solidFill>
          <a:latin typeface="+mn-lt"/>
          <a:ea typeface="+mn-ea"/>
          <a:cs typeface="+mn-cs"/>
        </a:defRPr>
      </a:lvl2pPr>
      <a:lvl3pPr marL="659854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155" kern="1200">
          <a:solidFill>
            <a:schemeClr val="tx1"/>
          </a:solidFill>
          <a:latin typeface="+mn-lt"/>
          <a:ea typeface="+mn-ea"/>
          <a:cs typeface="+mn-cs"/>
        </a:defRPr>
      </a:lvl3pPr>
      <a:lvl4pPr marL="923795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039" kern="1200">
          <a:solidFill>
            <a:schemeClr val="tx1"/>
          </a:solidFill>
          <a:latin typeface="+mn-lt"/>
          <a:ea typeface="+mn-ea"/>
          <a:cs typeface="+mn-cs"/>
        </a:defRPr>
      </a:lvl4pPr>
      <a:lvl5pPr marL="1187737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039" kern="1200">
          <a:solidFill>
            <a:schemeClr val="tx1"/>
          </a:solidFill>
          <a:latin typeface="+mn-lt"/>
          <a:ea typeface="+mn-ea"/>
          <a:cs typeface="+mn-cs"/>
        </a:defRPr>
      </a:lvl5pPr>
      <a:lvl6pPr marL="1451679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039" kern="1200">
          <a:solidFill>
            <a:schemeClr val="tx1"/>
          </a:solidFill>
          <a:latin typeface="+mn-lt"/>
          <a:ea typeface="+mn-ea"/>
          <a:cs typeface="+mn-cs"/>
        </a:defRPr>
      </a:lvl6pPr>
      <a:lvl7pPr marL="1715620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039" kern="1200">
          <a:solidFill>
            <a:schemeClr val="tx1"/>
          </a:solidFill>
          <a:latin typeface="+mn-lt"/>
          <a:ea typeface="+mn-ea"/>
          <a:cs typeface="+mn-cs"/>
        </a:defRPr>
      </a:lvl7pPr>
      <a:lvl8pPr marL="1979562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039" kern="1200">
          <a:solidFill>
            <a:schemeClr val="tx1"/>
          </a:solidFill>
          <a:latin typeface="+mn-lt"/>
          <a:ea typeface="+mn-ea"/>
          <a:cs typeface="+mn-cs"/>
        </a:defRPr>
      </a:lvl8pPr>
      <a:lvl9pPr marL="2243503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03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1pPr>
      <a:lvl2pPr marL="263942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2pPr>
      <a:lvl3pPr marL="527883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3pPr>
      <a:lvl4pPr marL="791825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4pPr>
      <a:lvl5pPr marL="1055766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5pPr>
      <a:lvl6pPr marL="1319708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6pPr>
      <a:lvl7pPr marL="1583649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7pPr>
      <a:lvl8pPr marL="1847591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8pPr>
      <a:lvl9pPr marL="2111532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0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44893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4004" y="260091"/>
            <a:ext cx="3505200" cy="363855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901" y="260091"/>
            <a:ext cx="3505200" cy="363855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2456" y="260091"/>
            <a:ext cx="3505200" cy="36385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55963" y="798020"/>
            <a:ext cx="758541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GFP-</a:t>
            </a:r>
            <a:endParaRPr lang="en-GB" dirty="0" smtClean="0"/>
          </a:p>
          <a:p>
            <a:pPr algn="ctr"/>
            <a:r>
              <a:rPr lang="en-GB" dirty="0" smtClean="0"/>
              <a:t>59.4%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641463" y="798019"/>
            <a:ext cx="782010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 err="1" smtClean="0"/>
              <a:t>GFP</a:t>
            </a:r>
            <a:r>
              <a:rPr lang="en-GB" baseline="30000" dirty="0" err="1" smtClean="0"/>
              <a:t>low</a:t>
            </a:r>
            <a:endParaRPr lang="en-GB" baseline="30000" dirty="0" smtClean="0"/>
          </a:p>
          <a:p>
            <a:pPr algn="ctr"/>
            <a:r>
              <a:rPr lang="en-GB" dirty="0" smtClean="0"/>
              <a:t>32.3%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2364025" y="798018"/>
            <a:ext cx="822661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 err="1" smtClean="0"/>
              <a:t>GFP</a:t>
            </a:r>
            <a:r>
              <a:rPr lang="en-GB" baseline="30000" dirty="0" err="1" smtClean="0"/>
              <a:t>high</a:t>
            </a:r>
            <a:endParaRPr lang="en-GB" baseline="30000" dirty="0" smtClean="0"/>
          </a:p>
          <a:p>
            <a:pPr algn="ctr"/>
            <a:r>
              <a:rPr lang="en-GB" dirty="0" smtClean="0"/>
              <a:t>3.49%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4433787" y="809105"/>
            <a:ext cx="758541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GFP-</a:t>
            </a:r>
            <a:endParaRPr lang="en-GB" dirty="0" smtClean="0"/>
          </a:p>
          <a:p>
            <a:pPr algn="ctr"/>
            <a:r>
              <a:rPr lang="en-GB" dirty="0" smtClean="0"/>
              <a:t>76.2%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5168830" y="809105"/>
            <a:ext cx="782010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 err="1" smtClean="0"/>
              <a:t>GFP</a:t>
            </a:r>
            <a:r>
              <a:rPr lang="en-GB" baseline="30000" dirty="0" err="1" smtClean="0"/>
              <a:t>low</a:t>
            </a:r>
            <a:endParaRPr lang="en-GB" baseline="30000" dirty="0" smtClean="0"/>
          </a:p>
          <a:p>
            <a:pPr algn="ctr"/>
            <a:r>
              <a:rPr lang="en-GB" dirty="0" smtClean="0"/>
              <a:t>17.1%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5899705" y="809105"/>
            <a:ext cx="822661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 err="1" smtClean="0"/>
              <a:t>GFP</a:t>
            </a:r>
            <a:r>
              <a:rPr lang="en-GB" baseline="30000" dirty="0" err="1" smtClean="0"/>
              <a:t>high</a:t>
            </a:r>
            <a:endParaRPr lang="en-GB" baseline="30000" dirty="0" smtClean="0"/>
          </a:p>
          <a:p>
            <a:pPr algn="ctr"/>
            <a:r>
              <a:rPr lang="en-GB" dirty="0" smtClean="0"/>
              <a:t>3.03%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7964621" y="809451"/>
            <a:ext cx="758541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GFP-</a:t>
            </a:r>
            <a:endParaRPr lang="en-GB" dirty="0" smtClean="0"/>
          </a:p>
          <a:p>
            <a:pPr algn="ctr"/>
            <a:r>
              <a:rPr lang="en-GB" dirty="0" smtClean="0"/>
              <a:t>83.4%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8699664" y="809451"/>
            <a:ext cx="782010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 err="1" smtClean="0"/>
              <a:t>GFP</a:t>
            </a:r>
            <a:r>
              <a:rPr lang="en-GB" baseline="30000" dirty="0" err="1" smtClean="0"/>
              <a:t>low</a:t>
            </a:r>
            <a:endParaRPr lang="en-GB" baseline="30000" dirty="0" smtClean="0"/>
          </a:p>
          <a:p>
            <a:pPr algn="ctr"/>
            <a:r>
              <a:rPr lang="en-GB" dirty="0" smtClean="0"/>
              <a:t>12.4%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9405603" y="809451"/>
            <a:ext cx="822661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 err="1" smtClean="0"/>
              <a:t>GFP</a:t>
            </a:r>
            <a:r>
              <a:rPr lang="en-GB" baseline="30000" dirty="0" err="1" smtClean="0"/>
              <a:t>high</a:t>
            </a:r>
            <a:endParaRPr lang="en-GB" baseline="30000" dirty="0" smtClean="0"/>
          </a:p>
          <a:p>
            <a:pPr algn="ctr"/>
            <a:r>
              <a:rPr lang="en-GB" dirty="0" smtClean="0"/>
              <a:t>1.17%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 rot="16200000">
            <a:off x="-457590" y="2059265"/>
            <a:ext cx="16526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15" name="TextBox 14"/>
          <p:cNvSpPr txBox="1"/>
          <p:nvPr/>
        </p:nvSpPr>
        <p:spPr>
          <a:xfrm rot="16200000">
            <a:off x="3042294" y="2059265"/>
            <a:ext cx="16526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16" name="TextBox 15"/>
          <p:cNvSpPr txBox="1"/>
          <p:nvPr/>
        </p:nvSpPr>
        <p:spPr>
          <a:xfrm rot="16200000">
            <a:off x="6526869" y="2059265"/>
            <a:ext cx="16526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931022" y="3341719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GFP</a:t>
            </a:r>
            <a:endParaRPr lang="en-GB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4444535" y="3341719"/>
            <a:ext cx="218902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GFP</a:t>
            </a:r>
            <a:endParaRPr lang="en-GB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7924796" y="3346187"/>
            <a:ext cx="196543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GFP</a:t>
            </a:r>
            <a:endParaRPr lang="en-GB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1380182" y="99753"/>
            <a:ext cx="940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4 weeks</a:t>
            </a:r>
            <a:endParaRPr lang="en-GB" dirty="0"/>
          </a:p>
        </p:txBody>
      </p:sp>
      <p:sp>
        <p:nvSpPr>
          <p:cNvPr id="21" name="TextBox 20"/>
          <p:cNvSpPr txBox="1"/>
          <p:nvPr/>
        </p:nvSpPr>
        <p:spPr>
          <a:xfrm>
            <a:off x="5068884" y="99753"/>
            <a:ext cx="940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7</a:t>
            </a:r>
            <a:r>
              <a:rPr lang="en-GB" dirty="0" smtClean="0"/>
              <a:t> weeks</a:t>
            </a:r>
            <a:endParaRPr lang="en-GB" dirty="0"/>
          </a:p>
        </p:txBody>
      </p:sp>
      <p:sp>
        <p:nvSpPr>
          <p:cNvPr id="22" name="TextBox 21"/>
          <p:cNvSpPr txBox="1"/>
          <p:nvPr/>
        </p:nvSpPr>
        <p:spPr>
          <a:xfrm>
            <a:off x="8520432" y="99753"/>
            <a:ext cx="1057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11 weeks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86142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6812" y="260091"/>
            <a:ext cx="3505200" cy="363855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743" y="260091"/>
            <a:ext cx="3505200" cy="363855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22385" y="260091"/>
            <a:ext cx="3505200" cy="36385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55963" y="798020"/>
            <a:ext cx="758541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GFP-</a:t>
            </a:r>
            <a:endParaRPr lang="en-GB" dirty="0" smtClean="0"/>
          </a:p>
          <a:p>
            <a:pPr algn="ctr"/>
            <a:r>
              <a:rPr lang="en-GB" dirty="0" smtClean="0"/>
              <a:t>44.1%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641463" y="798019"/>
            <a:ext cx="782010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 err="1" smtClean="0"/>
              <a:t>GFP</a:t>
            </a:r>
            <a:r>
              <a:rPr lang="en-GB" baseline="30000" dirty="0" err="1" smtClean="0"/>
              <a:t>low</a:t>
            </a:r>
            <a:endParaRPr lang="en-GB" baseline="30000" dirty="0" smtClean="0"/>
          </a:p>
          <a:p>
            <a:pPr algn="ctr"/>
            <a:r>
              <a:rPr lang="en-GB" dirty="0" smtClean="0"/>
              <a:t>17.3%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2364025" y="798018"/>
            <a:ext cx="822661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 err="1" smtClean="0"/>
              <a:t>GFP</a:t>
            </a:r>
            <a:r>
              <a:rPr lang="en-GB" baseline="30000" dirty="0" err="1" smtClean="0"/>
              <a:t>high</a:t>
            </a:r>
            <a:endParaRPr lang="en-GB" baseline="30000" dirty="0" smtClean="0"/>
          </a:p>
          <a:p>
            <a:pPr algn="ctr"/>
            <a:r>
              <a:rPr lang="en-GB" dirty="0" smtClean="0"/>
              <a:t>34.4%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4433787" y="809105"/>
            <a:ext cx="758541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GFP-</a:t>
            </a:r>
            <a:endParaRPr lang="en-GB" dirty="0" smtClean="0"/>
          </a:p>
          <a:p>
            <a:pPr algn="ctr"/>
            <a:r>
              <a:rPr lang="en-GB" dirty="0" smtClean="0"/>
              <a:t>36.7%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5168830" y="809105"/>
            <a:ext cx="782010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 err="1" smtClean="0"/>
              <a:t>GFP</a:t>
            </a:r>
            <a:r>
              <a:rPr lang="en-GB" baseline="30000" dirty="0" err="1" smtClean="0"/>
              <a:t>low</a:t>
            </a:r>
            <a:endParaRPr lang="en-GB" baseline="30000" dirty="0" smtClean="0"/>
          </a:p>
          <a:p>
            <a:pPr algn="ctr"/>
            <a:r>
              <a:rPr lang="en-GB" dirty="0" smtClean="0"/>
              <a:t>9.47%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5866454" y="809105"/>
            <a:ext cx="822661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 err="1" smtClean="0"/>
              <a:t>GFP</a:t>
            </a:r>
            <a:r>
              <a:rPr lang="en-GB" baseline="30000" dirty="0" err="1" smtClean="0"/>
              <a:t>high</a:t>
            </a:r>
            <a:endParaRPr lang="en-GB" baseline="30000" dirty="0" smtClean="0"/>
          </a:p>
          <a:p>
            <a:pPr algn="ctr"/>
            <a:r>
              <a:rPr lang="en-GB" dirty="0" smtClean="0"/>
              <a:t>51.5%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7972934" y="809451"/>
            <a:ext cx="758541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GFP-</a:t>
            </a:r>
            <a:endParaRPr lang="en-GB" dirty="0" smtClean="0"/>
          </a:p>
          <a:p>
            <a:pPr algn="ctr"/>
            <a:r>
              <a:rPr lang="en-GB" dirty="0" smtClean="0"/>
              <a:t>49.4%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8707977" y="809451"/>
            <a:ext cx="782010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 err="1" smtClean="0"/>
              <a:t>GFP</a:t>
            </a:r>
            <a:r>
              <a:rPr lang="en-GB" baseline="30000" dirty="0" err="1" smtClean="0"/>
              <a:t>low</a:t>
            </a:r>
            <a:endParaRPr lang="en-GB" baseline="30000" dirty="0" smtClean="0"/>
          </a:p>
          <a:p>
            <a:pPr algn="ctr"/>
            <a:r>
              <a:rPr lang="en-GB" dirty="0" smtClean="0"/>
              <a:t>9.81%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9405607" y="809451"/>
            <a:ext cx="822661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 err="1" smtClean="0"/>
              <a:t>GFP</a:t>
            </a:r>
            <a:r>
              <a:rPr lang="en-GB" baseline="30000" dirty="0" err="1" smtClean="0"/>
              <a:t>high</a:t>
            </a:r>
            <a:endParaRPr lang="en-GB" baseline="30000" dirty="0" smtClean="0"/>
          </a:p>
          <a:p>
            <a:pPr algn="ctr"/>
            <a:r>
              <a:rPr lang="en-GB" dirty="0" smtClean="0"/>
              <a:t>38.2%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 rot="16200000">
            <a:off x="-457590" y="2059265"/>
            <a:ext cx="16526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15" name="TextBox 14"/>
          <p:cNvSpPr txBox="1"/>
          <p:nvPr/>
        </p:nvSpPr>
        <p:spPr>
          <a:xfrm rot="16200000">
            <a:off x="3042294" y="2059265"/>
            <a:ext cx="16526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16" name="TextBox 15"/>
          <p:cNvSpPr txBox="1"/>
          <p:nvPr/>
        </p:nvSpPr>
        <p:spPr>
          <a:xfrm rot="16200000">
            <a:off x="6526869" y="2059265"/>
            <a:ext cx="16526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931022" y="3341719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GFP</a:t>
            </a:r>
            <a:endParaRPr lang="en-GB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4444535" y="3341719"/>
            <a:ext cx="218902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GFP</a:t>
            </a:r>
            <a:endParaRPr lang="en-GB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7924796" y="3346187"/>
            <a:ext cx="196543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GFP</a:t>
            </a:r>
            <a:endParaRPr lang="en-GB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1380182" y="99753"/>
            <a:ext cx="940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4 weeks</a:t>
            </a:r>
            <a:endParaRPr lang="en-GB" dirty="0"/>
          </a:p>
        </p:txBody>
      </p:sp>
      <p:sp>
        <p:nvSpPr>
          <p:cNvPr id="21" name="TextBox 20"/>
          <p:cNvSpPr txBox="1"/>
          <p:nvPr/>
        </p:nvSpPr>
        <p:spPr>
          <a:xfrm>
            <a:off x="5068884" y="99753"/>
            <a:ext cx="940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7</a:t>
            </a:r>
            <a:r>
              <a:rPr lang="en-GB" dirty="0" smtClean="0"/>
              <a:t> weeks</a:t>
            </a:r>
            <a:endParaRPr lang="en-GB" dirty="0"/>
          </a:p>
        </p:txBody>
      </p:sp>
      <p:sp>
        <p:nvSpPr>
          <p:cNvPr id="22" name="TextBox 21"/>
          <p:cNvSpPr txBox="1"/>
          <p:nvPr/>
        </p:nvSpPr>
        <p:spPr>
          <a:xfrm>
            <a:off x="8520432" y="99753"/>
            <a:ext cx="1057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11 weeks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735860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6488" y="160338"/>
            <a:ext cx="3505200" cy="36385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288" y="160338"/>
            <a:ext cx="3505200" cy="36385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1688" y="160338"/>
            <a:ext cx="3505200" cy="36385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 rot="16200000">
            <a:off x="-457590" y="2059265"/>
            <a:ext cx="16526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3050607" y="2017700"/>
            <a:ext cx="16526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8" name="TextBox 7"/>
          <p:cNvSpPr txBox="1"/>
          <p:nvPr/>
        </p:nvSpPr>
        <p:spPr>
          <a:xfrm rot="16200000">
            <a:off x="6526869" y="2059265"/>
            <a:ext cx="16526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931022" y="3341719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GFP</a:t>
            </a:r>
            <a:endParaRPr lang="en-GB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4444535" y="3341719"/>
            <a:ext cx="218902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GFP</a:t>
            </a:r>
            <a:endParaRPr lang="en-GB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7924796" y="3346187"/>
            <a:ext cx="196543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GFP</a:t>
            </a:r>
            <a:endParaRPr lang="en-GB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1380182" y="99753"/>
            <a:ext cx="940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4 weeks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5068884" y="99753"/>
            <a:ext cx="940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7</a:t>
            </a:r>
            <a:r>
              <a:rPr lang="en-GB" dirty="0" smtClean="0"/>
              <a:t> weeks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8520432" y="99753"/>
            <a:ext cx="1057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11 weeks</a:t>
            </a:r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980902" y="723203"/>
            <a:ext cx="758541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GFP</a:t>
            </a:r>
            <a:r>
              <a:rPr lang="en-GB" dirty="0" smtClean="0"/>
              <a:t>-</a:t>
            </a:r>
            <a:endParaRPr lang="en-GB" dirty="0" smtClean="0"/>
          </a:p>
          <a:p>
            <a:pPr algn="ctr"/>
            <a:r>
              <a:rPr lang="en-GB" dirty="0" smtClean="0"/>
              <a:t>9.00%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1666402" y="723202"/>
            <a:ext cx="782010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 err="1" smtClean="0"/>
              <a:t>GFP</a:t>
            </a:r>
            <a:r>
              <a:rPr lang="en-GB" baseline="30000" dirty="0" err="1" smtClean="0"/>
              <a:t>low</a:t>
            </a:r>
            <a:endParaRPr lang="en-GB" baseline="30000" dirty="0" smtClean="0"/>
          </a:p>
          <a:p>
            <a:pPr algn="ctr"/>
            <a:r>
              <a:rPr lang="en-GB" dirty="0" smtClean="0"/>
              <a:t>26.0</a:t>
            </a:r>
            <a:r>
              <a:rPr lang="en-GB" dirty="0" smtClean="0"/>
              <a:t>%</a:t>
            </a:r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2388964" y="723201"/>
            <a:ext cx="822661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 err="1" smtClean="0"/>
              <a:t>GFP</a:t>
            </a:r>
            <a:r>
              <a:rPr lang="en-GB" baseline="30000" dirty="0" err="1" smtClean="0"/>
              <a:t>high</a:t>
            </a:r>
            <a:endParaRPr lang="en-GB" baseline="30000" dirty="0" smtClean="0"/>
          </a:p>
          <a:p>
            <a:pPr algn="ctr"/>
            <a:r>
              <a:rPr lang="en-GB" dirty="0" smtClean="0"/>
              <a:t>58.8</a:t>
            </a:r>
            <a:r>
              <a:rPr lang="en-GB" dirty="0" smtClean="0"/>
              <a:t>%</a:t>
            </a:r>
            <a:endParaRPr lang="en-GB" dirty="0"/>
          </a:p>
        </p:txBody>
      </p:sp>
      <p:sp>
        <p:nvSpPr>
          <p:cNvPr id="18" name="TextBox 17"/>
          <p:cNvSpPr txBox="1"/>
          <p:nvPr/>
        </p:nvSpPr>
        <p:spPr>
          <a:xfrm>
            <a:off x="4500291" y="734288"/>
            <a:ext cx="758541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GFP</a:t>
            </a:r>
            <a:r>
              <a:rPr lang="en-GB" dirty="0" smtClean="0"/>
              <a:t>-</a:t>
            </a:r>
            <a:endParaRPr lang="en-GB" dirty="0" smtClean="0"/>
          </a:p>
          <a:p>
            <a:pPr algn="ctr"/>
            <a:r>
              <a:rPr lang="en-GB" dirty="0" smtClean="0"/>
              <a:t>9.58</a:t>
            </a:r>
            <a:r>
              <a:rPr lang="en-GB" dirty="0" smtClean="0"/>
              <a:t>%</a:t>
            </a:r>
            <a:endParaRPr lang="en-GB" dirty="0"/>
          </a:p>
        </p:txBody>
      </p:sp>
      <p:sp>
        <p:nvSpPr>
          <p:cNvPr id="19" name="TextBox 18"/>
          <p:cNvSpPr txBox="1"/>
          <p:nvPr/>
        </p:nvSpPr>
        <p:spPr>
          <a:xfrm>
            <a:off x="5202082" y="734288"/>
            <a:ext cx="782010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 err="1" smtClean="0"/>
              <a:t>GFP</a:t>
            </a:r>
            <a:r>
              <a:rPr lang="en-GB" baseline="30000" dirty="0" err="1" smtClean="0"/>
              <a:t>low</a:t>
            </a:r>
            <a:endParaRPr lang="en-GB" baseline="30000" dirty="0" smtClean="0"/>
          </a:p>
          <a:p>
            <a:pPr algn="ctr"/>
            <a:r>
              <a:rPr lang="en-GB" dirty="0" smtClean="0"/>
              <a:t>11.6</a:t>
            </a:r>
            <a:r>
              <a:rPr lang="en-GB" dirty="0" smtClean="0"/>
              <a:t>%</a:t>
            </a:r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5932957" y="734288"/>
            <a:ext cx="822661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 err="1" smtClean="0"/>
              <a:t>GFP</a:t>
            </a:r>
            <a:r>
              <a:rPr lang="en-GB" baseline="30000" dirty="0" err="1" smtClean="0"/>
              <a:t>high</a:t>
            </a:r>
            <a:endParaRPr lang="en-GB" baseline="30000" dirty="0" smtClean="0"/>
          </a:p>
          <a:p>
            <a:pPr algn="ctr"/>
            <a:r>
              <a:rPr lang="en-GB" dirty="0" smtClean="0"/>
              <a:t>75.4</a:t>
            </a:r>
            <a:r>
              <a:rPr lang="en-GB" dirty="0" smtClean="0"/>
              <a:t>%</a:t>
            </a:r>
            <a:endParaRPr lang="en-GB" dirty="0"/>
          </a:p>
        </p:txBody>
      </p:sp>
      <p:sp>
        <p:nvSpPr>
          <p:cNvPr id="21" name="TextBox 20"/>
          <p:cNvSpPr txBox="1"/>
          <p:nvPr/>
        </p:nvSpPr>
        <p:spPr>
          <a:xfrm>
            <a:off x="7997873" y="734634"/>
            <a:ext cx="758541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GFP-</a:t>
            </a:r>
            <a:endParaRPr lang="en-GB" dirty="0" smtClean="0"/>
          </a:p>
          <a:p>
            <a:pPr algn="ctr"/>
            <a:r>
              <a:rPr lang="en-GB" dirty="0" smtClean="0"/>
              <a:t>5.68</a:t>
            </a:r>
            <a:r>
              <a:rPr lang="en-GB" dirty="0" smtClean="0"/>
              <a:t>%</a:t>
            </a:r>
            <a:endParaRPr lang="en-GB" dirty="0"/>
          </a:p>
        </p:txBody>
      </p:sp>
      <p:sp>
        <p:nvSpPr>
          <p:cNvPr id="22" name="TextBox 21"/>
          <p:cNvSpPr txBox="1"/>
          <p:nvPr/>
        </p:nvSpPr>
        <p:spPr>
          <a:xfrm>
            <a:off x="8699664" y="734634"/>
            <a:ext cx="782010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 err="1" smtClean="0"/>
              <a:t>GFP</a:t>
            </a:r>
            <a:r>
              <a:rPr lang="en-GB" baseline="30000" dirty="0" err="1" smtClean="0"/>
              <a:t>low</a:t>
            </a:r>
            <a:endParaRPr lang="en-GB" baseline="30000" dirty="0" smtClean="0"/>
          </a:p>
          <a:p>
            <a:pPr algn="ctr"/>
            <a:r>
              <a:rPr lang="en-GB" dirty="0" smtClean="0"/>
              <a:t>35.2</a:t>
            </a:r>
            <a:r>
              <a:rPr lang="en-GB" dirty="0" smtClean="0"/>
              <a:t>%</a:t>
            </a:r>
            <a:endParaRPr lang="en-GB" dirty="0"/>
          </a:p>
        </p:txBody>
      </p:sp>
      <p:sp>
        <p:nvSpPr>
          <p:cNvPr id="23" name="TextBox 22"/>
          <p:cNvSpPr txBox="1"/>
          <p:nvPr/>
        </p:nvSpPr>
        <p:spPr>
          <a:xfrm>
            <a:off x="9430540" y="734634"/>
            <a:ext cx="822661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 err="1" smtClean="0"/>
              <a:t>GFP</a:t>
            </a:r>
            <a:r>
              <a:rPr lang="en-GB" baseline="30000" dirty="0" err="1" smtClean="0"/>
              <a:t>high</a:t>
            </a:r>
            <a:endParaRPr lang="en-GB" baseline="30000" dirty="0" smtClean="0"/>
          </a:p>
          <a:p>
            <a:pPr algn="ctr"/>
            <a:r>
              <a:rPr lang="en-GB" dirty="0" smtClean="0"/>
              <a:t>50.0</a:t>
            </a:r>
            <a:r>
              <a:rPr lang="en-GB" dirty="0" smtClean="0"/>
              <a:t>%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0939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52" y="260090"/>
            <a:ext cx="3505200" cy="36385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68378" y="1155473"/>
            <a:ext cx="800220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CD19+</a:t>
            </a:r>
          </a:p>
          <a:p>
            <a:pPr algn="ctr"/>
            <a:r>
              <a:rPr lang="en-GB" dirty="0" smtClean="0"/>
              <a:t>3.43%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2001" y="260090"/>
            <a:ext cx="3505200" cy="36385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987091" y="1155473"/>
            <a:ext cx="800220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CD19+</a:t>
            </a:r>
          </a:p>
          <a:p>
            <a:pPr algn="ctr"/>
            <a:r>
              <a:rPr lang="en-GB" dirty="0" smtClean="0"/>
              <a:t>1.24%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-707645" y="1840948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CD19</a:t>
            </a:r>
            <a:endParaRPr lang="en-GB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894241" y="3344487"/>
            <a:ext cx="16526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8" name="TextBox 7"/>
          <p:cNvSpPr txBox="1"/>
          <p:nvPr/>
        </p:nvSpPr>
        <p:spPr>
          <a:xfrm rot="16200000">
            <a:off x="6314604" y="1840948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CD19</a:t>
            </a:r>
            <a:endParaRPr lang="en-GB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7916490" y="3344487"/>
            <a:ext cx="16526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10877" y="260090"/>
            <a:ext cx="3505200" cy="363855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471566" y="1155473"/>
            <a:ext cx="800220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CD19+</a:t>
            </a:r>
          </a:p>
          <a:p>
            <a:pPr algn="ctr"/>
            <a:r>
              <a:rPr lang="en-GB" dirty="0" smtClean="0"/>
              <a:t>3.48%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 rot="16200000">
            <a:off x="2809404" y="1840947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CD19</a:t>
            </a:r>
            <a:endParaRPr lang="en-GB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4411290" y="3344486"/>
            <a:ext cx="16526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1638992" y="182255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B6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4863981" y="182255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NOD WT</a:t>
            </a:r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8403029" y="176889"/>
            <a:ext cx="943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NOD KO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42658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4773" y="254171"/>
            <a:ext cx="3505200" cy="36385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978778" y="1188723"/>
            <a:ext cx="800220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CD43+</a:t>
            </a:r>
          </a:p>
          <a:p>
            <a:pPr algn="ctr"/>
            <a:r>
              <a:rPr lang="en-GB" dirty="0" smtClean="0"/>
              <a:t>82.7%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46" y="254171"/>
            <a:ext cx="3505200" cy="36385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57294" y="1188722"/>
            <a:ext cx="800220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CD43+</a:t>
            </a:r>
          </a:p>
          <a:p>
            <a:pPr algn="ctr"/>
            <a:r>
              <a:rPr lang="en-GB" dirty="0" smtClean="0"/>
              <a:t>13.4%</a:t>
            </a: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7281" y="254171"/>
            <a:ext cx="3505200" cy="36385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506830" y="1188721"/>
            <a:ext cx="800220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CD43+</a:t>
            </a:r>
          </a:p>
          <a:p>
            <a:pPr algn="ctr"/>
            <a:r>
              <a:rPr lang="en-GB" dirty="0" smtClean="0"/>
              <a:t>80.5%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1638992" y="182255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B6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4863981" y="182255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NOD WT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8403029" y="176889"/>
            <a:ext cx="943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NOD KO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 rot="16200000">
            <a:off x="-707645" y="1840948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CD43</a:t>
            </a:r>
            <a:endParaRPr lang="en-GB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894241" y="3344487"/>
            <a:ext cx="16526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15" name="TextBox 14"/>
          <p:cNvSpPr txBox="1"/>
          <p:nvPr/>
        </p:nvSpPr>
        <p:spPr>
          <a:xfrm rot="16200000">
            <a:off x="6314604" y="1840948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CD43</a:t>
            </a:r>
            <a:endParaRPr lang="en-GB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7916490" y="3344487"/>
            <a:ext cx="16526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17" name="TextBox 16"/>
          <p:cNvSpPr txBox="1"/>
          <p:nvPr/>
        </p:nvSpPr>
        <p:spPr>
          <a:xfrm rot="16200000">
            <a:off x="2809404" y="1840947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CD43</a:t>
            </a:r>
            <a:endParaRPr lang="en-GB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4411290" y="3344486"/>
            <a:ext cx="16526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9732654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0313" y="160337"/>
            <a:ext cx="3505200" cy="36385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637222" y="556956"/>
            <a:ext cx="758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72.0%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3335" y="160337"/>
            <a:ext cx="3505200" cy="36385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31769" y="1188721"/>
            <a:ext cx="800220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CD19+</a:t>
            </a:r>
          </a:p>
          <a:p>
            <a:pPr algn="ctr"/>
            <a:r>
              <a:rPr lang="en-GB" dirty="0" smtClean="0"/>
              <a:t>5.06%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357" y="160337"/>
            <a:ext cx="3505200" cy="36385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36570" y="876410"/>
            <a:ext cx="758542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RAG+</a:t>
            </a:r>
          </a:p>
          <a:p>
            <a:pPr algn="ctr"/>
            <a:r>
              <a:rPr lang="en-GB" dirty="0" smtClean="0"/>
              <a:t>39.1%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 rot="16200000">
            <a:off x="-707645" y="1732879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RAG</a:t>
            </a:r>
            <a:endParaRPr lang="en-GB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894241" y="3236418"/>
            <a:ext cx="16526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6314604" y="1732879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CD8</a:t>
            </a:r>
            <a:endParaRPr lang="en-GB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7916489" y="3236418"/>
            <a:ext cx="212528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CD4</a:t>
            </a:r>
            <a:endParaRPr lang="en-GB" sz="2400" dirty="0"/>
          </a:p>
        </p:txBody>
      </p:sp>
      <p:sp>
        <p:nvSpPr>
          <p:cNvPr id="14" name="TextBox 13"/>
          <p:cNvSpPr txBox="1"/>
          <p:nvPr/>
        </p:nvSpPr>
        <p:spPr>
          <a:xfrm rot="16200000">
            <a:off x="2801091" y="1732878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CD19</a:t>
            </a:r>
            <a:endParaRPr lang="en-GB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4411290" y="3236417"/>
            <a:ext cx="16526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302625" y="1113910"/>
            <a:ext cx="15877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811718" y="1424252"/>
            <a:ext cx="162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88918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6775" y="160337"/>
            <a:ext cx="3505200" cy="363855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3263" y="160337"/>
            <a:ext cx="3505200" cy="363855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752" y="160337"/>
            <a:ext cx="3505200" cy="36385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578712" y="556956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0.024%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4531769" y="1188721"/>
            <a:ext cx="800220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CD19+</a:t>
            </a:r>
          </a:p>
          <a:p>
            <a:pPr algn="ctr"/>
            <a:r>
              <a:rPr lang="en-GB" dirty="0" smtClean="0"/>
              <a:t>90.1%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936570" y="876410"/>
            <a:ext cx="758542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RAG+</a:t>
            </a:r>
          </a:p>
          <a:p>
            <a:pPr algn="ctr"/>
            <a:r>
              <a:rPr lang="en-GB" dirty="0" smtClean="0"/>
              <a:t>19.0%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 rot="16200000">
            <a:off x="-707645" y="1732879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RAG</a:t>
            </a:r>
            <a:endParaRPr lang="en-GB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894241" y="3236418"/>
            <a:ext cx="16526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6314604" y="1732879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CD8</a:t>
            </a:r>
            <a:endParaRPr lang="en-GB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7916489" y="3236418"/>
            <a:ext cx="212528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CD4</a:t>
            </a:r>
            <a:endParaRPr lang="en-GB" sz="2400" dirty="0"/>
          </a:p>
        </p:txBody>
      </p:sp>
      <p:sp>
        <p:nvSpPr>
          <p:cNvPr id="14" name="TextBox 13"/>
          <p:cNvSpPr txBox="1"/>
          <p:nvPr/>
        </p:nvSpPr>
        <p:spPr>
          <a:xfrm rot="16200000">
            <a:off x="2809404" y="1732878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CD19</a:t>
            </a:r>
            <a:endParaRPr lang="en-GB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4411290" y="3236417"/>
            <a:ext cx="16526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302625" y="1113910"/>
            <a:ext cx="15877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811718" y="1424252"/>
            <a:ext cx="162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40573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9064132"/>
              </p:ext>
            </p:extLst>
          </p:nvPr>
        </p:nvGraphicFramePr>
        <p:xfrm>
          <a:off x="199512" y="1099784"/>
          <a:ext cx="10415840" cy="18429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584"/>
                <a:gridCol w="1041584"/>
                <a:gridCol w="1041584"/>
                <a:gridCol w="1041584"/>
                <a:gridCol w="1041584"/>
                <a:gridCol w="1041584"/>
                <a:gridCol w="1041584"/>
                <a:gridCol w="1041584"/>
                <a:gridCol w="1041584"/>
                <a:gridCol w="1041584"/>
              </a:tblGrid>
              <a:tr h="1017564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Fraction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Number</a:t>
                      </a:r>
                      <a:r>
                        <a:rPr lang="en-GB" sz="1400" baseline="0" dirty="0" smtClean="0"/>
                        <a:t> of Cells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%</a:t>
                      </a:r>
                      <a:r>
                        <a:rPr lang="en-GB" sz="1400" baseline="0" dirty="0" smtClean="0"/>
                        <a:t> B220+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% GFP+ of B220+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Number</a:t>
                      </a:r>
                      <a:r>
                        <a:rPr lang="en-GB" sz="1400" baseline="0" dirty="0" smtClean="0"/>
                        <a:t> B220+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Number of B220+</a:t>
                      </a:r>
                      <a:r>
                        <a:rPr lang="en-GB" sz="1400" baseline="0" dirty="0" smtClean="0"/>
                        <a:t> GFP</a:t>
                      </a:r>
                      <a:r>
                        <a:rPr lang="en-GB" sz="1400" dirty="0" smtClean="0"/>
                        <a:t>+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% B220+ IgM+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baseline="0" dirty="0" smtClean="0"/>
                        <a:t>% GFP+ of B220+ IgM+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Number B220+IgM+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Number</a:t>
                      </a:r>
                      <a:r>
                        <a:rPr lang="en-GB" sz="1400" baseline="0" dirty="0" smtClean="0"/>
                        <a:t> of B220+ IgM+ GFP+</a:t>
                      </a:r>
                      <a:endParaRPr lang="en-GB" sz="1400" dirty="0"/>
                    </a:p>
                  </a:txBody>
                  <a:tcPr/>
                </a:tc>
              </a:tr>
              <a:tr h="412679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CD19+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1.01 x 10</a:t>
                      </a:r>
                      <a:r>
                        <a:rPr lang="en-GB" sz="1400" baseline="30000" dirty="0" smtClean="0"/>
                        <a:t>7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5.42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24.3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434686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105629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4.78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24.6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383358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94306</a:t>
                      </a:r>
                      <a:endParaRPr lang="en-GB" sz="1400" dirty="0"/>
                    </a:p>
                  </a:txBody>
                  <a:tcPr/>
                </a:tc>
              </a:tr>
              <a:tr h="412679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CD19-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2.59 x 10</a:t>
                      </a:r>
                      <a:r>
                        <a:rPr lang="en-GB" sz="1400" baseline="30000" dirty="0" smtClean="0"/>
                        <a:t>7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0.161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33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34219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11292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0.002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0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425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0</a:t>
                      </a:r>
                      <a:endParaRPr lang="en-GB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87403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9167663"/>
              </p:ext>
            </p:extLst>
          </p:nvPr>
        </p:nvGraphicFramePr>
        <p:xfrm>
          <a:off x="1799958" y="1099784"/>
          <a:ext cx="7859430" cy="18429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9905"/>
                <a:gridCol w="1309905"/>
                <a:gridCol w="1309905"/>
                <a:gridCol w="1309905"/>
                <a:gridCol w="1309905"/>
                <a:gridCol w="1309905"/>
              </a:tblGrid>
              <a:tr h="1017564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Fraction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Number</a:t>
                      </a:r>
                      <a:r>
                        <a:rPr lang="en-GB" sz="1800" baseline="0" dirty="0" smtClean="0"/>
                        <a:t> of Cells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% B220+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% B220+ IgM+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Number</a:t>
                      </a:r>
                      <a:r>
                        <a:rPr lang="en-GB" sz="1800" baseline="0" dirty="0" smtClean="0"/>
                        <a:t> B220+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Number B220+IgM+</a:t>
                      </a:r>
                      <a:endParaRPr lang="en-GB" sz="1800" dirty="0"/>
                    </a:p>
                  </a:txBody>
                  <a:tcPr/>
                </a:tc>
              </a:tr>
              <a:tr h="412679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CD19+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1.3 x 10</a:t>
                      </a:r>
                      <a:r>
                        <a:rPr lang="en-GB" sz="1800" baseline="30000" dirty="0" smtClean="0"/>
                        <a:t>5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2.86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2.37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2743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2273</a:t>
                      </a:r>
                      <a:endParaRPr lang="en-GB" sz="1800" dirty="0"/>
                    </a:p>
                  </a:txBody>
                  <a:tcPr/>
                </a:tc>
              </a:tr>
              <a:tr h="412679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CD19-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3.67 x 10</a:t>
                      </a:r>
                      <a:r>
                        <a:rPr lang="en-GB" sz="1800" baseline="30000" dirty="0" smtClean="0"/>
                        <a:t>7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0.151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0.005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42920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1421</a:t>
                      </a:r>
                      <a:endParaRPr lang="en-GB" sz="1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3584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4736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3618" y="124695"/>
            <a:ext cx="3505200" cy="36385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l="13755" b="13870"/>
          <a:stretch/>
        </p:blipFill>
        <p:spPr>
          <a:xfrm>
            <a:off x="482138" y="124695"/>
            <a:ext cx="3023062" cy="31338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/>
          <a:srcRect l="12886" b="13870"/>
          <a:stretch/>
        </p:blipFill>
        <p:spPr>
          <a:xfrm>
            <a:off x="3956858" y="124695"/>
            <a:ext cx="3053542" cy="313389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 rot="16200000">
            <a:off x="-37121" y="2399013"/>
            <a:ext cx="7210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RAG</a:t>
            </a:r>
            <a:endParaRPr lang="en-GB" sz="2400" dirty="0"/>
          </a:p>
        </p:txBody>
      </p:sp>
      <p:sp>
        <p:nvSpPr>
          <p:cNvPr id="10" name="TextBox 9"/>
          <p:cNvSpPr txBox="1"/>
          <p:nvPr/>
        </p:nvSpPr>
        <p:spPr>
          <a:xfrm rot="16200000">
            <a:off x="3404118" y="2335374"/>
            <a:ext cx="848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CD19</a:t>
            </a:r>
            <a:endParaRPr lang="en-GB" sz="2400" dirty="0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6319369" y="1783893"/>
            <a:ext cx="195127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CD8</a:t>
            </a:r>
            <a:endParaRPr lang="en-GB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789709" y="3158841"/>
            <a:ext cx="16526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4308764" y="3158840"/>
            <a:ext cx="16526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7827819" y="3158839"/>
            <a:ext cx="6928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CD4</a:t>
            </a:r>
            <a:endParaRPr lang="en-GB" sz="2400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302625" y="1113910"/>
            <a:ext cx="15877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811718" y="1424252"/>
            <a:ext cx="162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2562" y="0"/>
            <a:ext cx="914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Thymus</a:t>
            </a:r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849110" y="844467"/>
            <a:ext cx="738621" cy="61555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700" dirty="0" smtClean="0"/>
              <a:t>RAG+</a:t>
            </a:r>
          </a:p>
          <a:p>
            <a:pPr algn="ctr"/>
            <a:r>
              <a:rPr lang="en-GB" sz="1700" dirty="0" smtClean="0"/>
              <a:t>39.1%</a:t>
            </a:r>
            <a:endParaRPr lang="en-GB" sz="1700" dirty="0"/>
          </a:p>
        </p:txBody>
      </p:sp>
      <p:sp>
        <p:nvSpPr>
          <p:cNvPr id="19" name="TextBox 18"/>
          <p:cNvSpPr txBox="1"/>
          <p:nvPr/>
        </p:nvSpPr>
        <p:spPr>
          <a:xfrm>
            <a:off x="4385421" y="1152243"/>
            <a:ext cx="800220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CD19+</a:t>
            </a:r>
          </a:p>
          <a:p>
            <a:pPr algn="ctr"/>
            <a:r>
              <a:rPr lang="en-GB" dirty="0" smtClean="0"/>
              <a:t>5.06%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2448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14071" b="13412"/>
          <a:stretch/>
        </p:blipFill>
        <p:spPr>
          <a:xfrm>
            <a:off x="4006735" y="133008"/>
            <a:ext cx="3011978" cy="315052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/>
          <a:srcRect l="12569" b="13412"/>
          <a:stretch/>
        </p:blipFill>
        <p:spPr>
          <a:xfrm>
            <a:off x="448887" y="133008"/>
            <a:ext cx="3064625" cy="315052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 rot="16200000">
            <a:off x="-37121" y="2399013"/>
            <a:ext cx="7210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RAG</a:t>
            </a:r>
            <a:endParaRPr lang="en-GB" sz="2400" dirty="0"/>
          </a:p>
        </p:txBody>
      </p:sp>
      <p:sp>
        <p:nvSpPr>
          <p:cNvPr id="10" name="TextBox 9"/>
          <p:cNvSpPr txBox="1"/>
          <p:nvPr/>
        </p:nvSpPr>
        <p:spPr>
          <a:xfrm rot="16200000">
            <a:off x="3404118" y="2335374"/>
            <a:ext cx="848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CD19</a:t>
            </a:r>
            <a:endParaRPr lang="en-GB" sz="2400" dirty="0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6981846" y="2413119"/>
            <a:ext cx="6928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CD8</a:t>
            </a:r>
            <a:endParaRPr lang="en-GB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789709" y="3158841"/>
            <a:ext cx="16526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4308764" y="3158840"/>
            <a:ext cx="16526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7827819" y="3158839"/>
            <a:ext cx="6928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CD4</a:t>
            </a:r>
            <a:endParaRPr lang="en-GB" sz="2400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302625" y="1113910"/>
            <a:ext cx="15877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770155" y="1415939"/>
            <a:ext cx="162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5"/>
          <a:srcRect l="14542" b="13641"/>
          <a:stretch/>
        </p:blipFill>
        <p:spPr>
          <a:xfrm>
            <a:off x="7473142" y="133008"/>
            <a:ext cx="2995494" cy="3142211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92562" y="0"/>
            <a:ext cx="1472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Bone Marrow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389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3812" y="160337"/>
            <a:ext cx="3505200" cy="36385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7281" y="160337"/>
            <a:ext cx="3505200" cy="36385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750" y="160337"/>
            <a:ext cx="3505200" cy="36385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rot="16200000">
            <a:off x="-571108" y="1738424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CD19</a:t>
            </a:r>
            <a:endParaRPr lang="en-GB" sz="2400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2845424" y="1738424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RAG</a:t>
            </a:r>
            <a:endParaRPr lang="en-GB" sz="2400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6262719" y="1738423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030778" y="3241963"/>
            <a:ext cx="16526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4447309" y="3241962"/>
            <a:ext cx="16526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7833696" y="3241961"/>
            <a:ext cx="196543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err="1" smtClean="0"/>
              <a:t>TcR</a:t>
            </a:r>
            <a:r>
              <a:rPr lang="el-GR" sz="2400" dirty="0" smtClean="0"/>
              <a:t>β</a:t>
            </a:r>
            <a:endParaRPr lang="en-GB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92562" y="0"/>
            <a:ext cx="914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Thymus</a:t>
            </a:r>
            <a:endParaRPr lang="en-GB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885410" y="1022470"/>
            <a:ext cx="15877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411813" y="1565568"/>
            <a:ext cx="162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535081" y="1565568"/>
            <a:ext cx="758541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+</a:t>
            </a:r>
          </a:p>
          <a:p>
            <a:pPr algn="ctr"/>
            <a:r>
              <a:rPr lang="en-GB" dirty="0" smtClean="0"/>
              <a:t>80.5%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3080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3812" y="160339"/>
            <a:ext cx="3505200" cy="36385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7281" y="160339"/>
            <a:ext cx="3505200" cy="36385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750" y="160339"/>
            <a:ext cx="3505200" cy="36385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2562" y="0"/>
            <a:ext cx="1472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Bone Marrow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 rot="16200000">
            <a:off x="-571108" y="1738424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CD19</a:t>
            </a:r>
            <a:endParaRPr lang="en-GB" sz="2400" dirty="0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2845424" y="1738424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RAG</a:t>
            </a:r>
            <a:endParaRPr lang="en-GB" sz="2400" dirty="0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6262719" y="1738423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1030778" y="3241963"/>
            <a:ext cx="16526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4447309" y="3241962"/>
            <a:ext cx="16526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7833696" y="3241961"/>
            <a:ext cx="196543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err="1" smtClean="0"/>
              <a:t>TcR</a:t>
            </a:r>
            <a:r>
              <a:rPr lang="el-GR" sz="2400" dirty="0" smtClean="0"/>
              <a:t>β</a:t>
            </a:r>
            <a:endParaRPr lang="en-GB" sz="2400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5833526" y="1022470"/>
            <a:ext cx="1656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411813" y="1565568"/>
            <a:ext cx="162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1415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5500" y="160337"/>
            <a:ext cx="3505200" cy="36385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7281" y="160337"/>
            <a:ext cx="3505200" cy="36385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9062" y="160337"/>
            <a:ext cx="3505200" cy="36385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rot="16200000">
            <a:off x="-571108" y="1738424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smtClean="0"/>
              <a:t>IgM</a:t>
            </a:r>
            <a:endParaRPr lang="en-GB" sz="2400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2845424" y="1738424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smtClean="0"/>
              <a:t>CD43</a:t>
            </a:r>
            <a:endParaRPr lang="en-GB" sz="2400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6262719" y="1738423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smtClean="0"/>
              <a:t>CD19</a:t>
            </a:r>
            <a:endParaRPr lang="en-GB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030778" y="3241963"/>
            <a:ext cx="16526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4447309" y="3241962"/>
            <a:ext cx="16526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7833696" y="3241961"/>
            <a:ext cx="196543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err="1" smtClean="0"/>
              <a:t>TcR</a:t>
            </a:r>
            <a:r>
              <a:rPr lang="el-GR" sz="2400" dirty="0" smtClean="0"/>
              <a:t>β</a:t>
            </a:r>
            <a:endParaRPr lang="en-GB" sz="24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925660" y="1413168"/>
            <a:ext cx="1656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544365" y="2114208"/>
            <a:ext cx="162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0462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7664" y="160337"/>
            <a:ext cx="3505200" cy="36385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7281" y="160337"/>
            <a:ext cx="3505200" cy="36385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5211" y="160337"/>
            <a:ext cx="3505200" cy="36385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rot="16200000">
            <a:off x="-571108" y="1738424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smtClean="0"/>
              <a:t>IgM</a:t>
            </a:r>
            <a:endParaRPr lang="en-GB" sz="2400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2845424" y="1738424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smtClean="0"/>
              <a:t>CD43</a:t>
            </a:r>
            <a:endParaRPr lang="en-GB" sz="2400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6262719" y="1738423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smtClean="0"/>
              <a:t>CD19</a:t>
            </a:r>
            <a:endParaRPr lang="en-GB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030778" y="3241963"/>
            <a:ext cx="16526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4447309" y="3241962"/>
            <a:ext cx="16526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7833696" y="3241961"/>
            <a:ext cx="196543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err="1" smtClean="0"/>
              <a:t>TcR</a:t>
            </a:r>
            <a:r>
              <a:rPr lang="el-GR" sz="2400" dirty="0" smtClean="0"/>
              <a:t>β</a:t>
            </a:r>
            <a:endParaRPr lang="en-GB" sz="24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925660" y="1413168"/>
            <a:ext cx="1656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544365" y="2114208"/>
            <a:ext cx="162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7753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2127" y="160337"/>
            <a:ext cx="3505200" cy="36385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7281" y="160337"/>
            <a:ext cx="3505200" cy="36385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211" y="160337"/>
            <a:ext cx="3505200" cy="36385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rot="16200000">
            <a:off x="-571108" y="1738424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2845424" y="1738424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smtClean="0"/>
              <a:t>CD43</a:t>
            </a:r>
            <a:endParaRPr lang="en-GB" sz="2400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6262719" y="1738423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smtClean="0"/>
              <a:t>CD19</a:t>
            </a:r>
            <a:endParaRPr lang="en-GB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030778" y="3241963"/>
            <a:ext cx="16526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4447309" y="3241962"/>
            <a:ext cx="16526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7833696" y="3241961"/>
            <a:ext cx="196543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err="1" smtClean="0"/>
              <a:t>TcR</a:t>
            </a:r>
            <a:r>
              <a:rPr lang="el-GR" sz="2400" dirty="0" smtClean="0"/>
              <a:t>β</a:t>
            </a:r>
            <a:endParaRPr lang="en-GB" sz="24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925660" y="1413168"/>
            <a:ext cx="1656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544365" y="2114208"/>
            <a:ext cx="162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376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47" y="260093"/>
            <a:ext cx="3505200" cy="363855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9297" y="260093"/>
            <a:ext cx="3505200" cy="363855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6815" y="260093"/>
            <a:ext cx="3505200" cy="36385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80186" y="99753"/>
            <a:ext cx="940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4 weeks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4929720" y="99753"/>
            <a:ext cx="940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7</a:t>
            </a:r>
            <a:r>
              <a:rPr lang="en-GB" dirty="0" smtClean="0"/>
              <a:t> weeks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8420744" y="99753"/>
            <a:ext cx="1057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11 weeks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 rot="16200000">
            <a:off x="-704110" y="1769957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2845424" y="1771676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10" name="TextBox 9"/>
          <p:cNvSpPr txBox="1"/>
          <p:nvPr/>
        </p:nvSpPr>
        <p:spPr>
          <a:xfrm rot="16200000">
            <a:off x="6386649" y="1769957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931022" y="3341719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CD43</a:t>
            </a:r>
            <a:endParaRPr lang="en-GB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4486100" y="3341719"/>
            <a:ext cx="218902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CD43</a:t>
            </a:r>
            <a:endParaRPr lang="en-GB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8016239" y="3346187"/>
            <a:ext cx="196543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CD43</a:t>
            </a:r>
            <a:endParaRPr lang="en-GB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2823543" y="2682612"/>
            <a:ext cx="50154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dirty="0" smtClean="0"/>
              <a:t>Pro</a:t>
            </a:r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6379374" y="2682612"/>
            <a:ext cx="50154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dirty="0" smtClean="0"/>
              <a:t>Pro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9925383" y="2682612"/>
            <a:ext cx="50154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dirty="0" smtClean="0"/>
              <a:t>Pro</a:t>
            </a:r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8059182" y="2678767"/>
            <a:ext cx="49584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dirty="0" smtClean="0"/>
              <a:t>Pre</a:t>
            </a:r>
            <a:endParaRPr lang="en-GB" dirty="0"/>
          </a:p>
        </p:txBody>
      </p:sp>
      <p:sp>
        <p:nvSpPr>
          <p:cNvPr id="18" name="TextBox 17"/>
          <p:cNvSpPr txBox="1"/>
          <p:nvPr/>
        </p:nvSpPr>
        <p:spPr>
          <a:xfrm>
            <a:off x="4502726" y="2675811"/>
            <a:ext cx="49584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dirty="0" smtClean="0"/>
              <a:t>Pre</a:t>
            </a:r>
            <a:endParaRPr lang="en-GB" dirty="0"/>
          </a:p>
        </p:txBody>
      </p:sp>
      <p:sp>
        <p:nvSpPr>
          <p:cNvPr id="19" name="TextBox 18"/>
          <p:cNvSpPr txBox="1"/>
          <p:nvPr/>
        </p:nvSpPr>
        <p:spPr>
          <a:xfrm>
            <a:off x="952878" y="2675811"/>
            <a:ext cx="49584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dirty="0" smtClean="0"/>
              <a:t>Pre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1469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8513</TotalTime>
  <Words>522</Words>
  <Application>Microsoft Office PowerPoint</Application>
  <PresentationFormat>Custom</PresentationFormat>
  <Paragraphs>282</Paragraphs>
  <Slides>19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Helen Davies</dc:creator>
  <cp:lastModifiedBy>Helen Davies</cp:lastModifiedBy>
  <cp:revision>45</cp:revision>
  <dcterms:created xsi:type="dcterms:W3CDTF">2015-07-24T09:41:16Z</dcterms:created>
  <dcterms:modified xsi:type="dcterms:W3CDTF">2015-08-30T18:58:40Z</dcterms:modified>
</cp:coreProperties>
</file>