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7199313" cy="4319588"/>
  <p:notesSz cx="6858000" cy="9144000"/>
  <p:defaultTextStyle>
    <a:defPPr>
      <a:defRPr lang="en-US"/>
    </a:defPPr>
    <a:lvl1pPr marL="0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1pPr>
    <a:lvl2pPr marL="276423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2pPr>
    <a:lvl3pPr marL="55284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3pPr>
    <a:lvl4pPr marL="82926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4pPr>
    <a:lvl5pPr marL="110569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5pPr>
    <a:lvl6pPr marL="1382116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6pPr>
    <a:lvl7pPr marL="1658539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7pPr>
    <a:lvl8pPr marL="1934962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8pPr>
    <a:lvl9pPr marL="2211385" algn="l" defTabSz="552846" rtl="0" eaLnBrk="1" latinLnBrk="0" hangingPunct="1">
      <a:defRPr sz="10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3745" autoAdjust="0"/>
  </p:normalViewPr>
  <p:slideViewPr>
    <p:cSldViewPr snapToGrid="0">
      <p:cViewPr varScale="1">
        <p:scale>
          <a:sx n="120" d="100"/>
          <a:sy n="120" d="100"/>
        </p:scale>
        <p:origin x="1152" y="102"/>
      </p:cViewPr>
      <p:guideLst>
        <p:guide orient="horz" pos="1360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473665472"/>
        <c:axId val="-473664384"/>
      </c:barChart>
      <c:catAx>
        <c:axId val="-4736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3664384"/>
        <c:crosses val="autoZero"/>
        <c:auto val="1"/>
        <c:lblAlgn val="ctr"/>
        <c:lblOffset val="100"/>
        <c:noMultiLvlLbl val="0"/>
      </c:catAx>
      <c:valAx>
        <c:axId val="-47366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366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28AB1-267B-474E-BD8A-C704628DBB4D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D7968-2305-4D34-80DD-72B95C6175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7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CD19+</a:t>
            </a:r>
          </a:p>
          <a:p>
            <a:r>
              <a:rPr lang="en-GB" dirty="0" smtClean="0"/>
              <a:t>11.6.15,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61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BM RAG </a:t>
            </a:r>
            <a:r>
              <a:rPr lang="en-GB" smtClean="0"/>
              <a:t>(LHS)</a:t>
            </a:r>
            <a:r>
              <a:rPr lang="en-GB" baseline="0" smtClean="0"/>
              <a:t> </a:t>
            </a:r>
            <a:r>
              <a:rPr lang="en-GB" smtClean="0"/>
              <a:t>and </a:t>
            </a:r>
            <a:r>
              <a:rPr lang="en-GB" dirty="0" smtClean="0"/>
              <a:t>total thy RAG (RHS)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WT </a:t>
            </a:r>
            <a:r>
              <a:rPr lang="en-GB" dirty="0" smtClean="0">
                <a:sym typeface="Wingdings" panose="05000000000000000000" pitchFamily="2" charset="2"/>
              </a:rPr>
              <a:t>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4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GFP</a:t>
            </a:r>
            <a:r>
              <a:rPr lang="en-GB" dirty="0" smtClean="0">
                <a:sym typeface="Wingdings" panose="05000000000000000000" pitchFamily="2" charset="2"/>
              </a:rPr>
              <a:t> nod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6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1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CD19-</a:t>
            </a:r>
          </a:p>
          <a:p>
            <a:r>
              <a:rPr lang="en-GB" dirty="0" smtClean="0"/>
              <a:t>11.6.15,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1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dirty="0" smtClean="0"/>
              <a:t> 1 round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6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Miltenyi</a:t>
            </a:r>
            <a:r>
              <a:rPr lang="en-GB" baseline="0" dirty="0" smtClean="0"/>
              <a:t> 2 rounds </a:t>
            </a:r>
            <a:r>
              <a:rPr lang="en-GB" baseline="0" dirty="0" err="1" smtClean="0"/>
              <a:t>lin</a:t>
            </a:r>
            <a:r>
              <a:rPr lang="en-GB" baseline="0" dirty="0" smtClean="0"/>
              <a:t> depletion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53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July </a:t>
            </a:r>
          </a:p>
          <a:p>
            <a:r>
              <a:rPr lang="en-GB" dirty="0" smtClean="0"/>
              <a:t>Thy 2 NOD</a:t>
            </a:r>
          </a:p>
          <a:p>
            <a:r>
              <a:rPr lang="en-GB" dirty="0" smtClean="0"/>
              <a:t>Thy 6 KO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2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3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D7968-2305-4D34-80DD-72B95C6175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706933"/>
            <a:ext cx="5399485" cy="150385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268784"/>
            <a:ext cx="5399485" cy="1042900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6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7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29978"/>
            <a:ext cx="1552352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29978"/>
            <a:ext cx="4567064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3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76898"/>
            <a:ext cx="6209407" cy="179682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890725"/>
            <a:ext cx="6209407" cy="944910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4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149890"/>
            <a:ext cx="3059708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0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29978"/>
            <a:ext cx="6209407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058899"/>
            <a:ext cx="3045647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577849"/>
            <a:ext cx="3045647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058899"/>
            <a:ext cx="3060646" cy="518950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577849"/>
            <a:ext cx="3060646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9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5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7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21941"/>
            <a:ext cx="3644652" cy="3069707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972"/>
            <a:ext cx="2321966" cy="100790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21941"/>
            <a:ext cx="3644652" cy="3069707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95877"/>
            <a:ext cx="2321966" cy="2400771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6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29978"/>
            <a:ext cx="620940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149890"/>
            <a:ext cx="620940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7C41-FC34-4E7A-8F1D-282D4830B78C}" type="datetimeFigureOut">
              <a:rPr lang="en-GB" smtClean="0"/>
              <a:t>09/09/2015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003618"/>
            <a:ext cx="242976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003618"/>
            <a:ext cx="161984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14DFE-EBB3-4D66-AB7C-A8F1674FA8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6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5958517"/>
              </p:ext>
            </p:extLst>
          </p:nvPr>
        </p:nvGraphicFramePr>
        <p:xfrm>
          <a:off x="1199885" y="559946"/>
          <a:ext cx="4799542" cy="319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2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69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0.440%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62154" y="81103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0</a:t>
            </a:r>
            <a:r>
              <a:rPr lang="en-GB" sz="1800" dirty="0" smtClean="0"/>
              <a:t>.088%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11314" y="10889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WT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4248" y="108891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92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1" r="7668"/>
          <a:stretch/>
        </p:blipFill>
        <p:spPr>
          <a:xfrm>
            <a:off x="0" y="-794"/>
            <a:ext cx="3625795" cy="4319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9" t="35811" r="38620" b="38167"/>
          <a:stretch/>
        </p:blipFill>
        <p:spPr>
          <a:xfrm>
            <a:off x="3815951" y="751951"/>
            <a:ext cx="3061928" cy="28140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1327868" y="2226365"/>
            <a:ext cx="3434963" cy="238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9472" y="1773141"/>
            <a:ext cx="1168842" cy="89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1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0" y="0"/>
            <a:ext cx="53994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20852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6953" y="112152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9385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5924" y="112152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4510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1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74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92828" y="10889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B6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71326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6754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2855" y="1606558"/>
            <a:ext cx="6794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Pro B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175287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4671826" y="1606558"/>
            <a:ext cx="67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800" dirty="0" smtClean="0"/>
              <a:t>Pre B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44880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137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37" y="339725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6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2.37%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0.005%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4471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1" y="339725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64580" y="108888"/>
            <a:ext cx="208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Fraction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16668" y="108888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Fraction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23933" y="69176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4.64%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1638" y="69176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0.002%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304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63" y="211936"/>
            <a:ext cx="36099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6" y="259561"/>
            <a:ext cx="3514725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97040" y="1861848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CD8</a:t>
            </a:r>
            <a:endParaRPr lang="en-GB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651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CD4</a:t>
            </a:r>
            <a:endParaRPr lang="en-GB" sz="18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984218" y="1861849"/>
            <a:ext cx="17606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CD19</a:t>
            </a:r>
            <a:endParaRPr lang="en-GB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42376" y="3385930"/>
            <a:ext cx="22064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CD11c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38930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64" y="339721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05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0.670%</a:t>
            </a:r>
            <a:endParaRPr lang="en-GB" sz="18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/>
              <a:t>TcR</a:t>
            </a:r>
            <a:r>
              <a:rPr lang="el-GR" sz="2400" dirty="0"/>
              <a:t>β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58175" y="108890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2199" y="108889"/>
            <a:ext cx="119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NOD KO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5763" y="7156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0.054%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9275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010" y="1168842"/>
            <a:ext cx="477033" cy="3419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48284" y="1032018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pPr algn="ctr"/>
            <a:r>
              <a:rPr lang="en-GB" sz="1700" dirty="0" smtClean="0"/>
              <a:t>40.2%</a:t>
            </a:r>
            <a:endParaRPr lang="en-GB" sz="1700" dirty="0"/>
          </a:p>
        </p:txBody>
      </p:sp>
      <p:sp>
        <p:nvSpPr>
          <p:cNvPr id="7" name="Rectangle 6"/>
          <p:cNvSpPr/>
          <p:nvPr/>
        </p:nvSpPr>
        <p:spPr>
          <a:xfrm>
            <a:off x="4492487" y="1168842"/>
            <a:ext cx="467756" cy="341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353484" y="1005983"/>
            <a:ext cx="78418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 err="1" smtClean="0"/>
              <a:t>IgM</a:t>
            </a:r>
            <a:r>
              <a:rPr lang="en-GB" sz="1700" baseline="30000" dirty="0" err="1" smtClean="0"/>
              <a:t>high</a:t>
            </a:r>
            <a:endParaRPr lang="en-GB" sz="1700" dirty="0" smtClean="0"/>
          </a:p>
          <a:p>
            <a:r>
              <a:rPr lang="en-GB" sz="1700" dirty="0" smtClean="0"/>
              <a:t>17.2%</a:t>
            </a:r>
            <a:endParaRPr lang="en-GB" sz="1700" dirty="0"/>
          </a:p>
        </p:txBody>
      </p:sp>
      <p:sp>
        <p:nvSpPr>
          <p:cNvPr id="8" name="Rectangle 7"/>
          <p:cNvSpPr/>
          <p:nvPr/>
        </p:nvSpPr>
        <p:spPr>
          <a:xfrm>
            <a:off x="1053353" y="1952371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540775" y="1924762"/>
            <a:ext cx="477033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48284" y="1764066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23.9%</a:t>
            </a:r>
            <a:endParaRPr lang="en-GB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3484" y="1764065"/>
            <a:ext cx="7419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err="1" smtClean="0"/>
              <a:t>IgM</a:t>
            </a:r>
            <a:r>
              <a:rPr lang="en-GB" sz="1700" baseline="30000" dirty="0" err="1" smtClean="0"/>
              <a:t>low</a:t>
            </a:r>
            <a:endParaRPr lang="en-GB" sz="1700" dirty="0" smtClean="0"/>
          </a:p>
          <a:p>
            <a:pPr algn="ctr"/>
            <a:r>
              <a:rPr lang="en-GB" sz="1700" dirty="0" smtClean="0"/>
              <a:t>74.1%</a:t>
            </a:r>
            <a:endParaRPr lang="en-GB" sz="1700" dirty="0"/>
          </a:p>
        </p:txBody>
      </p:sp>
      <p:sp>
        <p:nvSpPr>
          <p:cNvPr id="14" name="Rectangle 13"/>
          <p:cNvSpPr/>
          <p:nvPr/>
        </p:nvSpPr>
        <p:spPr>
          <a:xfrm>
            <a:off x="4492487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21719" y="2639833"/>
            <a:ext cx="389614" cy="318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53285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21.7%</a:t>
            </a:r>
            <a:endParaRPr lang="en-GB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3484" y="2442826"/>
            <a:ext cx="7264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00" dirty="0" smtClean="0"/>
              <a:t>IgM-</a:t>
            </a:r>
          </a:p>
          <a:p>
            <a:pPr algn="ctr"/>
            <a:r>
              <a:rPr lang="en-GB" sz="1700" dirty="0" smtClean="0"/>
              <a:t>4.01%</a:t>
            </a:r>
            <a:endParaRPr lang="en-GB" sz="17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727963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07169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794469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60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530386" y="10888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GFP+</a:t>
            </a:r>
            <a:endParaRPr lang="en-GB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17808" y="10888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GFP-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68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594166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9939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0.205%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63" y="594166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4589" y="993911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0.008%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0390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75670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14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00201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0.141%</a:t>
            </a:r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52" y="610067"/>
            <a:ext cx="3505200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/>
              <a:t>0</a:t>
            </a:r>
            <a:r>
              <a:rPr lang="en-GB" sz="1800" dirty="0" smtClean="0"/>
              <a:t>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026277" y="0"/>
            <a:ext cx="308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Spleen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490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14" y="610067"/>
            <a:ext cx="3505200" cy="3638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2.27%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0.181%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61003" y="0"/>
            <a:ext cx="327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CD19+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7906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59" y="61006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610067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9389" y="1009813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0.406%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572540" y="100981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CD19+IgM+</a:t>
            </a:r>
          </a:p>
          <a:p>
            <a:pPr algn="ctr"/>
            <a:r>
              <a:rPr lang="en-GB" sz="1800" dirty="0" smtClean="0"/>
              <a:t>0.136%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71206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71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10371" y="2119809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5503" y="3691571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58977" y="59237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7</a:t>
            </a:r>
            <a:r>
              <a:rPr lang="en-GB" sz="1800" dirty="0" smtClean="0"/>
              <a:t> days</a:t>
            </a:r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964177" y="59238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11 days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90658" y="0"/>
            <a:ext cx="321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CD19- Recipient Thymus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31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67414" y="28388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38.3%</a:t>
            </a:r>
            <a:endParaRPr lang="en-GB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640628" y="283109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73.1%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641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2" y="339725"/>
            <a:ext cx="3505200" cy="3638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CD11c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321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4" y="339725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2059" y="2266119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800" dirty="0" smtClean="0"/>
              <a:t>B220-</a:t>
            </a:r>
          </a:p>
          <a:p>
            <a:pPr algn="ctr"/>
            <a:r>
              <a:rPr lang="en-GB" sz="1800" dirty="0" smtClean="0"/>
              <a:t>93.4%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3" y="339725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073" y="179342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96.3%</a:t>
            </a:r>
            <a:endParaRPr lang="en-GB" sz="18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1206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23071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810371" y="1897175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B220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5503" y="3468937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59" y="2135873"/>
            <a:ext cx="20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4264</TotalTime>
  <Words>290</Words>
  <Application>Microsoft Office PowerPoint</Application>
  <PresentationFormat>Custom</PresentationFormat>
  <Paragraphs>173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37</cp:revision>
  <dcterms:created xsi:type="dcterms:W3CDTF">2015-07-23T12:23:37Z</dcterms:created>
  <dcterms:modified xsi:type="dcterms:W3CDTF">2015-09-09T19:38:50Z</dcterms:modified>
</cp:coreProperties>
</file>