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7199313" cy="4319588"/>
  <p:notesSz cx="6858000" cy="9144000"/>
  <p:defaultTextStyle>
    <a:defPPr>
      <a:defRPr lang="en-US"/>
    </a:defPPr>
    <a:lvl1pPr marL="0" algn="l" defTabSz="552846" rtl="0" eaLnBrk="1" latinLnBrk="0" hangingPunct="1">
      <a:defRPr sz="1088" kern="1200">
        <a:solidFill>
          <a:schemeClr val="tx1"/>
        </a:solidFill>
        <a:latin typeface="+mn-lt"/>
        <a:ea typeface="+mn-ea"/>
        <a:cs typeface="+mn-cs"/>
      </a:defRPr>
    </a:lvl1pPr>
    <a:lvl2pPr marL="276423" algn="l" defTabSz="552846" rtl="0" eaLnBrk="1" latinLnBrk="0" hangingPunct="1">
      <a:defRPr sz="1088" kern="1200">
        <a:solidFill>
          <a:schemeClr val="tx1"/>
        </a:solidFill>
        <a:latin typeface="+mn-lt"/>
        <a:ea typeface="+mn-ea"/>
        <a:cs typeface="+mn-cs"/>
      </a:defRPr>
    </a:lvl2pPr>
    <a:lvl3pPr marL="552846" algn="l" defTabSz="552846" rtl="0" eaLnBrk="1" latinLnBrk="0" hangingPunct="1">
      <a:defRPr sz="1088" kern="1200">
        <a:solidFill>
          <a:schemeClr val="tx1"/>
        </a:solidFill>
        <a:latin typeface="+mn-lt"/>
        <a:ea typeface="+mn-ea"/>
        <a:cs typeface="+mn-cs"/>
      </a:defRPr>
    </a:lvl3pPr>
    <a:lvl4pPr marL="829269" algn="l" defTabSz="552846" rtl="0" eaLnBrk="1" latinLnBrk="0" hangingPunct="1">
      <a:defRPr sz="1088" kern="1200">
        <a:solidFill>
          <a:schemeClr val="tx1"/>
        </a:solidFill>
        <a:latin typeface="+mn-lt"/>
        <a:ea typeface="+mn-ea"/>
        <a:cs typeface="+mn-cs"/>
      </a:defRPr>
    </a:lvl4pPr>
    <a:lvl5pPr marL="1105692" algn="l" defTabSz="552846" rtl="0" eaLnBrk="1" latinLnBrk="0" hangingPunct="1">
      <a:defRPr sz="1088" kern="1200">
        <a:solidFill>
          <a:schemeClr val="tx1"/>
        </a:solidFill>
        <a:latin typeface="+mn-lt"/>
        <a:ea typeface="+mn-ea"/>
        <a:cs typeface="+mn-cs"/>
      </a:defRPr>
    </a:lvl5pPr>
    <a:lvl6pPr marL="1382116" algn="l" defTabSz="552846" rtl="0" eaLnBrk="1" latinLnBrk="0" hangingPunct="1">
      <a:defRPr sz="1088" kern="1200">
        <a:solidFill>
          <a:schemeClr val="tx1"/>
        </a:solidFill>
        <a:latin typeface="+mn-lt"/>
        <a:ea typeface="+mn-ea"/>
        <a:cs typeface="+mn-cs"/>
      </a:defRPr>
    </a:lvl6pPr>
    <a:lvl7pPr marL="1658539" algn="l" defTabSz="552846" rtl="0" eaLnBrk="1" latinLnBrk="0" hangingPunct="1">
      <a:defRPr sz="1088" kern="1200">
        <a:solidFill>
          <a:schemeClr val="tx1"/>
        </a:solidFill>
        <a:latin typeface="+mn-lt"/>
        <a:ea typeface="+mn-ea"/>
        <a:cs typeface="+mn-cs"/>
      </a:defRPr>
    </a:lvl7pPr>
    <a:lvl8pPr marL="1934962" algn="l" defTabSz="552846" rtl="0" eaLnBrk="1" latinLnBrk="0" hangingPunct="1">
      <a:defRPr sz="1088" kern="1200">
        <a:solidFill>
          <a:schemeClr val="tx1"/>
        </a:solidFill>
        <a:latin typeface="+mn-lt"/>
        <a:ea typeface="+mn-ea"/>
        <a:cs typeface="+mn-cs"/>
      </a:defRPr>
    </a:lvl8pPr>
    <a:lvl9pPr marL="2211385" algn="l" defTabSz="552846" rtl="0" eaLnBrk="1" latinLnBrk="0" hangingPunct="1">
      <a:defRPr sz="108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60" userDrawn="1">
          <p15:clr>
            <a:srgbClr val="A4A3A4"/>
          </p15:clr>
        </p15:guide>
        <p15:guide id="2" pos="226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49" autoAdjust="0"/>
    <p:restoredTop sz="83745" autoAdjust="0"/>
  </p:normalViewPr>
  <p:slideViewPr>
    <p:cSldViewPr snapToGrid="0">
      <p:cViewPr varScale="1">
        <p:scale>
          <a:sx n="120" d="100"/>
          <a:sy n="120" d="100"/>
        </p:scale>
        <p:origin x="1152" y="102"/>
      </p:cViewPr>
      <p:guideLst>
        <p:guide orient="horz" pos="1360"/>
        <p:guide pos="226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98450368"/>
        <c:axId val="-298448192"/>
      </c:barChart>
      <c:catAx>
        <c:axId val="-2984503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98448192"/>
        <c:crosses val="autoZero"/>
        <c:auto val="1"/>
        <c:lblAlgn val="ctr"/>
        <c:lblOffset val="100"/>
        <c:noMultiLvlLbl val="0"/>
      </c:catAx>
      <c:valAx>
        <c:axId val="-2984481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984503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028AB1-267B-474E-BD8A-C704628DBB4D}" type="datetimeFigureOut">
              <a:rPr lang="en-GB" smtClean="0"/>
              <a:t>20/08/2015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1143000"/>
            <a:ext cx="51435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9D7968-2305-4D34-80DD-72B95C6175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9774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CD19+</a:t>
            </a:r>
          </a:p>
          <a:p>
            <a:r>
              <a:rPr lang="en-GB" dirty="0" smtClean="0"/>
              <a:t>11.6.15,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D7968-2305-4D34-80DD-72B95C617568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636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CD19-</a:t>
            </a:r>
          </a:p>
          <a:p>
            <a:r>
              <a:rPr lang="en-GB" dirty="0" smtClean="0"/>
              <a:t>11.6.15,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D7968-2305-4D34-80DD-72B95C61756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9860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CD19-</a:t>
            </a:r>
          </a:p>
          <a:p>
            <a:r>
              <a:rPr lang="en-GB" dirty="0" smtClean="0"/>
              <a:t>11.6.15,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D7968-2305-4D34-80DD-72B95C617568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77148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CD19-</a:t>
            </a:r>
          </a:p>
          <a:p>
            <a:r>
              <a:rPr lang="en-GB" dirty="0" smtClean="0"/>
              <a:t>11.6.15,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D7968-2305-4D34-80DD-72B95C617568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26164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Miltenyi</a:t>
            </a:r>
            <a:r>
              <a:rPr lang="en-GB" dirty="0" smtClean="0"/>
              <a:t> 1 round</a:t>
            </a:r>
            <a:r>
              <a:rPr lang="en-GB" baseline="0" dirty="0" smtClean="0"/>
              <a:t> </a:t>
            </a:r>
            <a:r>
              <a:rPr lang="en-GB" baseline="0" dirty="0" err="1" smtClean="0"/>
              <a:t>lin</a:t>
            </a:r>
            <a:r>
              <a:rPr lang="en-GB" baseline="0" dirty="0" smtClean="0"/>
              <a:t> depletion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D7968-2305-4D34-80DD-72B95C617568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4667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Miltenyi</a:t>
            </a:r>
            <a:r>
              <a:rPr lang="en-GB" baseline="0" dirty="0" smtClean="0"/>
              <a:t> 2 rounds </a:t>
            </a:r>
            <a:r>
              <a:rPr lang="en-GB" baseline="0" dirty="0" err="1" smtClean="0"/>
              <a:t>lin</a:t>
            </a:r>
            <a:r>
              <a:rPr lang="en-GB" baseline="0" dirty="0" smtClean="0"/>
              <a:t> depletion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D7968-2305-4D34-80DD-72B95C617568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35382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10</a:t>
            </a:r>
            <a:r>
              <a:rPr lang="en-GB" baseline="30000" dirty="0" smtClean="0"/>
              <a:t>th</a:t>
            </a:r>
            <a:r>
              <a:rPr lang="en-GB" dirty="0" smtClean="0"/>
              <a:t> July </a:t>
            </a:r>
          </a:p>
          <a:p>
            <a:r>
              <a:rPr lang="en-GB" dirty="0" smtClean="0"/>
              <a:t>Thy 2 NOD</a:t>
            </a:r>
          </a:p>
          <a:p>
            <a:r>
              <a:rPr lang="en-GB" dirty="0" smtClean="0"/>
              <a:t>Thy 6 KO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D7968-2305-4D34-80DD-72B95C617568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30205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D7968-2305-4D34-80DD-72B95C617568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3137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9914" y="706933"/>
            <a:ext cx="5399485" cy="1503857"/>
          </a:xfrm>
        </p:spPr>
        <p:txBody>
          <a:bodyPr anchor="b"/>
          <a:lstStyle>
            <a:lvl1pPr algn="ctr">
              <a:defRPr sz="354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2268784"/>
            <a:ext cx="5399485" cy="1042900"/>
          </a:xfrm>
        </p:spPr>
        <p:txBody>
          <a:bodyPr/>
          <a:lstStyle>
            <a:lvl1pPr marL="0" indent="0" algn="ctr">
              <a:buNone/>
              <a:defRPr sz="1417"/>
            </a:lvl1pPr>
            <a:lvl2pPr marL="269977" indent="0" algn="ctr">
              <a:buNone/>
              <a:defRPr sz="1181"/>
            </a:lvl2pPr>
            <a:lvl3pPr marL="539953" indent="0" algn="ctr">
              <a:buNone/>
              <a:defRPr sz="1063"/>
            </a:lvl3pPr>
            <a:lvl4pPr marL="809930" indent="0" algn="ctr">
              <a:buNone/>
              <a:defRPr sz="945"/>
            </a:lvl4pPr>
            <a:lvl5pPr marL="1079906" indent="0" algn="ctr">
              <a:buNone/>
              <a:defRPr sz="945"/>
            </a:lvl5pPr>
            <a:lvl6pPr marL="1349883" indent="0" algn="ctr">
              <a:buNone/>
              <a:defRPr sz="945"/>
            </a:lvl6pPr>
            <a:lvl7pPr marL="1619860" indent="0" algn="ctr">
              <a:buNone/>
              <a:defRPr sz="945"/>
            </a:lvl7pPr>
            <a:lvl8pPr marL="1889836" indent="0" algn="ctr">
              <a:buNone/>
              <a:defRPr sz="945"/>
            </a:lvl8pPr>
            <a:lvl9pPr marL="2159813" indent="0" algn="ctr">
              <a:buNone/>
              <a:defRPr sz="945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7C41-FC34-4E7A-8F1D-282D4830B78C}" type="datetimeFigureOut">
              <a:rPr lang="en-GB" smtClean="0"/>
              <a:t>20/08/2015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4DFE-EBB3-4D66-AB7C-A8F1674FA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1365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7C41-FC34-4E7A-8F1D-282D4830B78C}" type="datetimeFigureOut">
              <a:rPr lang="en-GB" smtClean="0"/>
              <a:t>20/08/2015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4DFE-EBB3-4D66-AB7C-A8F1674FA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077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8" y="229978"/>
            <a:ext cx="1552352" cy="366065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229978"/>
            <a:ext cx="4567064" cy="36606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7C41-FC34-4E7A-8F1D-282D4830B78C}" type="datetimeFigureOut">
              <a:rPr lang="en-GB" smtClean="0"/>
              <a:t>20/08/2015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4DFE-EBB3-4D66-AB7C-A8F1674FA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0870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7C41-FC34-4E7A-8F1D-282D4830B78C}" type="datetimeFigureOut">
              <a:rPr lang="en-GB" smtClean="0"/>
              <a:t>20/08/2015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4DFE-EBB3-4D66-AB7C-A8F1674FA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9935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3" y="1076898"/>
            <a:ext cx="6209407" cy="1796828"/>
          </a:xfrm>
        </p:spPr>
        <p:txBody>
          <a:bodyPr anchor="b"/>
          <a:lstStyle>
            <a:lvl1pPr>
              <a:defRPr sz="354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3" y="2890725"/>
            <a:ext cx="6209407" cy="944910"/>
          </a:xfrm>
        </p:spPr>
        <p:txBody>
          <a:bodyPr/>
          <a:lstStyle>
            <a:lvl1pPr marL="0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1pPr>
            <a:lvl2pPr marL="269977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2pPr>
            <a:lvl3pPr marL="539953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3pPr>
            <a:lvl4pPr marL="80993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4pPr>
            <a:lvl5pPr marL="1079906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5pPr>
            <a:lvl6pPr marL="1349883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6pPr>
            <a:lvl7pPr marL="161986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7pPr>
            <a:lvl8pPr marL="1889836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8pPr>
            <a:lvl9pPr marL="2159813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7C41-FC34-4E7A-8F1D-282D4830B78C}" type="datetimeFigureOut">
              <a:rPr lang="en-GB" smtClean="0"/>
              <a:t>20/08/2015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4DFE-EBB3-4D66-AB7C-A8F1674FA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8046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149890"/>
            <a:ext cx="3059708" cy="27407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149890"/>
            <a:ext cx="3059708" cy="27407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7C41-FC34-4E7A-8F1D-282D4830B78C}" type="datetimeFigureOut">
              <a:rPr lang="en-GB" smtClean="0"/>
              <a:t>20/08/2015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4DFE-EBB3-4D66-AB7C-A8F1674FA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9204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229978"/>
            <a:ext cx="6209407" cy="8349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058899"/>
            <a:ext cx="3045647" cy="518950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69977" indent="0">
              <a:buNone/>
              <a:defRPr sz="1181" b="1"/>
            </a:lvl2pPr>
            <a:lvl3pPr marL="539953" indent="0">
              <a:buNone/>
              <a:defRPr sz="1063" b="1"/>
            </a:lvl3pPr>
            <a:lvl4pPr marL="809930" indent="0">
              <a:buNone/>
              <a:defRPr sz="945" b="1"/>
            </a:lvl4pPr>
            <a:lvl5pPr marL="1079906" indent="0">
              <a:buNone/>
              <a:defRPr sz="945" b="1"/>
            </a:lvl5pPr>
            <a:lvl6pPr marL="1349883" indent="0">
              <a:buNone/>
              <a:defRPr sz="945" b="1"/>
            </a:lvl6pPr>
            <a:lvl7pPr marL="1619860" indent="0">
              <a:buNone/>
              <a:defRPr sz="945" b="1"/>
            </a:lvl7pPr>
            <a:lvl8pPr marL="1889836" indent="0">
              <a:buNone/>
              <a:defRPr sz="945" b="1"/>
            </a:lvl8pPr>
            <a:lvl9pPr marL="2159813" indent="0">
              <a:buNone/>
              <a:defRPr sz="94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1577849"/>
            <a:ext cx="3045647" cy="23207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058899"/>
            <a:ext cx="3060646" cy="518950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69977" indent="0">
              <a:buNone/>
              <a:defRPr sz="1181" b="1"/>
            </a:lvl2pPr>
            <a:lvl3pPr marL="539953" indent="0">
              <a:buNone/>
              <a:defRPr sz="1063" b="1"/>
            </a:lvl3pPr>
            <a:lvl4pPr marL="809930" indent="0">
              <a:buNone/>
              <a:defRPr sz="945" b="1"/>
            </a:lvl4pPr>
            <a:lvl5pPr marL="1079906" indent="0">
              <a:buNone/>
              <a:defRPr sz="945" b="1"/>
            </a:lvl5pPr>
            <a:lvl6pPr marL="1349883" indent="0">
              <a:buNone/>
              <a:defRPr sz="945" b="1"/>
            </a:lvl6pPr>
            <a:lvl7pPr marL="1619860" indent="0">
              <a:buNone/>
              <a:defRPr sz="945" b="1"/>
            </a:lvl7pPr>
            <a:lvl8pPr marL="1889836" indent="0">
              <a:buNone/>
              <a:defRPr sz="945" b="1"/>
            </a:lvl8pPr>
            <a:lvl9pPr marL="2159813" indent="0">
              <a:buNone/>
              <a:defRPr sz="94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1577849"/>
            <a:ext cx="3060646" cy="23207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7C41-FC34-4E7A-8F1D-282D4830B78C}" type="datetimeFigureOut">
              <a:rPr lang="en-GB" smtClean="0"/>
              <a:t>20/08/2015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4DFE-EBB3-4D66-AB7C-A8F1674FA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7298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7C41-FC34-4E7A-8F1D-282D4830B78C}" type="datetimeFigureOut">
              <a:rPr lang="en-GB" smtClean="0"/>
              <a:t>20/08/2015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4DFE-EBB3-4D66-AB7C-A8F1674FA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4253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7C41-FC34-4E7A-8F1D-282D4830B78C}" type="datetimeFigureOut">
              <a:rPr lang="en-GB" smtClean="0"/>
              <a:t>20/08/2015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4DFE-EBB3-4D66-AB7C-A8F1674FA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4765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287972"/>
            <a:ext cx="2321966" cy="1007904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621941"/>
            <a:ext cx="3644652" cy="3069707"/>
          </a:xfrm>
        </p:spPr>
        <p:txBody>
          <a:bodyPr/>
          <a:lstStyle>
            <a:lvl1pPr>
              <a:defRPr sz="1890"/>
            </a:lvl1pPr>
            <a:lvl2pPr>
              <a:defRPr sz="1653"/>
            </a:lvl2pPr>
            <a:lvl3pPr>
              <a:defRPr sz="1417"/>
            </a:lvl3pPr>
            <a:lvl4pPr>
              <a:defRPr sz="1181"/>
            </a:lvl4pPr>
            <a:lvl5pPr>
              <a:defRPr sz="1181"/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1" y="1295877"/>
            <a:ext cx="2321966" cy="2400771"/>
          </a:xfrm>
        </p:spPr>
        <p:txBody>
          <a:bodyPr/>
          <a:lstStyle>
            <a:lvl1pPr marL="0" indent="0">
              <a:buNone/>
              <a:defRPr sz="945"/>
            </a:lvl1pPr>
            <a:lvl2pPr marL="269977" indent="0">
              <a:buNone/>
              <a:defRPr sz="827"/>
            </a:lvl2pPr>
            <a:lvl3pPr marL="539953" indent="0">
              <a:buNone/>
              <a:defRPr sz="709"/>
            </a:lvl3pPr>
            <a:lvl4pPr marL="809930" indent="0">
              <a:buNone/>
              <a:defRPr sz="591"/>
            </a:lvl4pPr>
            <a:lvl5pPr marL="1079906" indent="0">
              <a:buNone/>
              <a:defRPr sz="591"/>
            </a:lvl5pPr>
            <a:lvl6pPr marL="1349883" indent="0">
              <a:buNone/>
              <a:defRPr sz="591"/>
            </a:lvl6pPr>
            <a:lvl7pPr marL="1619860" indent="0">
              <a:buNone/>
              <a:defRPr sz="591"/>
            </a:lvl7pPr>
            <a:lvl8pPr marL="1889836" indent="0">
              <a:buNone/>
              <a:defRPr sz="591"/>
            </a:lvl8pPr>
            <a:lvl9pPr marL="2159813" indent="0">
              <a:buNone/>
              <a:defRPr sz="59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7C41-FC34-4E7A-8F1D-282D4830B78C}" type="datetimeFigureOut">
              <a:rPr lang="en-GB" smtClean="0"/>
              <a:t>20/08/2015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4DFE-EBB3-4D66-AB7C-A8F1674FA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5188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287972"/>
            <a:ext cx="2321966" cy="1007904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621941"/>
            <a:ext cx="3644652" cy="3069707"/>
          </a:xfrm>
        </p:spPr>
        <p:txBody>
          <a:bodyPr anchor="t"/>
          <a:lstStyle>
            <a:lvl1pPr marL="0" indent="0">
              <a:buNone/>
              <a:defRPr sz="1890"/>
            </a:lvl1pPr>
            <a:lvl2pPr marL="269977" indent="0">
              <a:buNone/>
              <a:defRPr sz="1653"/>
            </a:lvl2pPr>
            <a:lvl3pPr marL="539953" indent="0">
              <a:buNone/>
              <a:defRPr sz="1417"/>
            </a:lvl3pPr>
            <a:lvl4pPr marL="809930" indent="0">
              <a:buNone/>
              <a:defRPr sz="1181"/>
            </a:lvl4pPr>
            <a:lvl5pPr marL="1079906" indent="0">
              <a:buNone/>
              <a:defRPr sz="1181"/>
            </a:lvl5pPr>
            <a:lvl6pPr marL="1349883" indent="0">
              <a:buNone/>
              <a:defRPr sz="1181"/>
            </a:lvl6pPr>
            <a:lvl7pPr marL="1619860" indent="0">
              <a:buNone/>
              <a:defRPr sz="1181"/>
            </a:lvl7pPr>
            <a:lvl8pPr marL="1889836" indent="0">
              <a:buNone/>
              <a:defRPr sz="1181"/>
            </a:lvl8pPr>
            <a:lvl9pPr marL="2159813" indent="0">
              <a:buNone/>
              <a:defRPr sz="1181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1" y="1295877"/>
            <a:ext cx="2321966" cy="2400771"/>
          </a:xfrm>
        </p:spPr>
        <p:txBody>
          <a:bodyPr/>
          <a:lstStyle>
            <a:lvl1pPr marL="0" indent="0">
              <a:buNone/>
              <a:defRPr sz="945"/>
            </a:lvl1pPr>
            <a:lvl2pPr marL="269977" indent="0">
              <a:buNone/>
              <a:defRPr sz="827"/>
            </a:lvl2pPr>
            <a:lvl3pPr marL="539953" indent="0">
              <a:buNone/>
              <a:defRPr sz="709"/>
            </a:lvl3pPr>
            <a:lvl4pPr marL="809930" indent="0">
              <a:buNone/>
              <a:defRPr sz="591"/>
            </a:lvl4pPr>
            <a:lvl5pPr marL="1079906" indent="0">
              <a:buNone/>
              <a:defRPr sz="591"/>
            </a:lvl5pPr>
            <a:lvl6pPr marL="1349883" indent="0">
              <a:buNone/>
              <a:defRPr sz="591"/>
            </a:lvl6pPr>
            <a:lvl7pPr marL="1619860" indent="0">
              <a:buNone/>
              <a:defRPr sz="591"/>
            </a:lvl7pPr>
            <a:lvl8pPr marL="1889836" indent="0">
              <a:buNone/>
              <a:defRPr sz="591"/>
            </a:lvl8pPr>
            <a:lvl9pPr marL="2159813" indent="0">
              <a:buNone/>
              <a:defRPr sz="59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7C41-FC34-4E7A-8F1D-282D4830B78C}" type="datetimeFigureOut">
              <a:rPr lang="en-GB" smtClean="0"/>
              <a:t>20/08/2015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4DFE-EBB3-4D66-AB7C-A8F1674FA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565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229978"/>
            <a:ext cx="6209407" cy="834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149890"/>
            <a:ext cx="6209407" cy="2740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4003618"/>
            <a:ext cx="1619845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A7C41-FC34-4E7A-8F1D-282D4830B78C}" type="datetimeFigureOut">
              <a:rPr lang="en-GB" smtClean="0"/>
              <a:t>20/08/2015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4003618"/>
            <a:ext cx="2429768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4003618"/>
            <a:ext cx="1619845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14DFE-EBB3-4D66-AB7C-A8F1674FA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6568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39953" rtl="0" eaLnBrk="1" latinLnBrk="0" hangingPunct="1">
        <a:lnSpc>
          <a:spcPct val="90000"/>
        </a:lnSpc>
        <a:spcBef>
          <a:spcPct val="0"/>
        </a:spcBef>
        <a:buNone/>
        <a:defRPr sz="25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4988" indent="-134988" algn="l" defTabSz="539953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1pPr>
      <a:lvl2pPr marL="404965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674942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3pPr>
      <a:lvl4pPr marL="944918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214895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484871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754848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2024825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294801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1pPr>
      <a:lvl2pPr marL="269977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2pPr>
      <a:lvl3pPr marL="539953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3pPr>
      <a:lvl4pPr marL="809930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079906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349883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619860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1889836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159813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066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045958517"/>
              </p:ext>
            </p:extLst>
          </p:nvPr>
        </p:nvGraphicFramePr>
        <p:xfrm>
          <a:off x="1199885" y="559946"/>
          <a:ext cx="4799542" cy="31996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42157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63" y="339725"/>
            <a:ext cx="3505200" cy="36385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56954" y="811033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/>
              <a:t>0.440%</a:t>
            </a:r>
            <a:endParaRPr lang="en-GB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8863" y="339725"/>
            <a:ext cx="3505200" cy="3638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16200000">
            <a:off x="-727963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907169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err="1" smtClean="0"/>
              <a:t>TcR</a:t>
            </a:r>
            <a:r>
              <a:rPr lang="el-GR" sz="2400" dirty="0" smtClean="0"/>
              <a:t>β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2794469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429601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err="1"/>
              <a:t>TcR</a:t>
            </a:r>
            <a:r>
              <a:rPr lang="el-GR" sz="2400" dirty="0" smtClean="0"/>
              <a:t>β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5962154" y="811033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/>
              <a:t>0</a:t>
            </a:r>
            <a:r>
              <a:rPr lang="en-GB" sz="1800" dirty="0" smtClean="0"/>
              <a:t>.088%</a:t>
            </a:r>
            <a:endParaRPr lang="en-GB" sz="1800" dirty="0"/>
          </a:p>
        </p:txBody>
      </p:sp>
      <p:sp>
        <p:nvSpPr>
          <p:cNvPr id="11" name="TextBox 10"/>
          <p:cNvSpPr txBox="1"/>
          <p:nvPr/>
        </p:nvSpPr>
        <p:spPr>
          <a:xfrm>
            <a:off x="1211314" y="108892"/>
            <a:ext cx="1269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NOD WT</a:t>
            </a:r>
            <a:endParaRPr lang="en-GB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4754248" y="108891"/>
            <a:ext cx="1194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NOD KO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59927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81" r="7668"/>
          <a:stretch/>
        </p:blipFill>
        <p:spPr>
          <a:xfrm>
            <a:off x="0" y="-794"/>
            <a:ext cx="3625795" cy="431958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29" t="35811" r="38620" b="38167"/>
          <a:stretch/>
        </p:blipFill>
        <p:spPr>
          <a:xfrm>
            <a:off x="3815951" y="751951"/>
            <a:ext cx="3061928" cy="2814097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cxnSp>
        <p:nvCxnSpPr>
          <p:cNvPr id="5" name="Straight Arrow Connector 4"/>
          <p:cNvCxnSpPr/>
          <p:nvPr/>
        </p:nvCxnSpPr>
        <p:spPr>
          <a:xfrm>
            <a:off x="1327868" y="2226365"/>
            <a:ext cx="3434963" cy="23853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739472" y="1773141"/>
            <a:ext cx="1168842" cy="8984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513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20" y="0"/>
            <a:ext cx="5399485" cy="431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50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863" y="211936"/>
            <a:ext cx="3609975" cy="3581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86" y="259561"/>
            <a:ext cx="3514725" cy="35337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16200000">
            <a:off x="-497040" y="1861848"/>
            <a:ext cx="17606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800" b="1" dirty="0" smtClean="0"/>
              <a:t>CD8</a:t>
            </a:r>
            <a:endParaRPr lang="en-GB" sz="1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927651" y="3385930"/>
            <a:ext cx="220648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800" b="1" dirty="0" smtClean="0"/>
              <a:t>CD4</a:t>
            </a:r>
            <a:endParaRPr lang="en-GB" sz="1800" b="1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2984218" y="1861849"/>
            <a:ext cx="17606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800" b="1" dirty="0" smtClean="0"/>
              <a:t>CD19</a:t>
            </a:r>
            <a:endParaRPr lang="en-GB" sz="1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442376" y="3385930"/>
            <a:ext cx="220648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800" b="1" dirty="0" smtClean="0"/>
              <a:t>CD11c</a:t>
            </a:r>
            <a:endParaRPr lang="en-GB" sz="1800" b="1" dirty="0"/>
          </a:p>
        </p:txBody>
      </p:sp>
    </p:spTree>
    <p:extLst>
      <p:ext uri="{BB962C8B-B14F-4D97-AF65-F5344CB8AC3E}">
        <p14:creationId xmlns:p14="http://schemas.microsoft.com/office/powerpoint/2010/main" val="2389308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63" y="594166"/>
            <a:ext cx="3505200" cy="36385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59389" y="993912"/>
            <a:ext cx="1279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800" dirty="0" smtClean="0"/>
              <a:t>CD19+IgM+</a:t>
            </a:r>
          </a:p>
          <a:p>
            <a:pPr algn="ctr"/>
            <a:r>
              <a:rPr lang="en-GB" sz="1800" dirty="0" smtClean="0"/>
              <a:t>0.205%</a:t>
            </a:r>
            <a:endParaRPr lang="en-GB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8863" y="594166"/>
            <a:ext cx="3505200" cy="36385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64589" y="993911"/>
            <a:ext cx="1279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800" dirty="0" smtClean="0"/>
              <a:t>CD19+IgM+</a:t>
            </a:r>
          </a:p>
          <a:p>
            <a:pPr algn="ctr"/>
            <a:r>
              <a:rPr lang="en-GB" sz="1800" dirty="0" smtClean="0"/>
              <a:t>0.008%</a:t>
            </a:r>
            <a:endParaRPr lang="en-GB" sz="18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-712061" y="2103908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923071" y="3675670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2810371" y="2103908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445503" y="3675670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458977" y="592373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/>
              <a:t>7</a:t>
            </a:r>
            <a:r>
              <a:rPr lang="en-GB" sz="1800" dirty="0" smtClean="0"/>
              <a:t> days</a:t>
            </a:r>
            <a:endParaRPr lang="en-GB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4964177" y="592380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/>
              <a:t>11 days</a:t>
            </a:r>
            <a:endParaRPr lang="en-GB" sz="1800" dirty="0"/>
          </a:p>
        </p:txBody>
      </p:sp>
      <p:sp>
        <p:nvSpPr>
          <p:cNvPr id="13" name="TextBox 12"/>
          <p:cNvSpPr txBox="1"/>
          <p:nvPr/>
        </p:nvSpPr>
        <p:spPr>
          <a:xfrm>
            <a:off x="2026277" y="0"/>
            <a:ext cx="31467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CD19+ Recipient Spleen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100201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63" y="610067"/>
            <a:ext cx="3505200" cy="36385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59389" y="1009813"/>
            <a:ext cx="1279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800" dirty="0" smtClean="0"/>
              <a:t>CD19+IgM+</a:t>
            </a:r>
          </a:p>
          <a:p>
            <a:pPr algn="ctr"/>
            <a:r>
              <a:rPr lang="en-GB" sz="1800" dirty="0" smtClean="0"/>
              <a:t>0.141%</a:t>
            </a:r>
            <a:endParaRPr lang="en-GB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6652" y="610067"/>
            <a:ext cx="3505200" cy="36385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72540" y="1009812"/>
            <a:ext cx="1279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800" dirty="0" smtClean="0"/>
              <a:t>CD19+IgM+</a:t>
            </a:r>
          </a:p>
          <a:p>
            <a:pPr algn="ctr"/>
            <a:r>
              <a:rPr lang="en-GB" sz="1800" dirty="0"/>
              <a:t>0</a:t>
            </a:r>
            <a:r>
              <a:rPr lang="en-GB" sz="1800" dirty="0" smtClean="0"/>
              <a:t>%</a:t>
            </a:r>
            <a:endParaRPr lang="en-GB" sz="18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-712061" y="2119809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923071" y="3691571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2810371" y="2119809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445503" y="3691571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458977" y="592373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/>
              <a:t>7</a:t>
            </a:r>
            <a:r>
              <a:rPr lang="en-GB" sz="1800" dirty="0" smtClean="0"/>
              <a:t> days</a:t>
            </a:r>
            <a:endParaRPr lang="en-GB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4964177" y="592380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/>
              <a:t>11 days</a:t>
            </a:r>
            <a:endParaRPr lang="en-GB" sz="1800" dirty="0"/>
          </a:p>
        </p:txBody>
      </p:sp>
      <p:sp>
        <p:nvSpPr>
          <p:cNvPr id="13" name="TextBox 12"/>
          <p:cNvSpPr txBox="1"/>
          <p:nvPr/>
        </p:nvSpPr>
        <p:spPr>
          <a:xfrm>
            <a:off x="2026277" y="0"/>
            <a:ext cx="3087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CD19- Recipient Spleen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594906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6314" y="610067"/>
            <a:ext cx="3505200" cy="363855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08" y="610067"/>
            <a:ext cx="3505200" cy="36385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59389" y="1009813"/>
            <a:ext cx="1279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800" dirty="0" smtClean="0"/>
              <a:t>CD19+IgM+</a:t>
            </a:r>
          </a:p>
          <a:p>
            <a:pPr algn="ctr"/>
            <a:r>
              <a:rPr lang="en-GB" sz="1800" dirty="0" smtClean="0"/>
              <a:t>2.27%</a:t>
            </a:r>
            <a:endParaRPr lang="en-GB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5572540" y="1009812"/>
            <a:ext cx="1279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800" dirty="0" smtClean="0"/>
              <a:t>CD19+IgM+</a:t>
            </a:r>
          </a:p>
          <a:p>
            <a:pPr algn="ctr"/>
            <a:r>
              <a:rPr lang="en-GB" sz="1800" dirty="0" smtClean="0"/>
              <a:t>0.181%</a:t>
            </a:r>
            <a:endParaRPr lang="en-GB" sz="18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-712061" y="2119809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923071" y="3691571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2810371" y="2119809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445503" y="3691571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458977" y="592373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/>
              <a:t>7</a:t>
            </a:r>
            <a:r>
              <a:rPr lang="en-GB" sz="1800" dirty="0" smtClean="0"/>
              <a:t> days</a:t>
            </a:r>
            <a:endParaRPr lang="en-GB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4964177" y="592380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/>
              <a:t>11 days</a:t>
            </a:r>
            <a:endParaRPr lang="en-GB" sz="1800" dirty="0"/>
          </a:p>
        </p:txBody>
      </p:sp>
      <p:sp>
        <p:nvSpPr>
          <p:cNvPr id="13" name="TextBox 12"/>
          <p:cNvSpPr txBox="1"/>
          <p:nvPr/>
        </p:nvSpPr>
        <p:spPr>
          <a:xfrm>
            <a:off x="1961003" y="0"/>
            <a:ext cx="3277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CD19+ Recipient Thymus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579065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0659" y="610067"/>
            <a:ext cx="3505200" cy="36385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12" y="610067"/>
            <a:ext cx="3505200" cy="36385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59389" y="1009813"/>
            <a:ext cx="1279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800" dirty="0" smtClean="0"/>
              <a:t>CD19+IgM+</a:t>
            </a:r>
          </a:p>
          <a:p>
            <a:pPr algn="ctr"/>
            <a:r>
              <a:rPr lang="en-GB" sz="1800" dirty="0" smtClean="0"/>
              <a:t>0.406%</a:t>
            </a:r>
            <a:endParaRPr lang="en-GB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5572540" y="1009812"/>
            <a:ext cx="1279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800" dirty="0" smtClean="0"/>
              <a:t>CD19+IgM+</a:t>
            </a:r>
          </a:p>
          <a:p>
            <a:pPr algn="ctr"/>
            <a:r>
              <a:rPr lang="en-GB" sz="1800" dirty="0" smtClean="0"/>
              <a:t>0.136%</a:t>
            </a:r>
            <a:endParaRPr lang="en-GB" sz="18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-712061" y="2119809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923071" y="3691571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2810371" y="2119809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445503" y="3691571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458977" y="592373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/>
              <a:t>7</a:t>
            </a:r>
            <a:r>
              <a:rPr lang="en-GB" sz="1800" dirty="0" smtClean="0"/>
              <a:t> days</a:t>
            </a:r>
            <a:endParaRPr lang="en-GB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4964177" y="592380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/>
              <a:t>11 days</a:t>
            </a:r>
            <a:endParaRPr lang="en-GB" sz="1800" dirty="0"/>
          </a:p>
        </p:txBody>
      </p:sp>
      <p:sp>
        <p:nvSpPr>
          <p:cNvPr id="13" name="TextBox 12"/>
          <p:cNvSpPr txBox="1"/>
          <p:nvPr/>
        </p:nvSpPr>
        <p:spPr>
          <a:xfrm>
            <a:off x="1990658" y="0"/>
            <a:ext cx="32179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CD19- Recipient Thymus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393179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63" y="339725"/>
            <a:ext cx="3505200" cy="36385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6814" y="339725"/>
            <a:ext cx="3505200" cy="36385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 rot="16200000">
            <a:off x="-712061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CD8</a:t>
            </a:r>
            <a:endParaRPr lang="en-GB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923071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CD4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2810371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445503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CD11c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867414" y="2838833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/>
              <a:t>38.3%</a:t>
            </a:r>
            <a:endParaRPr lang="en-GB" sz="1800" dirty="0"/>
          </a:p>
        </p:txBody>
      </p:sp>
      <p:sp>
        <p:nvSpPr>
          <p:cNvPr id="9" name="TextBox 8"/>
          <p:cNvSpPr txBox="1"/>
          <p:nvPr/>
        </p:nvSpPr>
        <p:spPr>
          <a:xfrm>
            <a:off x="4640628" y="2831099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/>
              <a:t>73.1%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1164132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6814" y="339725"/>
            <a:ext cx="3505200" cy="36385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12" y="339725"/>
            <a:ext cx="3505200" cy="36385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 rot="16200000">
            <a:off x="-712061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CD8</a:t>
            </a:r>
            <a:endParaRPr lang="en-GB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923071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CD4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2810371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445503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CD11c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053217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6814" y="339725"/>
            <a:ext cx="3505200" cy="36385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882059" y="2266119"/>
            <a:ext cx="758541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sz="1800" dirty="0" smtClean="0"/>
              <a:t>B220-</a:t>
            </a:r>
          </a:p>
          <a:p>
            <a:pPr algn="ctr"/>
            <a:r>
              <a:rPr lang="en-GB" sz="1800" dirty="0" smtClean="0"/>
              <a:t>93.4%</a:t>
            </a:r>
            <a:endParaRPr lang="en-GB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63" y="339725"/>
            <a:ext cx="3505200" cy="3638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23073" y="1793424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/>
              <a:t>96.3%</a:t>
            </a:r>
            <a:endParaRPr lang="en-GB" sz="1800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-712061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CD8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923071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CD4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2810371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B220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445503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737755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3426</TotalTime>
  <Words>159</Words>
  <Application>Microsoft Office PowerPoint</Application>
  <PresentationFormat>Custom</PresentationFormat>
  <Paragraphs>95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Helen Davies</dc:creator>
  <cp:lastModifiedBy>Helen Davies</cp:lastModifiedBy>
  <cp:revision>18</cp:revision>
  <dcterms:created xsi:type="dcterms:W3CDTF">2015-07-23T12:23:37Z</dcterms:created>
  <dcterms:modified xsi:type="dcterms:W3CDTF">2015-08-20T13:00:44Z</dcterms:modified>
</cp:coreProperties>
</file>