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0799763" cy="39592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099" autoAdjust="0"/>
  </p:normalViewPr>
  <p:slideViewPr>
    <p:cSldViewPr snapToGrid="0">
      <p:cViewPr varScale="1">
        <p:scale>
          <a:sx n="115" d="100"/>
          <a:sy n="115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7D83B-ADDA-4ECB-B692-7302BE334C8B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79463" y="1143000"/>
            <a:ext cx="84169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E1E78-BF79-4B81-BC92-5B601D8D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4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 1 20150722 24.10.14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927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Mature B cell increases pro B cells</a:t>
            </a:r>
          </a:p>
          <a:p>
            <a:r>
              <a:rPr lang="en-GB" dirty="0" smtClean="0"/>
              <a:t>B6 (2), NOD (8), KO (5)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991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Thymus 1 20150722 24.10.14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065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BM 1 20150722 24.10.14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91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GFP </a:t>
            </a:r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 WT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455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NOD </a:t>
            </a:r>
            <a:r>
              <a:rPr lang="en-GB" dirty="0" smtClean="0">
                <a:sym typeface="Wingdings" panose="05000000000000000000" pitchFamily="2" charset="2"/>
              </a:rPr>
              <a:t>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632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96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150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81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612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NOD (Mouse 11 20</a:t>
            </a:r>
            <a:r>
              <a:rPr lang="en-GB" baseline="30000" smtClean="0"/>
              <a:t>th</a:t>
            </a:r>
            <a:r>
              <a:rPr lang="en-GB" smtClean="0"/>
              <a:t> July)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180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B6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628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 1 24.10.14,   Thy 3 31.10.14, Thy 12 10.7.15</a:t>
            </a:r>
          </a:p>
          <a:p>
            <a:r>
              <a:rPr lang="en-GB" dirty="0" smtClean="0"/>
              <a:t>NOD Pro pre presence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7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 1 24.10.14, Thy</a:t>
            </a:r>
            <a:r>
              <a:rPr lang="en-GB" baseline="0" dirty="0" smtClean="0"/>
              <a:t> 1 31.10.14</a:t>
            </a:r>
            <a:r>
              <a:rPr lang="en-GB" dirty="0" smtClean="0"/>
              <a:t> &amp; Thy</a:t>
            </a:r>
            <a:r>
              <a:rPr lang="en-GB" baseline="0" dirty="0" smtClean="0"/>
              <a:t> 5 24.11.14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587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 1 24.10.14, Thy 1 31.10.14, Thy 5 24.11.14</a:t>
            </a:r>
          </a:p>
          <a:p>
            <a:r>
              <a:rPr lang="en-GB" dirty="0" smtClean="0"/>
              <a:t>Total thymus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33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647957"/>
            <a:ext cx="8099822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079510"/>
            <a:ext cx="8099822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37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26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10792"/>
            <a:ext cx="2328699" cy="33552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10792"/>
            <a:ext cx="6851100" cy="33552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3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64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987058"/>
            <a:ext cx="9314796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649565"/>
            <a:ext cx="9314796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03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053960"/>
            <a:ext cx="4589899" cy="25120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053960"/>
            <a:ext cx="4589899" cy="25120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40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10792"/>
            <a:ext cx="9314796" cy="765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970560"/>
            <a:ext cx="456880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446217"/>
            <a:ext cx="4568806" cy="2127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970560"/>
            <a:ext cx="459130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446217"/>
            <a:ext cx="4591306" cy="2127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0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03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4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63948"/>
            <a:ext cx="3483204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570055"/>
            <a:ext cx="5467380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187768"/>
            <a:ext cx="3483204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63948"/>
            <a:ext cx="3483204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570055"/>
            <a:ext cx="5467380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187768"/>
            <a:ext cx="3483204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70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10792"/>
            <a:ext cx="9314796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053960"/>
            <a:ext cx="9314796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3669615"/>
            <a:ext cx="242994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CCEB8-80C3-44AA-83D7-DF78E6311A10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3669615"/>
            <a:ext cx="364492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3669615"/>
            <a:ext cx="242994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96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48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004" y="260091"/>
            <a:ext cx="3505200" cy="36385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01" y="260091"/>
            <a:ext cx="3505200" cy="36385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456" y="260091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5963" y="798020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RAG-</a:t>
            </a:r>
          </a:p>
          <a:p>
            <a:pPr algn="ctr"/>
            <a:r>
              <a:rPr lang="en-GB" dirty="0" smtClean="0"/>
              <a:t>59.4%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25465" y="798019"/>
            <a:ext cx="8140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32.3%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48027" y="798018"/>
            <a:ext cx="85465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3.49%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33787" y="809105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RAG-</a:t>
            </a:r>
          </a:p>
          <a:p>
            <a:pPr algn="ctr"/>
            <a:r>
              <a:rPr lang="en-GB" dirty="0" smtClean="0"/>
              <a:t>76.2%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152832" y="809105"/>
            <a:ext cx="8140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17.1%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966837" y="809105"/>
            <a:ext cx="85465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3.03%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964621" y="809451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RAG-</a:t>
            </a:r>
          </a:p>
          <a:p>
            <a:pPr algn="ctr"/>
            <a:r>
              <a:rPr lang="en-GB" dirty="0" smtClean="0"/>
              <a:t>83.4%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683666" y="809451"/>
            <a:ext cx="8140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12.4%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487220" y="809451"/>
            <a:ext cx="8755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1.17%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57590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042294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6526869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44535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924796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380182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068884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520432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614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12" y="260091"/>
            <a:ext cx="3505200" cy="36385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43" y="260091"/>
            <a:ext cx="3505200" cy="36385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2385" y="260091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5963" y="798020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RAG-</a:t>
            </a:r>
          </a:p>
          <a:p>
            <a:pPr algn="ctr"/>
            <a:r>
              <a:rPr lang="en-GB" dirty="0" smtClean="0"/>
              <a:t>44.1%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25465" y="798019"/>
            <a:ext cx="8140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17.3%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48027" y="798018"/>
            <a:ext cx="85465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34.4%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33787" y="809105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RAG-</a:t>
            </a:r>
          </a:p>
          <a:p>
            <a:pPr algn="ctr"/>
            <a:r>
              <a:rPr lang="en-GB" dirty="0" smtClean="0"/>
              <a:t>36.7%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152832" y="809105"/>
            <a:ext cx="8140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9.47%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966837" y="809105"/>
            <a:ext cx="85465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51.5%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972934" y="809451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RAG-</a:t>
            </a:r>
          </a:p>
          <a:p>
            <a:pPr algn="ctr"/>
            <a:r>
              <a:rPr lang="en-GB" dirty="0" smtClean="0"/>
              <a:t>49.4%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691979" y="809451"/>
            <a:ext cx="8140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9.81%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495533" y="809451"/>
            <a:ext cx="8755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38.2%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57590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042294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6526869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44535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924796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380182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068884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520432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58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" y="260090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378" y="115547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3.43%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001" y="260090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7091" y="115547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1.24%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07645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4241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6314604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916490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877" y="260090"/>
            <a:ext cx="3505200" cy="36385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71566" y="115547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3.48%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809404" y="184094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11290" y="3344486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638992" y="18225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B6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863981" y="18225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WT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403029" y="176889"/>
            <a:ext cx="94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KO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265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73" y="254171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78778" y="118872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CD43+</a:t>
            </a:r>
          </a:p>
          <a:p>
            <a:pPr algn="ctr"/>
            <a:r>
              <a:rPr lang="en-GB" dirty="0" smtClean="0"/>
              <a:t>82.7%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6" y="254171"/>
            <a:ext cx="3505200" cy="3638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7294" y="1188722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CD43+</a:t>
            </a:r>
          </a:p>
          <a:p>
            <a:pPr algn="ctr"/>
            <a:r>
              <a:rPr lang="en-GB" dirty="0" smtClean="0"/>
              <a:t>13.4%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254171"/>
            <a:ext cx="3505200" cy="3638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06830" y="1188721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CD43+</a:t>
            </a:r>
          </a:p>
          <a:p>
            <a:pPr algn="ctr"/>
            <a:r>
              <a:rPr lang="en-GB" dirty="0" smtClean="0"/>
              <a:t>80.5%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638992" y="18225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B6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863981" y="18225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WT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403029" y="176889"/>
            <a:ext cx="94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KO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707645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94241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314604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916490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2809404" y="184094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11290" y="3344486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73265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313" y="160337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37222" y="556956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72.0%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335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1769" y="1188721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5.06%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57" y="160337"/>
            <a:ext cx="3505200" cy="3638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6570" y="876410"/>
            <a:ext cx="7585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RAG+</a:t>
            </a:r>
          </a:p>
          <a:p>
            <a:pPr algn="ctr"/>
            <a:r>
              <a:rPr lang="en-GB" dirty="0" smtClean="0"/>
              <a:t>39.1%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707645" y="173287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4241" y="3236418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314604" y="173287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916489" y="3236418"/>
            <a:ext cx="21252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801091" y="173287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11290" y="323641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11718" y="1424252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891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775" y="160337"/>
            <a:ext cx="3505200" cy="36385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263" y="160337"/>
            <a:ext cx="3505200" cy="3638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52" y="160337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78712" y="55695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0.024%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31769" y="1188721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90.1%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36570" y="876410"/>
            <a:ext cx="7585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RAG+</a:t>
            </a:r>
          </a:p>
          <a:p>
            <a:pPr algn="ctr"/>
            <a:r>
              <a:rPr lang="en-GB" dirty="0" smtClean="0"/>
              <a:t>19.0%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707645" y="173287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4241" y="3236418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314604" y="173287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916489" y="3236418"/>
            <a:ext cx="21252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809404" y="173287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11290" y="323641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11718" y="1424252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057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064132"/>
              </p:ext>
            </p:extLst>
          </p:nvPr>
        </p:nvGraphicFramePr>
        <p:xfrm>
          <a:off x="199512" y="1099784"/>
          <a:ext cx="10415840" cy="1842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584"/>
                <a:gridCol w="1041584"/>
                <a:gridCol w="1041584"/>
                <a:gridCol w="1041584"/>
                <a:gridCol w="1041584"/>
                <a:gridCol w="1041584"/>
                <a:gridCol w="1041584"/>
                <a:gridCol w="1041584"/>
                <a:gridCol w="1041584"/>
                <a:gridCol w="1041584"/>
              </a:tblGrid>
              <a:tr h="101756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Fraction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Number</a:t>
                      </a:r>
                      <a:r>
                        <a:rPr lang="en-GB" sz="1400" baseline="0" dirty="0" smtClean="0"/>
                        <a:t> of Cells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%</a:t>
                      </a:r>
                      <a:r>
                        <a:rPr lang="en-GB" sz="1400" baseline="0" dirty="0" smtClean="0"/>
                        <a:t> B220+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% GFP+ of B220+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Number</a:t>
                      </a:r>
                      <a:r>
                        <a:rPr lang="en-GB" sz="1400" baseline="0" dirty="0" smtClean="0"/>
                        <a:t> B220+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Number of B220+</a:t>
                      </a:r>
                      <a:r>
                        <a:rPr lang="en-GB" sz="1400" baseline="0" dirty="0" smtClean="0"/>
                        <a:t> GFP</a:t>
                      </a:r>
                      <a:r>
                        <a:rPr lang="en-GB" sz="1400" dirty="0" smtClean="0"/>
                        <a:t>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% B220+ IgM+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aseline="0" dirty="0" smtClean="0"/>
                        <a:t>% GFP+ of B220+ IgM+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Number B220+IgM+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Number</a:t>
                      </a:r>
                      <a:r>
                        <a:rPr lang="en-GB" sz="1400" baseline="0" dirty="0" smtClean="0"/>
                        <a:t> of B220+ IgM+ GFP+</a:t>
                      </a:r>
                      <a:endParaRPr lang="en-GB" sz="1400" dirty="0"/>
                    </a:p>
                  </a:txBody>
                  <a:tcPr/>
                </a:tc>
              </a:tr>
              <a:tr h="41267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CD19+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1.01 x 10</a:t>
                      </a:r>
                      <a:r>
                        <a:rPr lang="en-GB" sz="1400" baseline="300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5.42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24.3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434686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105629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4.78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24.6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383358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94306</a:t>
                      </a:r>
                      <a:endParaRPr lang="en-GB" sz="1400" dirty="0"/>
                    </a:p>
                  </a:txBody>
                  <a:tcPr/>
                </a:tc>
              </a:tr>
              <a:tr h="41267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CD19-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2.59 x 10</a:t>
                      </a:r>
                      <a:r>
                        <a:rPr lang="en-GB" sz="1400" baseline="300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0.161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34219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11292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0.002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425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740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67663"/>
              </p:ext>
            </p:extLst>
          </p:nvPr>
        </p:nvGraphicFramePr>
        <p:xfrm>
          <a:off x="1799958" y="1099784"/>
          <a:ext cx="7859430" cy="1842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05"/>
                <a:gridCol w="1309905"/>
                <a:gridCol w="1309905"/>
                <a:gridCol w="1309905"/>
                <a:gridCol w="1309905"/>
                <a:gridCol w="1309905"/>
              </a:tblGrid>
              <a:tr h="1017564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Fraction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Number</a:t>
                      </a:r>
                      <a:r>
                        <a:rPr lang="en-GB" sz="1800" baseline="0" dirty="0" smtClean="0"/>
                        <a:t> of Cells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% B220+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% B220+ IgM+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Number</a:t>
                      </a:r>
                      <a:r>
                        <a:rPr lang="en-GB" sz="1800" baseline="0" dirty="0" smtClean="0"/>
                        <a:t> B220+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Number B220+IgM+</a:t>
                      </a:r>
                      <a:endParaRPr lang="en-GB" sz="1800" dirty="0"/>
                    </a:p>
                  </a:txBody>
                  <a:tcPr/>
                </a:tc>
              </a:tr>
              <a:tr h="41267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CD19+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1.3 x 10</a:t>
                      </a:r>
                      <a:r>
                        <a:rPr lang="en-GB" sz="1800" baseline="30000" dirty="0" smtClean="0"/>
                        <a:t>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2.86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2.37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2743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2273</a:t>
                      </a:r>
                      <a:endParaRPr lang="en-GB" sz="1800" dirty="0"/>
                    </a:p>
                  </a:txBody>
                  <a:tcPr/>
                </a:tc>
              </a:tr>
              <a:tr h="41267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CD19-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3.67 x 10</a:t>
                      </a:r>
                      <a:r>
                        <a:rPr lang="en-GB" sz="1800" baseline="30000" dirty="0" smtClean="0"/>
                        <a:t>7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0.151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0.005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42920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1421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58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73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618" y="124695"/>
            <a:ext cx="3505200" cy="3638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3755" b="13870"/>
          <a:stretch/>
        </p:blipFill>
        <p:spPr>
          <a:xfrm>
            <a:off x="482138" y="124695"/>
            <a:ext cx="3023062" cy="3133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12886" b="13870"/>
          <a:stretch/>
        </p:blipFill>
        <p:spPr>
          <a:xfrm>
            <a:off x="3956858" y="124695"/>
            <a:ext cx="3053542" cy="31338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37121" y="2399013"/>
            <a:ext cx="72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404118" y="2335374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319369" y="1783893"/>
            <a:ext cx="19512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9709" y="3158841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8764" y="3158840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827819" y="315883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11718" y="1424252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562" y="0"/>
            <a:ext cx="9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49110" y="844467"/>
            <a:ext cx="738621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700" dirty="0" smtClean="0"/>
              <a:t>RAG+</a:t>
            </a:r>
          </a:p>
          <a:p>
            <a:pPr algn="ctr"/>
            <a:r>
              <a:rPr lang="en-GB" sz="1700" dirty="0" smtClean="0"/>
              <a:t>39.1%</a:t>
            </a:r>
            <a:endParaRPr lang="en-GB" sz="1700" dirty="0"/>
          </a:p>
        </p:txBody>
      </p:sp>
      <p:sp>
        <p:nvSpPr>
          <p:cNvPr id="19" name="TextBox 18"/>
          <p:cNvSpPr txBox="1"/>
          <p:nvPr/>
        </p:nvSpPr>
        <p:spPr>
          <a:xfrm>
            <a:off x="4385421" y="115224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5.06%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44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071" b="13412"/>
          <a:stretch/>
        </p:blipFill>
        <p:spPr>
          <a:xfrm>
            <a:off x="4006735" y="133008"/>
            <a:ext cx="3011978" cy="31505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2569" b="13412"/>
          <a:stretch/>
        </p:blipFill>
        <p:spPr>
          <a:xfrm>
            <a:off x="448887" y="133008"/>
            <a:ext cx="3064625" cy="31505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37121" y="2399013"/>
            <a:ext cx="72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404118" y="2335374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981846" y="241311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9709" y="3158841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8764" y="3158840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827819" y="315883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70155" y="1415939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14542" b="13641"/>
          <a:stretch/>
        </p:blipFill>
        <p:spPr>
          <a:xfrm>
            <a:off x="7473142" y="133008"/>
            <a:ext cx="2995494" cy="31422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2562" y="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8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812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50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562" y="0"/>
            <a:ext cx="9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85410" y="102247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11813" y="156556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35081" y="1565568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+</a:t>
            </a:r>
          </a:p>
          <a:p>
            <a:pPr algn="ctr"/>
            <a:r>
              <a:rPr lang="en-GB" dirty="0" smtClean="0"/>
              <a:t>80.5%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08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812" y="160339"/>
            <a:ext cx="3505200" cy="3638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9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50" y="160339"/>
            <a:ext cx="3505200" cy="3638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562" y="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33526" y="1022470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11813" y="156556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1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500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62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46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664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11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75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127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11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7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7" y="260093"/>
            <a:ext cx="3505200" cy="36385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297" y="260093"/>
            <a:ext cx="3505200" cy="36385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815" y="260093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0186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929720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420744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704110" y="176995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45424" y="1771676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6386649" y="176995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86100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016239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823543" y="2682612"/>
            <a:ext cx="5015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Pro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379374" y="2682612"/>
            <a:ext cx="5015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Pro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9925383" y="2682612"/>
            <a:ext cx="5015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Pro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059182" y="2678767"/>
            <a:ext cx="495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502726" y="2675811"/>
            <a:ext cx="495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952878" y="2675811"/>
            <a:ext cx="495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46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8293</TotalTime>
  <Words>478</Words>
  <Application>Microsoft Office PowerPoint</Application>
  <PresentationFormat>Custom</PresentationFormat>
  <Paragraphs>253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41</cp:revision>
  <dcterms:created xsi:type="dcterms:W3CDTF">2015-07-24T09:41:16Z</dcterms:created>
  <dcterms:modified xsi:type="dcterms:W3CDTF">2015-08-08T17:31:11Z</dcterms:modified>
</cp:coreProperties>
</file>