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4400213" cy="4319588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61" userDrawn="1">
          <p15:clr>
            <a:srgbClr val="A4A3A4"/>
          </p15:clr>
        </p15:guide>
        <p15:guide id="2" pos="453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 showGuides="1">
      <p:cViewPr varScale="1">
        <p:scale>
          <a:sx n="87" d="100"/>
          <a:sy n="87" d="100"/>
        </p:scale>
        <p:origin x="96" y="894"/>
      </p:cViewPr>
      <p:guideLst>
        <p:guide orient="horz" pos="1361"/>
        <p:guide pos="45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0027" y="706933"/>
            <a:ext cx="10800160" cy="1503857"/>
          </a:xfrm>
        </p:spPr>
        <p:txBody>
          <a:bodyPr anchor="b"/>
          <a:lstStyle>
            <a:lvl1pPr algn="ctr">
              <a:defRPr sz="377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0027" y="2268784"/>
            <a:ext cx="10800160" cy="1042900"/>
          </a:xfrm>
        </p:spPr>
        <p:txBody>
          <a:bodyPr/>
          <a:lstStyle>
            <a:lvl1pPr marL="0" indent="0" algn="ctr">
              <a:buNone/>
              <a:defRPr sz="1512"/>
            </a:lvl1pPr>
            <a:lvl2pPr marL="287990" indent="0" algn="ctr">
              <a:buNone/>
              <a:defRPr sz="1260"/>
            </a:lvl2pPr>
            <a:lvl3pPr marL="575981" indent="0" algn="ctr">
              <a:buNone/>
              <a:defRPr sz="1134"/>
            </a:lvl3pPr>
            <a:lvl4pPr marL="863971" indent="0" algn="ctr">
              <a:buNone/>
              <a:defRPr sz="1008"/>
            </a:lvl4pPr>
            <a:lvl5pPr marL="1151961" indent="0" algn="ctr">
              <a:buNone/>
              <a:defRPr sz="1008"/>
            </a:lvl5pPr>
            <a:lvl6pPr marL="1439951" indent="0" algn="ctr">
              <a:buNone/>
              <a:defRPr sz="1008"/>
            </a:lvl6pPr>
            <a:lvl7pPr marL="1727942" indent="0" algn="ctr">
              <a:buNone/>
              <a:defRPr sz="1008"/>
            </a:lvl7pPr>
            <a:lvl8pPr marL="2015932" indent="0" algn="ctr">
              <a:buNone/>
              <a:defRPr sz="1008"/>
            </a:lvl8pPr>
            <a:lvl9pPr marL="2303922" indent="0" algn="ctr">
              <a:buNone/>
              <a:defRPr sz="1008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4C0CC-8912-4964-B9AC-75F7FB863870}" type="datetimeFigureOut">
              <a:rPr lang="en-GB" smtClean="0"/>
              <a:t>18/02/2016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FEAE9-DB3A-4F37-85AA-E9840E6326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688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4C0CC-8912-4964-B9AC-75F7FB863870}" type="datetimeFigureOut">
              <a:rPr lang="en-GB" smtClean="0"/>
              <a:t>18/02/2016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FEAE9-DB3A-4F37-85AA-E9840E6326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8557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05152" y="229978"/>
            <a:ext cx="3105046" cy="366065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015" y="229978"/>
            <a:ext cx="9135135" cy="36606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4C0CC-8912-4964-B9AC-75F7FB863870}" type="datetimeFigureOut">
              <a:rPr lang="en-GB" smtClean="0"/>
              <a:t>18/02/2016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FEAE9-DB3A-4F37-85AA-E9840E6326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668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4C0CC-8912-4964-B9AC-75F7FB863870}" type="datetimeFigureOut">
              <a:rPr lang="en-GB" smtClean="0"/>
              <a:t>18/02/2016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FEAE9-DB3A-4F37-85AA-E9840E6326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2249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514" y="1076898"/>
            <a:ext cx="12420184" cy="1796828"/>
          </a:xfrm>
        </p:spPr>
        <p:txBody>
          <a:bodyPr anchor="b"/>
          <a:lstStyle>
            <a:lvl1pPr>
              <a:defRPr sz="377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514" y="2890725"/>
            <a:ext cx="12420184" cy="944910"/>
          </a:xfrm>
        </p:spPr>
        <p:txBody>
          <a:bodyPr/>
          <a:lstStyle>
            <a:lvl1pPr marL="0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1pPr>
            <a:lvl2pPr marL="28799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2pPr>
            <a:lvl3pPr marL="575981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3pPr>
            <a:lvl4pPr marL="86397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4pPr>
            <a:lvl5pPr marL="115196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5pPr>
            <a:lvl6pPr marL="143995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6pPr>
            <a:lvl7pPr marL="172794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7pPr>
            <a:lvl8pPr marL="201593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8pPr>
            <a:lvl9pPr marL="230392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4C0CC-8912-4964-B9AC-75F7FB863870}" type="datetimeFigureOut">
              <a:rPr lang="en-GB" smtClean="0"/>
              <a:t>18/02/2016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FEAE9-DB3A-4F37-85AA-E9840E6326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1073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014" y="1149890"/>
            <a:ext cx="6120091" cy="274073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90108" y="1149890"/>
            <a:ext cx="6120091" cy="274073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4C0CC-8912-4964-B9AC-75F7FB863870}" type="datetimeFigureOut">
              <a:rPr lang="en-GB" smtClean="0"/>
              <a:t>18/02/2016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FEAE9-DB3A-4F37-85AA-E9840E6326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6119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229978"/>
            <a:ext cx="12420184" cy="8349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1891" y="1058899"/>
            <a:ext cx="6091965" cy="518950"/>
          </a:xfrm>
        </p:spPr>
        <p:txBody>
          <a:bodyPr anchor="b"/>
          <a:lstStyle>
            <a:lvl1pPr marL="0" indent="0">
              <a:buNone/>
              <a:defRPr sz="1512" b="1"/>
            </a:lvl1pPr>
            <a:lvl2pPr marL="287990" indent="0">
              <a:buNone/>
              <a:defRPr sz="1260" b="1"/>
            </a:lvl2pPr>
            <a:lvl3pPr marL="575981" indent="0">
              <a:buNone/>
              <a:defRPr sz="1134" b="1"/>
            </a:lvl3pPr>
            <a:lvl4pPr marL="863971" indent="0">
              <a:buNone/>
              <a:defRPr sz="1008" b="1"/>
            </a:lvl4pPr>
            <a:lvl5pPr marL="1151961" indent="0">
              <a:buNone/>
              <a:defRPr sz="1008" b="1"/>
            </a:lvl5pPr>
            <a:lvl6pPr marL="1439951" indent="0">
              <a:buNone/>
              <a:defRPr sz="1008" b="1"/>
            </a:lvl6pPr>
            <a:lvl7pPr marL="1727942" indent="0">
              <a:buNone/>
              <a:defRPr sz="1008" b="1"/>
            </a:lvl7pPr>
            <a:lvl8pPr marL="2015932" indent="0">
              <a:buNone/>
              <a:defRPr sz="1008" b="1"/>
            </a:lvl8pPr>
            <a:lvl9pPr marL="2303922" indent="0">
              <a:buNone/>
              <a:defRPr sz="1008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1891" y="1577849"/>
            <a:ext cx="6091965" cy="23207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90108" y="1058899"/>
            <a:ext cx="6121966" cy="518950"/>
          </a:xfrm>
        </p:spPr>
        <p:txBody>
          <a:bodyPr anchor="b"/>
          <a:lstStyle>
            <a:lvl1pPr marL="0" indent="0">
              <a:buNone/>
              <a:defRPr sz="1512" b="1"/>
            </a:lvl1pPr>
            <a:lvl2pPr marL="287990" indent="0">
              <a:buNone/>
              <a:defRPr sz="1260" b="1"/>
            </a:lvl2pPr>
            <a:lvl3pPr marL="575981" indent="0">
              <a:buNone/>
              <a:defRPr sz="1134" b="1"/>
            </a:lvl3pPr>
            <a:lvl4pPr marL="863971" indent="0">
              <a:buNone/>
              <a:defRPr sz="1008" b="1"/>
            </a:lvl4pPr>
            <a:lvl5pPr marL="1151961" indent="0">
              <a:buNone/>
              <a:defRPr sz="1008" b="1"/>
            </a:lvl5pPr>
            <a:lvl6pPr marL="1439951" indent="0">
              <a:buNone/>
              <a:defRPr sz="1008" b="1"/>
            </a:lvl6pPr>
            <a:lvl7pPr marL="1727942" indent="0">
              <a:buNone/>
              <a:defRPr sz="1008" b="1"/>
            </a:lvl7pPr>
            <a:lvl8pPr marL="2015932" indent="0">
              <a:buNone/>
              <a:defRPr sz="1008" b="1"/>
            </a:lvl8pPr>
            <a:lvl9pPr marL="2303922" indent="0">
              <a:buNone/>
              <a:defRPr sz="1008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90108" y="1577849"/>
            <a:ext cx="6121966" cy="23207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4C0CC-8912-4964-B9AC-75F7FB863870}" type="datetimeFigureOut">
              <a:rPr lang="en-GB" smtClean="0"/>
              <a:t>18/02/2016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FEAE9-DB3A-4F37-85AA-E9840E6326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5431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4C0CC-8912-4964-B9AC-75F7FB863870}" type="datetimeFigureOut">
              <a:rPr lang="en-GB" smtClean="0"/>
              <a:t>18/02/2016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FEAE9-DB3A-4F37-85AA-E9840E6326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895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4C0CC-8912-4964-B9AC-75F7FB863870}" type="datetimeFigureOut">
              <a:rPr lang="en-GB" smtClean="0"/>
              <a:t>18/02/2016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FEAE9-DB3A-4F37-85AA-E9840E6326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1510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1" y="287972"/>
            <a:ext cx="4644443" cy="1007904"/>
          </a:xfrm>
        </p:spPr>
        <p:txBody>
          <a:bodyPr anchor="b"/>
          <a:lstStyle>
            <a:lvl1pPr>
              <a:defRPr sz="2016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1966" y="621941"/>
            <a:ext cx="7290108" cy="3069707"/>
          </a:xfrm>
        </p:spPr>
        <p:txBody>
          <a:bodyPr/>
          <a:lstStyle>
            <a:lvl1pPr>
              <a:defRPr sz="2016"/>
            </a:lvl1pPr>
            <a:lvl2pPr>
              <a:defRPr sz="1764"/>
            </a:lvl2pPr>
            <a:lvl3pPr>
              <a:defRPr sz="1512"/>
            </a:lvl3pPr>
            <a:lvl4pPr>
              <a:defRPr sz="1260"/>
            </a:lvl4pPr>
            <a:lvl5pPr>
              <a:defRPr sz="1260"/>
            </a:lvl5pPr>
            <a:lvl6pPr>
              <a:defRPr sz="1260"/>
            </a:lvl6pPr>
            <a:lvl7pPr>
              <a:defRPr sz="1260"/>
            </a:lvl7pPr>
            <a:lvl8pPr>
              <a:defRPr sz="1260"/>
            </a:lvl8pPr>
            <a:lvl9pPr>
              <a:defRPr sz="126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1" y="1295877"/>
            <a:ext cx="4644443" cy="2400771"/>
          </a:xfrm>
        </p:spPr>
        <p:txBody>
          <a:bodyPr/>
          <a:lstStyle>
            <a:lvl1pPr marL="0" indent="0">
              <a:buNone/>
              <a:defRPr sz="1008"/>
            </a:lvl1pPr>
            <a:lvl2pPr marL="287990" indent="0">
              <a:buNone/>
              <a:defRPr sz="882"/>
            </a:lvl2pPr>
            <a:lvl3pPr marL="575981" indent="0">
              <a:buNone/>
              <a:defRPr sz="756"/>
            </a:lvl3pPr>
            <a:lvl4pPr marL="863971" indent="0">
              <a:buNone/>
              <a:defRPr sz="630"/>
            </a:lvl4pPr>
            <a:lvl5pPr marL="1151961" indent="0">
              <a:buNone/>
              <a:defRPr sz="630"/>
            </a:lvl5pPr>
            <a:lvl6pPr marL="1439951" indent="0">
              <a:buNone/>
              <a:defRPr sz="630"/>
            </a:lvl6pPr>
            <a:lvl7pPr marL="1727942" indent="0">
              <a:buNone/>
              <a:defRPr sz="630"/>
            </a:lvl7pPr>
            <a:lvl8pPr marL="2015932" indent="0">
              <a:buNone/>
              <a:defRPr sz="630"/>
            </a:lvl8pPr>
            <a:lvl9pPr marL="2303922" indent="0">
              <a:buNone/>
              <a:defRPr sz="63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4C0CC-8912-4964-B9AC-75F7FB863870}" type="datetimeFigureOut">
              <a:rPr lang="en-GB" smtClean="0"/>
              <a:t>18/02/2016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FEAE9-DB3A-4F37-85AA-E9840E6326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5985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1" y="287972"/>
            <a:ext cx="4644443" cy="1007904"/>
          </a:xfrm>
        </p:spPr>
        <p:txBody>
          <a:bodyPr anchor="b"/>
          <a:lstStyle>
            <a:lvl1pPr>
              <a:defRPr sz="2016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21966" y="621941"/>
            <a:ext cx="7290108" cy="3069707"/>
          </a:xfrm>
        </p:spPr>
        <p:txBody>
          <a:bodyPr anchor="t"/>
          <a:lstStyle>
            <a:lvl1pPr marL="0" indent="0">
              <a:buNone/>
              <a:defRPr sz="2016"/>
            </a:lvl1pPr>
            <a:lvl2pPr marL="287990" indent="0">
              <a:buNone/>
              <a:defRPr sz="1764"/>
            </a:lvl2pPr>
            <a:lvl3pPr marL="575981" indent="0">
              <a:buNone/>
              <a:defRPr sz="1512"/>
            </a:lvl3pPr>
            <a:lvl4pPr marL="863971" indent="0">
              <a:buNone/>
              <a:defRPr sz="1260"/>
            </a:lvl4pPr>
            <a:lvl5pPr marL="1151961" indent="0">
              <a:buNone/>
              <a:defRPr sz="1260"/>
            </a:lvl5pPr>
            <a:lvl6pPr marL="1439951" indent="0">
              <a:buNone/>
              <a:defRPr sz="1260"/>
            </a:lvl6pPr>
            <a:lvl7pPr marL="1727942" indent="0">
              <a:buNone/>
              <a:defRPr sz="1260"/>
            </a:lvl7pPr>
            <a:lvl8pPr marL="2015932" indent="0">
              <a:buNone/>
              <a:defRPr sz="1260"/>
            </a:lvl8pPr>
            <a:lvl9pPr marL="2303922" indent="0">
              <a:buNone/>
              <a:defRPr sz="126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1" y="1295877"/>
            <a:ext cx="4644443" cy="2400771"/>
          </a:xfrm>
        </p:spPr>
        <p:txBody>
          <a:bodyPr/>
          <a:lstStyle>
            <a:lvl1pPr marL="0" indent="0">
              <a:buNone/>
              <a:defRPr sz="1008"/>
            </a:lvl1pPr>
            <a:lvl2pPr marL="287990" indent="0">
              <a:buNone/>
              <a:defRPr sz="882"/>
            </a:lvl2pPr>
            <a:lvl3pPr marL="575981" indent="0">
              <a:buNone/>
              <a:defRPr sz="756"/>
            </a:lvl3pPr>
            <a:lvl4pPr marL="863971" indent="0">
              <a:buNone/>
              <a:defRPr sz="630"/>
            </a:lvl4pPr>
            <a:lvl5pPr marL="1151961" indent="0">
              <a:buNone/>
              <a:defRPr sz="630"/>
            </a:lvl5pPr>
            <a:lvl6pPr marL="1439951" indent="0">
              <a:buNone/>
              <a:defRPr sz="630"/>
            </a:lvl6pPr>
            <a:lvl7pPr marL="1727942" indent="0">
              <a:buNone/>
              <a:defRPr sz="630"/>
            </a:lvl7pPr>
            <a:lvl8pPr marL="2015932" indent="0">
              <a:buNone/>
              <a:defRPr sz="630"/>
            </a:lvl8pPr>
            <a:lvl9pPr marL="2303922" indent="0">
              <a:buNone/>
              <a:defRPr sz="63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4C0CC-8912-4964-B9AC-75F7FB863870}" type="datetimeFigureOut">
              <a:rPr lang="en-GB" smtClean="0"/>
              <a:t>18/02/2016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FEAE9-DB3A-4F37-85AA-E9840E6326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8633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0015" y="229978"/>
            <a:ext cx="12420184" cy="834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015" y="1149890"/>
            <a:ext cx="12420184" cy="27407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015" y="4003618"/>
            <a:ext cx="3240048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14C0CC-8912-4964-B9AC-75F7FB863870}" type="datetimeFigureOut">
              <a:rPr lang="en-GB" smtClean="0"/>
              <a:t>18/02/2016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70071" y="4003618"/>
            <a:ext cx="4860072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70150" y="4003618"/>
            <a:ext cx="3240048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CFEAE9-DB3A-4F37-85AA-E9840E6326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1392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575981" rtl="0" eaLnBrk="1" latinLnBrk="0" hangingPunct="1">
        <a:lnSpc>
          <a:spcPct val="90000"/>
        </a:lnSpc>
        <a:spcBef>
          <a:spcPct val="0"/>
        </a:spcBef>
        <a:buNone/>
        <a:defRPr sz="277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3995" indent="-143995" algn="l" defTabSz="575981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1764" kern="1200">
          <a:solidFill>
            <a:schemeClr val="tx1"/>
          </a:solidFill>
          <a:latin typeface="+mn-lt"/>
          <a:ea typeface="+mn-ea"/>
          <a:cs typeface="+mn-cs"/>
        </a:defRPr>
      </a:lvl1pPr>
      <a:lvl2pPr marL="431985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2pPr>
      <a:lvl3pPr marL="71997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3pPr>
      <a:lvl4pPr marL="100796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4pPr>
      <a:lvl5pPr marL="129595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5pPr>
      <a:lvl6pPr marL="158394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6pPr>
      <a:lvl7pPr marL="187193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7pPr>
      <a:lvl8pPr marL="215992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8pPr>
      <a:lvl9pPr marL="244791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1pPr>
      <a:lvl2pPr marL="287990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2pPr>
      <a:lvl3pPr marL="57598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3pPr>
      <a:lvl4pPr marL="86397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4pPr>
      <a:lvl5pPr marL="115196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5pPr>
      <a:lvl6pPr marL="143995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6pPr>
      <a:lvl7pPr marL="172794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7pPr>
      <a:lvl8pPr marL="201593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8pPr>
      <a:lvl9pPr marL="230392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85484" y="341313"/>
            <a:ext cx="3505200" cy="36385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7362" y="341313"/>
            <a:ext cx="3505200" cy="36385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9239" y="341313"/>
            <a:ext cx="3505200" cy="36385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116" y="341313"/>
            <a:ext cx="3505200" cy="36385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 rot="16200000">
            <a:off x="-590308" y="1984594"/>
            <a:ext cx="1985107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Side Scatter</a:t>
            </a:r>
            <a:endParaRPr lang="en-GB" sz="2400" dirty="0"/>
          </a:p>
        </p:txBody>
      </p:sp>
      <p:sp>
        <p:nvSpPr>
          <p:cNvPr id="9" name="TextBox 8"/>
          <p:cNvSpPr txBox="1"/>
          <p:nvPr/>
        </p:nvSpPr>
        <p:spPr>
          <a:xfrm rot="16200000">
            <a:off x="2899345" y="1984594"/>
            <a:ext cx="1985107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Side Scatter</a:t>
            </a:r>
            <a:endParaRPr lang="en-GB" sz="2400" dirty="0"/>
          </a:p>
        </p:txBody>
      </p:sp>
      <p:sp>
        <p:nvSpPr>
          <p:cNvPr id="10" name="TextBox 9"/>
          <p:cNvSpPr txBox="1"/>
          <p:nvPr/>
        </p:nvSpPr>
        <p:spPr>
          <a:xfrm rot="16200000">
            <a:off x="6490400" y="1984594"/>
            <a:ext cx="1985107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GFP</a:t>
            </a:r>
            <a:endParaRPr lang="en-GB" sz="2400" dirty="0"/>
          </a:p>
        </p:txBody>
      </p:sp>
      <p:sp>
        <p:nvSpPr>
          <p:cNvPr id="11" name="TextBox 10"/>
          <p:cNvSpPr txBox="1"/>
          <p:nvPr/>
        </p:nvSpPr>
        <p:spPr>
          <a:xfrm rot="16200000">
            <a:off x="10023763" y="1984594"/>
            <a:ext cx="1985107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IgM</a:t>
            </a:r>
            <a:endParaRPr lang="en-GB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7987408" y="3417049"/>
            <a:ext cx="1985107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Side Scatter</a:t>
            </a:r>
            <a:endParaRPr lang="en-GB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11545530" y="3417049"/>
            <a:ext cx="1985107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err="1" smtClean="0"/>
              <a:t>TcR</a:t>
            </a:r>
            <a:r>
              <a:rPr lang="el-GR" sz="2400" dirty="0" smtClean="0"/>
              <a:t>β</a:t>
            </a:r>
            <a:endParaRPr lang="en-GB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4429285" y="3417049"/>
            <a:ext cx="1985107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Pulse Width</a:t>
            </a:r>
            <a:endParaRPr lang="en-GB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871162" y="3417049"/>
            <a:ext cx="2202544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Forward Scatter</a:t>
            </a:r>
            <a:endParaRPr lang="en-GB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1260550" y="903383"/>
            <a:ext cx="16821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200" dirty="0" smtClean="0"/>
              <a:t>Lymphocytes</a:t>
            </a:r>
            <a:endParaRPr lang="en-GB" sz="2200" dirty="0"/>
          </a:p>
        </p:txBody>
      </p:sp>
      <p:sp>
        <p:nvSpPr>
          <p:cNvPr id="17" name="TextBox 16"/>
          <p:cNvSpPr txBox="1"/>
          <p:nvPr/>
        </p:nvSpPr>
        <p:spPr>
          <a:xfrm>
            <a:off x="4580774" y="1222872"/>
            <a:ext cx="145905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200" dirty="0" smtClean="0"/>
              <a:t>Single Cells</a:t>
            </a:r>
            <a:endParaRPr lang="en-GB" sz="2200" dirty="0"/>
          </a:p>
        </p:txBody>
      </p:sp>
      <p:sp>
        <p:nvSpPr>
          <p:cNvPr id="18" name="TextBox 17"/>
          <p:cNvSpPr txBox="1"/>
          <p:nvPr/>
        </p:nvSpPr>
        <p:spPr>
          <a:xfrm>
            <a:off x="8761201" y="780968"/>
            <a:ext cx="77938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200" dirty="0" smtClean="0"/>
              <a:t>GFP+</a:t>
            </a:r>
            <a:endParaRPr lang="en-GB" sz="2200" dirty="0"/>
          </a:p>
        </p:txBody>
      </p:sp>
      <p:sp>
        <p:nvSpPr>
          <p:cNvPr id="19" name="TextBox 18"/>
          <p:cNvSpPr txBox="1"/>
          <p:nvPr/>
        </p:nvSpPr>
        <p:spPr>
          <a:xfrm>
            <a:off x="13140946" y="687939"/>
            <a:ext cx="87250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200" dirty="0" smtClean="0"/>
              <a:t>IgM+</a:t>
            </a:r>
          </a:p>
          <a:p>
            <a:pPr algn="ctr"/>
            <a:r>
              <a:rPr lang="en-GB" sz="2200" dirty="0" err="1" smtClean="0"/>
              <a:t>TcR</a:t>
            </a:r>
            <a:r>
              <a:rPr lang="el-GR" sz="2200" dirty="0" smtClean="0"/>
              <a:t>β</a:t>
            </a:r>
            <a:r>
              <a:rPr lang="en-GB" sz="2200" dirty="0" smtClean="0"/>
              <a:t>+</a:t>
            </a:r>
            <a:endParaRPr lang="en-GB" sz="2200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2616200" y="1575412"/>
            <a:ext cx="147626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4746434" y="1981200"/>
            <a:ext cx="288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9770889" y="1575412"/>
            <a:ext cx="1404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77554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</TotalTime>
  <Words>24</Words>
  <Application>Microsoft Office PowerPoint</Application>
  <PresentationFormat>Custom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Helen Davies</dc:creator>
  <cp:lastModifiedBy>Helen Davies</cp:lastModifiedBy>
  <cp:revision>2</cp:revision>
  <dcterms:created xsi:type="dcterms:W3CDTF">2016-02-18T15:07:52Z</dcterms:created>
  <dcterms:modified xsi:type="dcterms:W3CDTF">2016-02-18T15:53:22Z</dcterms:modified>
</cp:coreProperties>
</file>