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5940032"/>
        <c:axId val="535952544"/>
      </c:barChart>
      <c:catAx>
        <c:axId val="53594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952544"/>
        <c:crosses val="autoZero"/>
        <c:auto val="1"/>
        <c:lblAlgn val="ctr"/>
        <c:lblOffset val="100"/>
        <c:noMultiLvlLbl val="0"/>
      </c:catAx>
      <c:valAx>
        <c:axId val="53595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9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</a:p>
          <a:p>
            <a:r>
              <a:rPr lang="en-GB" dirty="0" smtClean="0"/>
              <a:t>NOD correct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1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BM RAG </a:t>
            </a:r>
            <a:r>
              <a:rPr lang="en-GB" smtClean="0"/>
              <a:t>(LHS)</a:t>
            </a:r>
            <a:r>
              <a:rPr lang="en-GB" baseline="0" smtClean="0"/>
              <a:t> </a:t>
            </a:r>
            <a:r>
              <a:rPr lang="en-GB" smtClean="0"/>
              <a:t>and </a:t>
            </a:r>
            <a:r>
              <a:rPr lang="en-GB" dirty="0" smtClean="0"/>
              <a:t>total thy RAG (RHS)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65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WT </a:t>
            </a:r>
            <a:r>
              <a:rPr lang="en-GB" dirty="0" smtClean="0">
                <a:sym typeface="Wingdings" panose="05000000000000000000" pitchFamily="2" charset="2"/>
              </a:rPr>
              <a:t>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4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GFP</a:t>
            </a:r>
            <a:r>
              <a:rPr lang="en-GB" dirty="0" smtClean="0">
                <a:sym typeface="Wingdings" panose="05000000000000000000" pitchFamily="2" charset="2"/>
              </a:rPr>
              <a:t> nod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July </a:t>
            </a:r>
          </a:p>
          <a:p>
            <a:r>
              <a:rPr lang="en-GB" dirty="0" smtClean="0"/>
              <a:t>Thy 2 NOD</a:t>
            </a:r>
          </a:p>
          <a:p>
            <a:r>
              <a:rPr lang="en-GB" dirty="0" smtClean="0"/>
              <a:t>Thy 6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3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66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958517"/>
              </p:ext>
            </p:extLst>
          </p:nvPr>
        </p:nvGraphicFramePr>
        <p:xfrm>
          <a:off x="1199885" y="559946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9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0.440%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21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0</a:t>
            </a:r>
            <a:r>
              <a:rPr lang="en-GB" sz="1800" dirty="0" smtClean="0"/>
              <a:t>.088%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314" y="10889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4248" y="108891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92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69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0.440%</a:t>
            </a:r>
            <a:endParaRPr lang="en-GB" sz="18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73442" y="8110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0.00%</a:t>
            </a:r>
            <a:endParaRPr lang="en-GB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426000" y="108891"/>
            <a:ext cx="115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Thymus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6514" y="108892"/>
            <a:ext cx="1898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Bone Marrow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4464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1" r="7668"/>
          <a:stretch/>
        </p:blipFill>
        <p:spPr>
          <a:xfrm>
            <a:off x="0" y="-794"/>
            <a:ext cx="3625795" cy="4319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9" t="35811" r="38620" b="38167"/>
          <a:stretch/>
        </p:blipFill>
        <p:spPr>
          <a:xfrm>
            <a:off x="3815951" y="751951"/>
            <a:ext cx="3061928" cy="28140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327868" y="2226365"/>
            <a:ext cx="3434963" cy="238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472" y="1773141"/>
            <a:ext cx="1168842" cy="89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0" y="0"/>
            <a:ext cx="5399485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20852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6953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9385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55924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4510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7" y="339725"/>
            <a:ext cx="3505200" cy="3638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010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6754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2855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5287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1826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44880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1378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10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37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6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2.37%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0.005%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4471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1" y="339725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4.64%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0.002%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30481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864" y="339721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0563" y="7156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0.670%</a:t>
            </a:r>
            <a:endParaRPr lang="en-GB" sz="18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/>
              <a:t>β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5763" y="7156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0.054%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92757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8010" y="1168842"/>
            <a:ext cx="477033" cy="3419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48284" y="1032018"/>
            <a:ext cx="7841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err="1" smtClean="0"/>
              <a:t>IgM</a:t>
            </a:r>
            <a:r>
              <a:rPr lang="en-GB" sz="1700" baseline="30000" dirty="0" err="1" smtClean="0"/>
              <a:t>high</a:t>
            </a:r>
            <a:endParaRPr lang="en-GB" sz="1700" dirty="0" smtClean="0"/>
          </a:p>
          <a:p>
            <a:pPr algn="ctr"/>
            <a:r>
              <a:rPr lang="en-GB" sz="1700" dirty="0" smtClean="0"/>
              <a:t>40.2%</a:t>
            </a:r>
            <a:endParaRPr lang="en-GB" sz="1700" dirty="0"/>
          </a:p>
        </p:txBody>
      </p:sp>
      <p:sp>
        <p:nvSpPr>
          <p:cNvPr id="7" name="Rectangle 6"/>
          <p:cNvSpPr/>
          <p:nvPr/>
        </p:nvSpPr>
        <p:spPr>
          <a:xfrm>
            <a:off x="4492487" y="1168842"/>
            <a:ext cx="467756" cy="34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353484" y="1005983"/>
            <a:ext cx="7841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 dirty="0" err="1" smtClean="0"/>
              <a:t>IgM</a:t>
            </a:r>
            <a:r>
              <a:rPr lang="en-GB" sz="1700" baseline="30000" dirty="0" err="1" smtClean="0"/>
              <a:t>high</a:t>
            </a:r>
            <a:endParaRPr lang="en-GB" sz="1700" dirty="0" smtClean="0"/>
          </a:p>
          <a:p>
            <a:r>
              <a:rPr lang="en-GB" sz="1700" dirty="0" smtClean="0"/>
              <a:t>17.2%</a:t>
            </a:r>
            <a:endParaRPr lang="en-GB" sz="1700" dirty="0"/>
          </a:p>
        </p:txBody>
      </p:sp>
      <p:sp>
        <p:nvSpPr>
          <p:cNvPr id="8" name="Rectangle 7"/>
          <p:cNvSpPr/>
          <p:nvPr/>
        </p:nvSpPr>
        <p:spPr>
          <a:xfrm>
            <a:off x="1053353" y="1952371"/>
            <a:ext cx="477033" cy="302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540775" y="1924762"/>
            <a:ext cx="477033" cy="302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48284" y="1764066"/>
            <a:ext cx="7419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err="1" smtClean="0"/>
              <a:t>IgM</a:t>
            </a:r>
            <a:r>
              <a:rPr lang="en-GB" sz="1700" baseline="30000" dirty="0" err="1" smtClean="0"/>
              <a:t>low</a:t>
            </a:r>
            <a:endParaRPr lang="en-GB" sz="1700" dirty="0" smtClean="0"/>
          </a:p>
          <a:p>
            <a:pPr algn="ctr"/>
            <a:r>
              <a:rPr lang="en-GB" sz="1700" dirty="0" smtClean="0"/>
              <a:t>23.9%</a:t>
            </a:r>
            <a:endParaRPr lang="en-GB" sz="17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3484" y="1764065"/>
            <a:ext cx="7419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err="1" smtClean="0"/>
              <a:t>IgM</a:t>
            </a:r>
            <a:r>
              <a:rPr lang="en-GB" sz="1700" baseline="30000" dirty="0" err="1" smtClean="0"/>
              <a:t>low</a:t>
            </a:r>
            <a:endParaRPr lang="en-GB" sz="1700" dirty="0" smtClean="0"/>
          </a:p>
          <a:p>
            <a:pPr algn="ctr"/>
            <a:r>
              <a:rPr lang="en-GB" sz="1700" dirty="0" smtClean="0"/>
              <a:t>74.1%</a:t>
            </a:r>
            <a:endParaRPr lang="en-GB" sz="1700" dirty="0"/>
          </a:p>
        </p:txBody>
      </p:sp>
      <p:sp>
        <p:nvSpPr>
          <p:cNvPr id="14" name="Rectangle 13"/>
          <p:cNvSpPr/>
          <p:nvPr/>
        </p:nvSpPr>
        <p:spPr>
          <a:xfrm>
            <a:off x="4492487" y="2639833"/>
            <a:ext cx="389614" cy="318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21719" y="2639833"/>
            <a:ext cx="389614" cy="318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53285" y="2442826"/>
            <a:ext cx="7264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smtClean="0"/>
              <a:t>IgM-</a:t>
            </a:r>
          </a:p>
          <a:p>
            <a:pPr algn="ctr"/>
            <a:r>
              <a:rPr lang="en-GB" sz="1700" dirty="0" smtClean="0"/>
              <a:t>21.7%</a:t>
            </a:r>
            <a:endParaRPr lang="en-GB" sz="1700" dirty="0"/>
          </a:p>
        </p:txBody>
      </p:sp>
      <p:sp>
        <p:nvSpPr>
          <p:cNvPr id="13" name="TextBox 12"/>
          <p:cNvSpPr txBox="1"/>
          <p:nvPr/>
        </p:nvSpPr>
        <p:spPr>
          <a:xfrm>
            <a:off x="4353484" y="2442826"/>
            <a:ext cx="7264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smtClean="0"/>
              <a:t>IgM-</a:t>
            </a:r>
          </a:p>
          <a:p>
            <a:pPr algn="ctr"/>
            <a:r>
              <a:rPr lang="en-GB" sz="1700" dirty="0" smtClean="0"/>
              <a:t>4.01%</a:t>
            </a:r>
            <a:endParaRPr lang="en-GB" sz="17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530386" y="10888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GFP+</a:t>
            </a:r>
            <a:endParaRPr lang="en-GB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017808" y="10888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GFP-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6873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352" y="1235108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</a:t>
            </a:r>
          </a:p>
          <a:p>
            <a:pPr algn="ctr"/>
            <a:r>
              <a:rPr lang="en-GB" sz="1800" dirty="0" smtClean="0"/>
              <a:t>3.48%</a:t>
            </a:r>
            <a:endParaRPr lang="en-GB" sz="18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707810" y="1920582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4076" y="3424121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02427" y="12053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959" y="351367"/>
            <a:ext cx="3505200" cy="3638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75713" y="1235107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</a:t>
            </a:r>
          </a:p>
          <a:p>
            <a:pPr algn="ctr"/>
            <a:r>
              <a:rPr lang="en-GB" sz="1800" dirty="0" smtClean="0"/>
              <a:t>1.24%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799562" y="193222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01448" y="3435764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7627" y="120534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3451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63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2804731" y="1928892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06617" y="3432431"/>
            <a:ext cx="20089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00469" y="192889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01417" y="3432430"/>
            <a:ext cx="22610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01814" y="12479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07014" y="124794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798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60733"/>
              </p:ext>
            </p:extLst>
          </p:nvPr>
        </p:nvGraphicFramePr>
        <p:xfrm>
          <a:off x="290588" y="601388"/>
          <a:ext cx="6618136" cy="311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534"/>
                <a:gridCol w="1654534"/>
                <a:gridCol w="1654534"/>
                <a:gridCol w="1654534"/>
              </a:tblGrid>
              <a:tr h="107993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Fraction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Total cell count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% B cells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Number of B cells /</a:t>
                      </a:r>
                      <a:r>
                        <a:rPr lang="en-GB" sz="2400" baseline="0" dirty="0" smtClean="0"/>
                        <a:t>recipient</a:t>
                      </a:r>
                      <a:endParaRPr lang="en-GB" sz="2400" dirty="0"/>
                    </a:p>
                  </a:txBody>
                  <a:tcPr/>
                </a:tc>
              </a:tr>
              <a:tr h="964046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CD19+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133,333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2.7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1295</a:t>
                      </a:r>
                      <a:endParaRPr lang="en-GB" sz="2400" dirty="0"/>
                    </a:p>
                  </a:txBody>
                  <a:tcPr/>
                </a:tc>
              </a:tr>
              <a:tr h="964046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CD19-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3.67</a:t>
                      </a:r>
                      <a:r>
                        <a:rPr lang="en-GB" sz="2400" baseline="0" dirty="0" smtClean="0"/>
                        <a:t> x 10</a:t>
                      </a:r>
                      <a:r>
                        <a:rPr lang="en-GB" sz="2400" baseline="30000" dirty="0" smtClean="0"/>
                        <a:t>7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0.005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710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40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59" y="2135873"/>
            <a:ext cx="20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5938</TotalTime>
  <Words>355</Words>
  <Application>Microsoft Office PowerPoint</Application>
  <PresentationFormat>Custom</PresentationFormat>
  <Paragraphs>210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46</cp:revision>
  <dcterms:created xsi:type="dcterms:W3CDTF">2015-07-23T12:23:37Z</dcterms:created>
  <dcterms:modified xsi:type="dcterms:W3CDTF">2015-09-24T18:51:33Z</dcterms:modified>
</cp:coreProperties>
</file>