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76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</p:sldIdLst>
  <p:sldSz cx="10799763" cy="39592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47" userDrawn="1">
          <p15:clr>
            <a:srgbClr val="A4A3A4"/>
          </p15:clr>
        </p15:guide>
        <p15:guide id="2" pos="34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8099" autoAdjust="0"/>
  </p:normalViewPr>
  <p:slideViewPr>
    <p:cSldViewPr snapToGrid="0">
      <p:cViewPr varScale="1">
        <p:scale>
          <a:sx n="115" d="100"/>
          <a:sy n="115" d="100"/>
        </p:scale>
        <p:origin x="120" y="396"/>
      </p:cViewPr>
      <p:guideLst>
        <p:guide orient="horz" pos="1247"/>
        <p:guide pos="34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7D83B-ADDA-4ECB-B692-7302BE334C8B}" type="datetimeFigureOut">
              <a:rPr lang="en-GB" smtClean="0"/>
              <a:t>08/09/2015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79463" y="1143000"/>
            <a:ext cx="84169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E1E78-BF79-4B81-BC92-5B601D8D9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942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Thymus 1 20150722 24.10.14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927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880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Mature B cell increases pro B cells</a:t>
            </a:r>
          </a:p>
          <a:p>
            <a:r>
              <a:rPr lang="en-GB" dirty="0" smtClean="0"/>
              <a:t>B6 (2), NOD (8), KO (5)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991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Thymus 1 20150722 24.10.14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065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BM 1 20150722 24.10.14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91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GFP </a:t>
            </a:r>
            <a:r>
              <a:rPr lang="en-GB" dirty="0" smtClean="0">
                <a:sym typeface="Wingdings" panose="05000000000000000000" pitchFamily="2" charset="2"/>
              </a:rPr>
              <a:t></a:t>
            </a:r>
            <a:r>
              <a:rPr lang="en-GB" dirty="0" smtClean="0"/>
              <a:t> WT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455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NOD </a:t>
            </a:r>
            <a:r>
              <a:rPr lang="en-GB" dirty="0" smtClean="0">
                <a:sym typeface="Wingdings" panose="05000000000000000000" pitchFamily="2" charset="2"/>
              </a:rPr>
              <a:t> KO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6325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961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Bone marrow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150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Thymus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818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Bone marrow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612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NOD (Mouse 11 20</a:t>
            </a:r>
            <a:r>
              <a:rPr lang="en-GB" baseline="30000" smtClean="0"/>
              <a:t>th</a:t>
            </a:r>
            <a:r>
              <a:rPr lang="en-GB" smtClean="0"/>
              <a:t> July)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180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B6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628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Thy 1 24.10.14,   Thy 3 31.10.14, Thy 12 10.7.15</a:t>
            </a:r>
          </a:p>
          <a:p>
            <a:r>
              <a:rPr lang="en-GB" dirty="0" smtClean="0"/>
              <a:t>NOD Pro pre presence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970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Thy 1 24.10.14, Thy</a:t>
            </a:r>
            <a:r>
              <a:rPr lang="en-GB" baseline="0" dirty="0" smtClean="0"/>
              <a:t> 1 31.10.14</a:t>
            </a:r>
            <a:r>
              <a:rPr lang="en-GB" dirty="0" smtClean="0"/>
              <a:t> &amp; Thy</a:t>
            </a:r>
            <a:r>
              <a:rPr lang="en-GB" baseline="0" dirty="0" smtClean="0"/>
              <a:t> 5 24.11.14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587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Thy 1 24.10.14, Thy 1 31.10.14, Thy 5 24.11.14</a:t>
            </a:r>
          </a:p>
          <a:p>
            <a:r>
              <a:rPr lang="en-GB" dirty="0" smtClean="0"/>
              <a:t>Total thymus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33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647957"/>
            <a:ext cx="8099822" cy="1378397"/>
          </a:xfrm>
        </p:spPr>
        <p:txBody>
          <a:bodyPr anchor="b"/>
          <a:lstStyle>
            <a:lvl1pPr algn="ctr">
              <a:defRPr sz="346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2079510"/>
            <a:ext cx="8099822" cy="955896"/>
          </a:xfrm>
        </p:spPr>
        <p:txBody>
          <a:bodyPr/>
          <a:lstStyle>
            <a:lvl1pPr marL="0" indent="0" algn="ctr">
              <a:buNone/>
              <a:defRPr sz="1386"/>
            </a:lvl1pPr>
            <a:lvl2pPr marL="263942" indent="0" algn="ctr">
              <a:buNone/>
              <a:defRPr sz="1155"/>
            </a:lvl2pPr>
            <a:lvl3pPr marL="527883" indent="0" algn="ctr">
              <a:buNone/>
              <a:defRPr sz="1039"/>
            </a:lvl3pPr>
            <a:lvl4pPr marL="791825" indent="0" algn="ctr">
              <a:buNone/>
              <a:defRPr sz="924"/>
            </a:lvl4pPr>
            <a:lvl5pPr marL="1055766" indent="0" algn="ctr">
              <a:buNone/>
              <a:defRPr sz="924"/>
            </a:lvl5pPr>
            <a:lvl6pPr marL="1319708" indent="0" algn="ctr">
              <a:buNone/>
              <a:defRPr sz="924"/>
            </a:lvl6pPr>
            <a:lvl7pPr marL="1583649" indent="0" algn="ctr">
              <a:buNone/>
              <a:defRPr sz="924"/>
            </a:lvl7pPr>
            <a:lvl8pPr marL="1847591" indent="0" algn="ctr">
              <a:buNone/>
              <a:defRPr sz="924"/>
            </a:lvl8pPr>
            <a:lvl9pPr marL="2111532" indent="0" algn="ctr">
              <a:buNone/>
              <a:defRPr sz="92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08/09/2015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37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08/09/2015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264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210792"/>
            <a:ext cx="2328699" cy="33552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210792"/>
            <a:ext cx="6851100" cy="33552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08/09/2015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03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08/09/2015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64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987058"/>
            <a:ext cx="9314796" cy="1646927"/>
          </a:xfrm>
        </p:spPr>
        <p:txBody>
          <a:bodyPr anchor="b"/>
          <a:lstStyle>
            <a:lvl1pPr>
              <a:defRPr sz="346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2649565"/>
            <a:ext cx="9314796" cy="866080"/>
          </a:xfrm>
        </p:spPr>
        <p:txBody>
          <a:bodyPr/>
          <a:lstStyle>
            <a:lvl1pPr marL="0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1pPr>
            <a:lvl2pPr marL="26394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2pPr>
            <a:lvl3pPr marL="527883" indent="0">
              <a:buNone/>
              <a:defRPr sz="1039">
                <a:solidFill>
                  <a:schemeClr val="tx1">
                    <a:tint val="75000"/>
                  </a:schemeClr>
                </a:solidFill>
              </a:defRPr>
            </a:lvl3pPr>
            <a:lvl4pPr marL="791825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4pPr>
            <a:lvl5pPr marL="1055766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5pPr>
            <a:lvl6pPr marL="1319708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6pPr>
            <a:lvl7pPr marL="1583649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7pPr>
            <a:lvl8pPr marL="1847591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8pPr>
            <a:lvl9pPr marL="2111532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08/09/2015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03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053960"/>
            <a:ext cx="4589899" cy="25120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053960"/>
            <a:ext cx="4589899" cy="25120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08/09/2015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40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210792"/>
            <a:ext cx="9314796" cy="765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970560"/>
            <a:ext cx="4568806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1446217"/>
            <a:ext cx="4568806" cy="2127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970560"/>
            <a:ext cx="4591306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1446217"/>
            <a:ext cx="4591306" cy="2127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08/09/2015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20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08/09/2015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03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08/09/2015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44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63948"/>
            <a:ext cx="3483204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570055"/>
            <a:ext cx="5467380" cy="2813616"/>
          </a:xfrm>
        </p:spPr>
        <p:txBody>
          <a:bodyPr/>
          <a:lstStyle>
            <a:lvl1pPr>
              <a:defRPr sz="1847"/>
            </a:lvl1pPr>
            <a:lvl2pPr>
              <a:defRPr sz="1616"/>
            </a:lvl2pPr>
            <a:lvl3pPr>
              <a:defRPr sz="1386"/>
            </a:lvl3pPr>
            <a:lvl4pPr>
              <a:defRPr sz="1155"/>
            </a:lvl4pPr>
            <a:lvl5pPr>
              <a:defRPr sz="1155"/>
            </a:lvl5pPr>
            <a:lvl6pPr>
              <a:defRPr sz="1155"/>
            </a:lvl6pPr>
            <a:lvl7pPr>
              <a:defRPr sz="1155"/>
            </a:lvl7pPr>
            <a:lvl8pPr>
              <a:defRPr sz="1155"/>
            </a:lvl8pPr>
            <a:lvl9pPr>
              <a:defRPr sz="115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187768"/>
            <a:ext cx="3483204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08/09/2015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9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63948"/>
            <a:ext cx="3483204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570055"/>
            <a:ext cx="5467380" cy="2813616"/>
          </a:xfrm>
        </p:spPr>
        <p:txBody>
          <a:bodyPr anchor="t"/>
          <a:lstStyle>
            <a:lvl1pPr marL="0" indent="0">
              <a:buNone/>
              <a:defRPr sz="1847"/>
            </a:lvl1pPr>
            <a:lvl2pPr marL="263942" indent="0">
              <a:buNone/>
              <a:defRPr sz="1616"/>
            </a:lvl2pPr>
            <a:lvl3pPr marL="527883" indent="0">
              <a:buNone/>
              <a:defRPr sz="1386"/>
            </a:lvl3pPr>
            <a:lvl4pPr marL="791825" indent="0">
              <a:buNone/>
              <a:defRPr sz="1155"/>
            </a:lvl4pPr>
            <a:lvl5pPr marL="1055766" indent="0">
              <a:buNone/>
              <a:defRPr sz="1155"/>
            </a:lvl5pPr>
            <a:lvl6pPr marL="1319708" indent="0">
              <a:buNone/>
              <a:defRPr sz="1155"/>
            </a:lvl6pPr>
            <a:lvl7pPr marL="1583649" indent="0">
              <a:buNone/>
              <a:defRPr sz="1155"/>
            </a:lvl7pPr>
            <a:lvl8pPr marL="1847591" indent="0">
              <a:buNone/>
              <a:defRPr sz="1155"/>
            </a:lvl8pPr>
            <a:lvl9pPr marL="2111532" indent="0">
              <a:buNone/>
              <a:defRPr sz="115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187768"/>
            <a:ext cx="3483204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08/09/2015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70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210792"/>
            <a:ext cx="9314796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053960"/>
            <a:ext cx="9314796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3669615"/>
            <a:ext cx="2429947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CCEB8-80C3-44AA-83D7-DF78E6311A10}" type="datetimeFigureOut">
              <a:rPr lang="en-GB" smtClean="0"/>
              <a:t>08/09/2015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3669615"/>
            <a:ext cx="364492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3669615"/>
            <a:ext cx="2429947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96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27883" rtl="0" eaLnBrk="1" latinLnBrk="0" hangingPunct="1">
        <a:lnSpc>
          <a:spcPct val="90000"/>
        </a:lnSpc>
        <a:spcBef>
          <a:spcPct val="0"/>
        </a:spcBef>
        <a:buNone/>
        <a:defRPr sz="2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971" indent="-131971" algn="l" defTabSz="527883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1616" kern="1200">
          <a:solidFill>
            <a:schemeClr val="tx1"/>
          </a:solidFill>
          <a:latin typeface="+mn-lt"/>
          <a:ea typeface="+mn-ea"/>
          <a:cs typeface="+mn-cs"/>
        </a:defRPr>
      </a:lvl1pPr>
      <a:lvl2pPr marL="39591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386" kern="1200">
          <a:solidFill>
            <a:schemeClr val="tx1"/>
          </a:solidFill>
          <a:latin typeface="+mn-lt"/>
          <a:ea typeface="+mn-ea"/>
          <a:cs typeface="+mn-cs"/>
        </a:defRPr>
      </a:lvl2pPr>
      <a:lvl3pPr marL="659854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155" kern="1200">
          <a:solidFill>
            <a:schemeClr val="tx1"/>
          </a:solidFill>
          <a:latin typeface="+mn-lt"/>
          <a:ea typeface="+mn-ea"/>
          <a:cs typeface="+mn-cs"/>
        </a:defRPr>
      </a:lvl3pPr>
      <a:lvl4pPr marL="923795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187737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451679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715620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97956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243503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1pPr>
      <a:lvl2pPr marL="26394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2pPr>
      <a:lvl3pPr marL="527883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3pPr>
      <a:lvl4pPr marL="791825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055766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319708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583649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847591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11153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489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004" y="260091"/>
            <a:ext cx="3505200" cy="36385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01" y="260091"/>
            <a:ext cx="3505200" cy="363855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2456" y="260091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5963" y="798020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GFP-</a:t>
            </a:r>
          </a:p>
          <a:p>
            <a:pPr algn="ctr"/>
            <a:r>
              <a:rPr lang="en-GB" dirty="0" smtClean="0"/>
              <a:t>59.4%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41463" y="798019"/>
            <a:ext cx="78201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low</a:t>
            </a:r>
            <a:endParaRPr lang="en-GB" baseline="30000" dirty="0" smtClean="0"/>
          </a:p>
          <a:p>
            <a:pPr algn="ctr"/>
            <a:r>
              <a:rPr lang="en-GB" dirty="0" smtClean="0"/>
              <a:t>32.3%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364025" y="798018"/>
            <a:ext cx="82266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high</a:t>
            </a:r>
            <a:endParaRPr lang="en-GB" baseline="30000" dirty="0" smtClean="0"/>
          </a:p>
          <a:p>
            <a:pPr algn="ctr"/>
            <a:r>
              <a:rPr lang="en-GB" dirty="0" smtClean="0"/>
              <a:t>3.49%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433787" y="809105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GFP-</a:t>
            </a:r>
          </a:p>
          <a:p>
            <a:pPr algn="ctr"/>
            <a:r>
              <a:rPr lang="en-GB" dirty="0" smtClean="0"/>
              <a:t>76.2%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168830" y="809105"/>
            <a:ext cx="78201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low</a:t>
            </a:r>
            <a:endParaRPr lang="en-GB" baseline="30000" dirty="0" smtClean="0"/>
          </a:p>
          <a:p>
            <a:pPr algn="ctr"/>
            <a:r>
              <a:rPr lang="en-GB" dirty="0" smtClean="0"/>
              <a:t>17.1%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899705" y="809105"/>
            <a:ext cx="82266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high</a:t>
            </a:r>
            <a:endParaRPr lang="en-GB" baseline="30000" dirty="0" smtClean="0"/>
          </a:p>
          <a:p>
            <a:pPr algn="ctr"/>
            <a:r>
              <a:rPr lang="en-GB" dirty="0" smtClean="0"/>
              <a:t>3.03%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964621" y="809451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GFP-</a:t>
            </a:r>
          </a:p>
          <a:p>
            <a:pPr algn="ctr"/>
            <a:r>
              <a:rPr lang="en-GB" dirty="0" smtClean="0"/>
              <a:t>83.4%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699664" y="809451"/>
            <a:ext cx="78201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low</a:t>
            </a:r>
            <a:endParaRPr lang="en-GB" baseline="30000" dirty="0" smtClean="0"/>
          </a:p>
          <a:p>
            <a:pPr algn="ctr"/>
            <a:r>
              <a:rPr lang="en-GB" dirty="0" smtClean="0"/>
              <a:t>12.4%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9405603" y="809451"/>
            <a:ext cx="82266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high</a:t>
            </a:r>
            <a:endParaRPr lang="en-GB" baseline="30000" dirty="0" smtClean="0"/>
          </a:p>
          <a:p>
            <a:pPr algn="ctr"/>
            <a:r>
              <a:rPr lang="en-GB" dirty="0" smtClean="0"/>
              <a:t>1.17%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457590" y="2059265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3042294" y="2059265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6526869" y="2059265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931022" y="3341719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GFP</a:t>
            </a:r>
            <a:endParaRPr lang="en-GB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444535" y="3341719"/>
            <a:ext cx="21890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GFP</a:t>
            </a:r>
            <a:endParaRPr lang="en-GB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924796" y="3346187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GFP</a:t>
            </a:r>
            <a:endParaRPr lang="en-GB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380182" y="99753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 weeks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5068884" y="99753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  <a:r>
              <a:rPr lang="en-GB" dirty="0" smtClean="0"/>
              <a:t> weeks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8520432" y="99753"/>
            <a:ext cx="105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11 weeks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6142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812" y="260091"/>
            <a:ext cx="3505200" cy="36385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43" y="260091"/>
            <a:ext cx="3505200" cy="363855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2385" y="260091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5963" y="798020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GFP-</a:t>
            </a:r>
          </a:p>
          <a:p>
            <a:pPr algn="ctr"/>
            <a:r>
              <a:rPr lang="en-GB" dirty="0" smtClean="0"/>
              <a:t>44.1%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41463" y="798019"/>
            <a:ext cx="78201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low</a:t>
            </a:r>
            <a:endParaRPr lang="en-GB" baseline="30000" dirty="0" smtClean="0"/>
          </a:p>
          <a:p>
            <a:pPr algn="ctr"/>
            <a:r>
              <a:rPr lang="en-GB" dirty="0" smtClean="0"/>
              <a:t>17.3%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364025" y="798018"/>
            <a:ext cx="82266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high</a:t>
            </a:r>
            <a:endParaRPr lang="en-GB" baseline="30000" dirty="0" smtClean="0"/>
          </a:p>
          <a:p>
            <a:pPr algn="ctr"/>
            <a:r>
              <a:rPr lang="en-GB" dirty="0" smtClean="0"/>
              <a:t>34.4%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433787" y="809105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GFP-</a:t>
            </a:r>
          </a:p>
          <a:p>
            <a:pPr algn="ctr"/>
            <a:r>
              <a:rPr lang="en-GB" dirty="0" smtClean="0"/>
              <a:t>36.7%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168830" y="809105"/>
            <a:ext cx="78201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low</a:t>
            </a:r>
            <a:endParaRPr lang="en-GB" baseline="30000" dirty="0" smtClean="0"/>
          </a:p>
          <a:p>
            <a:pPr algn="ctr"/>
            <a:r>
              <a:rPr lang="en-GB" dirty="0" smtClean="0"/>
              <a:t>9.47%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866454" y="809105"/>
            <a:ext cx="82266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high</a:t>
            </a:r>
            <a:endParaRPr lang="en-GB" baseline="30000" dirty="0" smtClean="0"/>
          </a:p>
          <a:p>
            <a:pPr algn="ctr"/>
            <a:r>
              <a:rPr lang="en-GB" dirty="0" smtClean="0"/>
              <a:t>51.5%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972934" y="809451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GFP-</a:t>
            </a:r>
          </a:p>
          <a:p>
            <a:pPr algn="ctr"/>
            <a:r>
              <a:rPr lang="en-GB" dirty="0" smtClean="0"/>
              <a:t>49.4%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707977" y="809451"/>
            <a:ext cx="78201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low</a:t>
            </a:r>
            <a:endParaRPr lang="en-GB" baseline="30000" dirty="0" smtClean="0"/>
          </a:p>
          <a:p>
            <a:pPr algn="ctr"/>
            <a:r>
              <a:rPr lang="en-GB" dirty="0" smtClean="0"/>
              <a:t>9.81%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9405607" y="809451"/>
            <a:ext cx="82266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high</a:t>
            </a:r>
            <a:endParaRPr lang="en-GB" baseline="30000" dirty="0" smtClean="0"/>
          </a:p>
          <a:p>
            <a:pPr algn="ctr"/>
            <a:r>
              <a:rPr lang="en-GB" dirty="0" smtClean="0"/>
              <a:t>38.2%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457590" y="2059265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3042294" y="2059265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6526869" y="2059265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931022" y="3341719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GFP</a:t>
            </a:r>
            <a:endParaRPr lang="en-GB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444535" y="3341719"/>
            <a:ext cx="21890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GFP</a:t>
            </a:r>
            <a:endParaRPr lang="en-GB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924796" y="3346187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GFP</a:t>
            </a:r>
            <a:endParaRPr lang="en-GB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380182" y="99753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 weeks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5068884" y="99753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  <a:r>
              <a:rPr lang="en-GB" dirty="0" smtClean="0"/>
              <a:t> weeks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8520432" y="99753"/>
            <a:ext cx="105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11 weeks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3586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488" y="160338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288" y="160338"/>
            <a:ext cx="3505200" cy="3638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1688" y="160338"/>
            <a:ext cx="3505200" cy="3638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-457590" y="2059265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3050607" y="2017700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6526869" y="2059265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31022" y="3341719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GFP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4535" y="3341719"/>
            <a:ext cx="21890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GFP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924796" y="3346187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GFP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380182" y="99753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 weeks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068884" y="99753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  <a:r>
              <a:rPr lang="en-GB" dirty="0" smtClean="0"/>
              <a:t> weeks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520432" y="99753"/>
            <a:ext cx="105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11 weeks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980902" y="723203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GFP-</a:t>
            </a:r>
          </a:p>
          <a:p>
            <a:pPr algn="ctr"/>
            <a:r>
              <a:rPr lang="en-GB" dirty="0" smtClean="0"/>
              <a:t>9.00%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666402" y="723202"/>
            <a:ext cx="78201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low</a:t>
            </a:r>
            <a:endParaRPr lang="en-GB" baseline="30000" dirty="0" smtClean="0"/>
          </a:p>
          <a:p>
            <a:pPr algn="ctr"/>
            <a:r>
              <a:rPr lang="en-GB" dirty="0" smtClean="0"/>
              <a:t>26.0%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2388964" y="723201"/>
            <a:ext cx="82266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high</a:t>
            </a:r>
            <a:endParaRPr lang="en-GB" baseline="30000" dirty="0" smtClean="0"/>
          </a:p>
          <a:p>
            <a:pPr algn="ctr"/>
            <a:r>
              <a:rPr lang="en-GB" dirty="0" smtClean="0"/>
              <a:t>58.8%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4500291" y="734288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GFP-</a:t>
            </a:r>
          </a:p>
          <a:p>
            <a:pPr algn="ctr"/>
            <a:r>
              <a:rPr lang="en-GB" dirty="0" smtClean="0"/>
              <a:t>9.58%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5202082" y="734288"/>
            <a:ext cx="78201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low</a:t>
            </a:r>
            <a:endParaRPr lang="en-GB" baseline="30000" dirty="0" smtClean="0"/>
          </a:p>
          <a:p>
            <a:pPr algn="ctr"/>
            <a:r>
              <a:rPr lang="en-GB" dirty="0" smtClean="0"/>
              <a:t>11.6%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5932957" y="734288"/>
            <a:ext cx="82266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high</a:t>
            </a:r>
            <a:endParaRPr lang="en-GB" baseline="30000" dirty="0" smtClean="0"/>
          </a:p>
          <a:p>
            <a:pPr algn="ctr"/>
            <a:r>
              <a:rPr lang="en-GB" dirty="0" smtClean="0"/>
              <a:t>75.4%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7997873" y="734634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GFP-</a:t>
            </a:r>
          </a:p>
          <a:p>
            <a:pPr algn="ctr"/>
            <a:r>
              <a:rPr lang="en-GB" dirty="0" smtClean="0"/>
              <a:t>5.68%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8699664" y="734634"/>
            <a:ext cx="78201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low</a:t>
            </a:r>
            <a:endParaRPr lang="en-GB" baseline="30000" dirty="0" smtClean="0"/>
          </a:p>
          <a:p>
            <a:pPr algn="ctr"/>
            <a:r>
              <a:rPr lang="en-GB" dirty="0" smtClean="0"/>
              <a:t>35.2%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9430540" y="734634"/>
            <a:ext cx="82266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GFP</a:t>
            </a:r>
            <a:r>
              <a:rPr lang="en-GB" baseline="30000" dirty="0" err="1" smtClean="0"/>
              <a:t>high</a:t>
            </a:r>
            <a:endParaRPr lang="en-GB" baseline="30000" dirty="0" smtClean="0"/>
          </a:p>
          <a:p>
            <a:pPr algn="ctr"/>
            <a:r>
              <a:rPr lang="en-GB" dirty="0" smtClean="0"/>
              <a:t>50.0%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093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2" y="260090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378" y="1155473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CD19+</a:t>
            </a:r>
          </a:p>
          <a:p>
            <a:pPr algn="ctr"/>
            <a:r>
              <a:rPr lang="en-GB" dirty="0" smtClean="0"/>
              <a:t>3.43%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001" y="260090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87091" y="1155473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CD19+</a:t>
            </a:r>
          </a:p>
          <a:p>
            <a:pPr algn="ctr"/>
            <a:r>
              <a:rPr lang="en-GB" dirty="0" smtClean="0"/>
              <a:t>1.24%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707645" y="184094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4241" y="3344487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6314604" y="184094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916490" y="3344487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877" y="260090"/>
            <a:ext cx="3505200" cy="36385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471566" y="1155473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CD19+</a:t>
            </a:r>
          </a:p>
          <a:p>
            <a:pPr algn="ctr"/>
            <a:r>
              <a:rPr lang="en-GB" dirty="0" smtClean="0"/>
              <a:t>3.48%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2809404" y="1840947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411290" y="3344486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638992" y="18225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B6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863981" y="182255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NOD WT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8403029" y="176889"/>
            <a:ext cx="943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NOD KO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4265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773" y="254171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78778" y="1188723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CD43+</a:t>
            </a:r>
          </a:p>
          <a:p>
            <a:pPr algn="ctr"/>
            <a:r>
              <a:rPr lang="en-GB" dirty="0" smtClean="0"/>
              <a:t>82.7%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46" y="254171"/>
            <a:ext cx="3505200" cy="3638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7294" y="1188722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CD43+</a:t>
            </a:r>
          </a:p>
          <a:p>
            <a:pPr algn="ctr"/>
            <a:r>
              <a:rPr lang="en-GB" dirty="0" smtClean="0"/>
              <a:t>13.4%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281" y="254171"/>
            <a:ext cx="3505200" cy="36385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06830" y="1188721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CD43+</a:t>
            </a:r>
          </a:p>
          <a:p>
            <a:pPr algn="ctr"/>
            <a:r>
              <a:rPr lang="en-GB" dirty="0" smtClean="0"/>
              <a:t>80.5%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638992" y="18225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B6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863981" y="182255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NOD WT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403029" y="176889"/>
            <a:ext cx="943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NOD KO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707645" y="184094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894241" y="3344487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6314604" y="184094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7916490" y="3344487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2809404" y="1840947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411290" y="3344486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73265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313" y="160337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37222" y="556956"/>
            <a:ext cx="75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72.0%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335" y="160337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31769" y="1188721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CD19+</a:t>
            </a:r>
          </a:p>
          <a:p>
            <a:pPr algn="ctr"/>
            <a:r>
              <a:rPr lang="en-GB" dirty="0" smtClean="0"/>
              <a:t>5.06%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57" y="160337"/>
            <a:ext cx="3505200" cy="3638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36570" y="876410"/>
            <a:ext cx="75854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RAG+</a:t>
            </a:r>
          </a:p>
          <a:p>
            <a:pPr algn="ctr"/>
            <a:r>
              <a:rPr lang="en-GB" dirty="0" smtClean="0"/>
              <a:t>39.1%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707645" y="173287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94241" y="3236418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6314604" y="173287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916489" y="3236418"/>
            <a:ext cx="21252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2801091" y="173287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11290" y="3236417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02625" y="1113910"/>
            <a:ext cx="1587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811718" y="1424252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891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775" y="160337"/>
            <a:ext cx="3505200" cy="36385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263" y="160337"/>
            <a:ext cx="3505200" cy="36385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52" y="160337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78712" y="556956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0.024%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531769" y="1188721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CD19+</a:t>
            </a:r>
          </a:p>
          <a:p>
            <a:pPr algn="ctr"/>
            <a:r>
              <a:rPr lang="en-GB" dirty="0" smtClean="0"/>
              <a:t>90.1%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936570" y="876410"/>
            <a:ext cx="75854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RAG+</a:t>
            </a:r>
          </a:p>
          <a:p>
            <a:pPr algn="ctr"/>
            <a:r>
              <a:rPr lang="en-GB" dirty="0" smtClean="0"/>
              <a:t>19.0%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707645" y="173287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94241" y="3236418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6314604" y="173287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916489" y="3236418"/>
            <a:ext cx="21252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2809404" y="173287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11290" y="3236417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02625" y="1113910"/>
            <a:ext cx="1587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811718" y="1424252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057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064132"/>
              </p:ext>
            </p:extLst>
          </p:nvPr>
        </p:nvGraphicFramePr>
        <p:xfrm>
          <a:off x="199512" y="1099784"/>
          <a:ext cx="10415840" cy="1842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584"/>
                <a:gridCol w="1041584"/>
                <a:gridCol w="1041584"/>
                <a:gridCol w="1041584"/>
                <a:gridCol w="1041584"/>
                <a:gridCol w="1041584"/>
                <a:gridCol w="1041584"/>
                <a:gridCol w="1041584"/>
                <a:gridCol w="1041584"/>
                <a:gridCol w="1041584"/>
              </a:tblGrid>
              <a:tr h="1017564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Fraction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Number</a:t>
                      </a:r>
                      <a:r>
                        <a:rPr lang="en-GB" sz="1400" baseline="0" dirty="0" smtClean="0"/>
                        <a:t> of Cells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%</a:t>
                      </a:r>
                      <a:r>
                        <a:rPr lang="en-GB" sz="1400" baseline="0" dirty="0" smtClean="0"/>
                        <a:t> B220+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% GFP+ of B220+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Number</a:t>
                      </a:r>
                      <a:r>
                        <a:rPr lang="en-GB" sz="1400" baseline="0" dirty="0" smtClean="0"/>
                        <a:t> B220+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Number of B220+</a:t>
                      </a:r>
                      <a:r>
                        <a:rPr lang="en-GB" sz="1400" baseline="0" dirty="0" smtClean="0"/>
                        <a:t> GFP</a:t>
                      </a:r>
                      <a:r>
                        <a:rPr lang="en-GB" sz="1400" dirty="0" smtClean="0"/>
                        <a:t>+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% B220+ IgM+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aseline="0" dirty="0" smtClean="0"/>
                        <a:t>% GFP+ of B220+ IgM+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Number B220+IgM+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Number</a:t>
                      </a:r>
                      <a:r>
                        <a:rPr lang="en-GB" sz="1400" baseline="0" dirty="0" smtClean="0"/>
                        <a:t> of B220+ IgM+ GFP+</a:t>
                      </a:r>
                      <a:endParaRPr lang="en-GB" sz="1400" dirty="0"/>
                    </a:p>
                  </a:txBody>
                  <a:tcPr/>
                </a:tc>
              </a:tr>
              <a:tr h="412679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CD19+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1.01 x 10</a:t>
                      </a:r>
                      <a:r>
                        <a:rPr lang="en-GB" sz="1400" baseline="30000" dirty="0" smtClean="0"/>
                        <a:t>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5.42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24.3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434686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105629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4.78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24.6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383358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94306</a:t>
                      </a:r>
                      <a:endParaRPr lang="en-GB" sz="1400" dirty="0"/>
                    </a:p>
                  </a:txBody>
                  <a:tcPr/>
                </a:tc>
              </a:tr>
              <a:tr h="412679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CD19-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2.59 x 10</a:t>
                      </a:r>
                      <a:r>
                        <a:rPr lang="en-GB" sz="1400" baseline="30000" dirty="0" smtClean="0"/>
                        <a:t>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0.161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33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34219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11292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0.002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425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</a:t>
                      </a:r>
                      <a:endParaRPr lang="en-GB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740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167663"/>
              </p:ext>
            </p:extLst>
          </p:nvPr>
        </p:nvGraphicFramePr>
        <p:xfrm>
          <a:off x="1799958" y="1099784"/>
          <a:ext cx="7859430" cy="1842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905"/>
                <a:gridCol w="1309905"/>
                <a:gridCol w="1309905"/>
                <a:gridCol w="1309905"/>
                <a:gridCol w="1309905"/>
                <a:gridCol w="1309905"/>
              </a:tblGrid>
              <a:tr h="1017564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Fraction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Number</a:t>
                      </a:r>
                      <a:r>
                        <a:rPr lang="en-GB" sz="1800" baseline="0" dirty="0" smtClean="0"/>
                        <a:t> of Cells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% B220+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% B220+ IgM+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Number</a:t>
                      </a:r>
                      <a:r>
                        <a:rPr lang="en-GB" sz="1800" baseline="0" dirty="0" smtClean="0"/>
                        <a:t> B220+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Number B220+IgM+</a:t>
                      </a:r>
                      <a:endParaRPr lang="en-GB" sz="1800" dirty="0"/>
                    </a:p>
                  </a:txBody>
                  <a:tcPr/>
                </a:tc>
              </a:tr>
              <a:tr h="412679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CD19+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1.3 x 10</a:t>
                      </a:r>
                      <a:r>
                        <a:rPr lang="en-GB" sz="1800" baseline="30000" dirty="0" smtClean="0"/>
                        <a:t>5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2.86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2.37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2743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2273</a:t>
                      </a:r>
                      <a:endParaRPr lang="en-GB" sz="1800" dirty="0"/>
                    </a:p>
                  </a:txBody>
                  <a:tcPr/>
                </a:tc>
              </a:tr>
              <a:tr h="412679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CD19-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3.67 x 10</a:t>
                      </a:r>
                      <a:r>
                        <a:rPr lang="en-GB" sz="1800" baseline="30000" dirty="0" smtClean="0"/>
                        <a:t>7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0.151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0.005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42920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1421</a:t>
                      </a:r>
                      <a:endParaRPr lang="en-GB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358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31" y="160338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488" y="160338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1688" y="160338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674393" y="174950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27493" y="3253044"/>
            <a:ext cx="227290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6347856" y="174950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949742" y="3253044"/>
            <a:ext cx="200890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42656" y="174950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4542" y="3253043"/>
            <a:ext cx="226105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672244" y="9081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B6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897233" y="90812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NOD WT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8436281" y="85446"/>
            <a:ext cx="943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NOD KO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4736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618" y="124695"/>
            <a:ext cx="3505200" cy="3638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3755" b="13870"/>
          <a:stretch/>
        </p:blipFill>
        <p:spPr>
          <a:xfrm>
            <a:off x="482138" y="124695"/>
            <a:ext cx="3023062" cy="31338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12886" b="13870"/>
          <a:stretch/>
        </p:blipFill>
        <p:spPr>
          <a:xfrm>
            <a:off x="3956858" y="124695"/>
            <a:ext cx="3053542" cy="31338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-37121" y="2399013"/>
            <a:ext cx="721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3404118" y="2335374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319369" y="1783893"/>
            <a:ext cx="195127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89709" y="3158841"/>
            <a:ext cx="165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308764" y="3158840"/>
            <a:ext cx="165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827819" y="3158839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302625" y="1113910"/>
            <a:ext cx="1587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11718" y="1424252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2562" y="0"/>
            <a:ext cx="91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Thymus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849110" y="844467"/>
            <a:ext cx="738621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700" dirty="0" smtClean="0"/>
              <a:t>RAG+</a:t>
            </a:r>
          </a:p>
          <a:p>
            <a:pPr algn="ctr"/>
            <a:r>
              <a:rPr lang="en-GB" sz="1700" dirty="0" smtClean="0"/>
              <a:t>39.1%</a:t>
            </a:r>
            <a:endParaRPr lang="en-GB" sz="1700" dirty="0"/>
          </a:p>
        </p:txBody>
      </p:sp>
      <p:sp>
        <p:nvSpPr>
          <p:cNvPr id="19" name="TextBox 18"/>
          <p:cNvSpPr txBox="1"/>
          <p:nvPr/>
        </p:nvSpPr>
        <p:spPr>
          <a:xfrm>
            <a:off x="4385421" y="1152243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CD19+</a:t>
            </a:r>
          </a:p>
          <a:p>
            <a:pPr algn="ctr"/>
            <a:r>
              <a:rPr lang="en-GB" dirty="0" smtClean="0"/>
              <a:t>5.06%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2448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81" y="160337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43695" y="521916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0.670%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281" y="160337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48895" y="521916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0.009%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059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4071" b="13412"/>
          <a:stretch/>
        </p:blipFill>
        <p:spPr>
          <a:xfrm>
            <a:off x="4006735" y="133008"/>
            <a:ext cx="3011978" cy="315052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2569" b="13412"/>
          <a:stretch/>
        </p:blipFill>
        <p:spPr>
          <a:xfrm>
            <a:off x="448887" y="133008"/>
            <a:ext cx="3064625" cy="31505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-37121" y="2399013"/>
            <a:ext cx="721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3404118" y="2335374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981846" y="2413119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89709" y="3158841"/>
            <a:ext cx="165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308764" y="3158840"/>
            <a:ext cx="165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827819" y="3158839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302625" y="1113910"/>
            <a:ext cx="1587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770155" y="1415939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l="14542" b="13641"/>
          <a:stretch/>
        </p:blipFill>
        <p:spPr>
          <a:xfrm>
            <a:off x="7473142" y="133008"/>
            <a:ext cx="2995494" cy="314221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2562" y="0"/>
            <a:ext cx="14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Bone Marrow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389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812" y="160337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281" y="160337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750" y="160337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571108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45424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6262719" y="1738423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30778" y="3241963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47309" y="3241962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833696" y="3241961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2562" y="0"/>
            <a:ext cx="91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Thymus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885410" y="1022470"/>
            <a:ext cx="1587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11813" y="1565568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35081" y="1565568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+</a:t>
            </a:r>
          </a:p>
          <a:p>
            <a:pPr algn="ctr"/>
            <a:r>
              <a:rPr lang="en-GB" dirty="0" smtClean="0"/>
              <a:t>80.5%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3080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812" y="160339"/>
            <a:ext cx="3505200" cy="3638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281" y="160339"/>
            <a:ext cx="3505200" cy="3638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750" y="160339"/>
            <a:ext cx="3505200" cy="36385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2562" y="0"/>
            <a:ext cx="14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Bone Marrow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571108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2845424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6262719" y="1738423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030778" y="3241963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447309" y="3241962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7833696" y="3241961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833526" y="1022470"/>
            <a:ext cx="165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411813" y="1565568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41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500" y="160337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281" y="160337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062" y="160337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571108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IgM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45424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CD43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6262719" y="1738423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30778" y="3241963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47309" y="3241962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833696" y="3241961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925660" y="1413168"/>
            <a:ext cx="165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44365" y="2114208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462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664" y="160337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281" y="160337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211" y="160337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571108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IgM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45424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CD43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6262719" y="1738423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30778" y="3241963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47309" y="3241962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833696" y="3241961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925660" y="1413168"/>
            <a:ext cx="165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44365" y="2114208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753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127" y="160337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281" y="160337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11" y="160337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571108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45424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CD43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6262719" y="1738423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30778" y="3241963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47309" y="3241962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833696" y="3241961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925660" y="1413168"/>
            <a:ext cx="165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44365" y="2114208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76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47" y="260093"/>
            <a:ext cx="3505200" cy="36385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9297" y="260093"/>
            <a:ext cx="3505200" cy="36385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815" y="260093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80186" y="99753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 weeks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929720" y="99753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  <a:r>
              <a:rPr lang="en-GB" dirty="0" smtClean="0"/>
              <a:t> weeks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420744" y="99753"/>
            <a:ext cx="105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11 weeks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704110" y="1769957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45424" y="1771676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6386649" y="1769957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31022" y="3341719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86100" y="3341719"/>
            <a:ext cx="21890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8016239" y="3346187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823543" y="2682612"/>
            <a:ext cx="5015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Pro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6379374" y="2682612"/>
            <a:ext cx="5015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Pro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9925383" y="2682612"/>
            <a:ext cx="5015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Pro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8059182" y="2678767"/>
            <a:ext cx="4958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Pre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4502726" y="2675811"/>
            <a:ext cx="4958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Pre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952878" y="2675811"/>
            <a:ext cx="4958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Pre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1469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8839</TotalTime>
  <Words>537</Words>
  <Application>Microsoft Office PowerPoint</Application>
  <PresentationFormat>Custom</PresentationFormat>
  <Paragraphs>293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Davies</dc:creator>
  <cp:lastModifiedBy>Helen Davies</cp:lastModifiedBy>
  <cp:revision>49</cp:revision>
  <dcterms:created xsi:type="dcterms:W3CDTF">2015-07-24T09:41:16Z</dcterms:created>
  <dcterms:modified xsi:type="dcterms:W3CDTF">2015-09-08T18:38:45Z</dcterms:modified>
</cp:coreProperties>
</file>