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0" r:id="rId5"/>
    <p:sldId id="258"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1"/>
  </p:normalViewPr>
  <p:slideViewPr>
    <p:cSldViewPr snapToGrid="0" showGuides="1">
      <p:cViewPr varScale="1">
        <p:scale>
          <a:sx n="133" d="100"/>
          <a:sy n="133" d="100"/>
        </p:scale>
        <p:origin x="224" y="15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9CEC-9C03-C874-6E70-22DE938FE9B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4398AA2-B981-A709-67C3-F26F294E0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38309BA-0052-1A0F-21B3-100A6AAF419C}"/>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5" name="Footer Placeholder 4">
            <a:extLst>
              <a:ext uri="{FF2B5EF4-FFF2-40B4-BE49-F238E27FC236}">
                <a16:creationId xmlns:a16="http://schemas.microsoft.com/office/drawing/2014/main" id="{B55AA9D1-EB38-D530-CD4F-FDE8A59B7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E0648-22A8-9354-2D7D-7E21E6951772}"/>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314932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F78E-1BAB-A807-E0AA-35ADCBBC5D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DED636-4E78-B74E-350B-3CC8BABBD7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E9D56A-D16B-6758-8045-1AF9F7A9CF91}"/>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5" name="Footer Placeholder 4">
            <a:extLst>
              <a:ext uri="{FF2B5EF4-FFF2-40B4-BE49-F238E27FC236}">
                <a16:creationId xmlns:a16="http://schemas.microsoft.com/office/drawing/2014/main" id="{58DCC02A-618E-4F1A-65E1-047BCF073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8E6F6-4659-DA17-7BFB-4F08FB34C9FD}"/>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202449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42DD0-F256-3C24-B50C-93E6ACA192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CEBB749-E31B-2831-370B-DB58E995CE2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401AF7-A3B6-4EB4-5371-8DC7E3D3E472}"/>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5" name="Footer Placeholder 4">
            <a:extLst>
              <a:ext uri="{FF2B5EF4-FFF2-40B4-BE49-F238E27FC236}">
                <a16:creationId xmlns:a16="http://schemas.microsoft.com/office/drawing/2014/main" id="{ED724E6E-ACB7-B2F0-AA5E-10D2B6E6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B4003-3906-614B-8D93-37E2EC3DBE13}"/>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56303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5F4C-1E98-18BB-E926-E51BAEA890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78D90E-B424-2FA0-C6C8-3C50D4065A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765ECA-7942-AC7B-5B07-0EE64061F4A6}"/>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5" name="Footer Placeholder 4">
            <a:extLst>
              <a:ext uri="{FF2B5EF4-FFF2-40B4-BE49-F238E27FC236}">
                <a16:creationId xmlns:a16="http://schemas.microsoft.com/office/drawing/2014/main" id="{D73501D0-E3C5-2B64-4DAC-3524E54B7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18231-1B65-B1FA-B163-6B16235D19CF}"/>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7991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32DC-0B7E-B979-F236-D9098A06B7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5DDDCB-C073-67AA-6A97-C356AA5952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7DF1A3-27ED-9DC9-C9B2-4FFB4E19AACD}"/>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5" name="Footer Placeholder 4">
            <a:extLst>
              <a:ext uri="{FF2B5EF4-FFF2-40B4-BE49-F238E27FC236}">
                <a16:creationId xmlns:a16="http://schemas.microsoft.com/office/drawing/2014/main" id="{04A92F22-1016-C3D6-9C4A-145740ED3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3D32E-41CD-2A3E-1284-402EF05891E6}"/>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362858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A291-9B43-F44A-89B7-F6F76FD324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922D012-E636-2C1E-435F-7DE4A584CEC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9734C7F-9649-CD0F-A240-2A81AA085C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F69DC6C-E759-01C0-0798-66ADE14398D4}"/>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6" name="Footer Placeholder 5">
            <a:extLst>
              <a:ext uri="{FF2B5EF4-FFF2-40B4-BE49-F238E27FC236}">
                <a16:creationId xmlns:a16="http://schemas.microsoft.com/office/drawing/2014/main" id="{C315E9AA-1F00-BB92-4754-096D76717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9518B-8660-3413-2606-4DA78B4584C8}"/>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265844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6B40-C958-6A20-E4B7-17B2355B284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F8AC41-C9DD-7C96-A814-4161567CF1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EE88F8-6F8E-A955-D4E3-86B2B29DD0C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56AB1C9-48F3-45B9-0D4E-859C5EDCE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94BD3F7-1A59-7473-4EBF-8DBF0430E60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35525F3-07D8-A7A3-7622-0EA6AA6FBE11}"/>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8" name="Footer Placeholder 7">
            <a:extLst>
              <a:ext uri="{FF2B5EF4-FFF2-40B4-BE49-F238E27FC236}">
                <a16:creationId xmlns:a16="http://schemas.microsoft.com/office/drawing/2014/main" id="{D569B795-FF89-7F5F-B5C7-8048AE0E4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F3F6B2-09BD-FE05-059C-0D417FC5B296}"/>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212554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0459-EE8B-735F-E80E-12C40DF3216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C414ABE-A166-2584-5C3C-F8AD19B3676F}"/>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4" name="Footer Placeholder 3">
            <a:extLst>
              <a:ext uri="{FF2B5EF4-FFF2-40B4-BE49-F238E27FC236}">
                <a16:creationId xmlns:a16="http://schemas.microsoft.com/office/drawing/2014/main" id="{8B6AB4CE-4C2D-DA5B-A459-13AFFA6206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5A1170-8BF8-813A-E966-D918CB54F430}"/>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179480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5A592-AD90-C5C0-C224-7DE9324066D2}"/>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3" name="Footer Placeholder 2">
            <a:extLst>
              <a:ext uri="{FF2B5EF4-FFF2-40B4-BE49-F238E27FC236}">
                <a16:creationId xmlns:a16="http://schemas.microsoft.com/office/drawing/2014/main" id="{FF4AD69B-CAEE-67F3-CB98-7EA8A92DAC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AA144C-FE1F-4226-6DE3-3017888B1611}"/>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172947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C876-1D0B-289B-0D46-0E1BA0B105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70FFE8C-0576-604B-84BA-4047D3CE4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66F620B-E56E-D53F-8DD1-75A9C6409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E469BC-A904-B50C-10DB-7504C4B10FA0}"/>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6" name="Footer Placeholder 5">
            <a:extLst>
              <a:ext uri="{FF2B5EF4-FFF2-40B4-BE49-F238E27FC236}">
                <a16:creationId xmlns:a16="http://schemas.microsoft.com/office/drawing/2014/main" id="{131C6448-FCC4-EF0C-753D-757BFA111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AF5AE-820A-5780-7CAB-ED5257493E22}"/>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92095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663B-4610-EE65-4DDC-8706142083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A393271-7EFA-77C4-F1C9-6BCF0656D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01DD54-5B12-820C-A826-0F3C71E18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4DEDB8-DCE6-E044-4920-844A14956F0C}"/>
              </a:ext>
            </a:extLst>
          </p:cNvPr>
          <p:cNvSpPr>
            <a:spLocks noGrp="1"/>
          </p:cNvSpPr>
          <p:nvPr>
            <p:ph type="dt" sz="half" idx="10"/>
          </p:nvPr>
        </p:nvSpPr>
        <p:spPr/>
        <p:txBody>
          <a:bodyPr/>
          <a:lstStyle/>
          <a:p>
            <a:fld id="{90A2319B-0FAF-9146-B717-39B31762C711}" type="datetimeFigureOut">
              <a:rPr lang="en-US" smtClean="0"/>
              <a:t>10/2/24</a:t>
            </a:fld>
            <a:endParaRPr lang="en-US"/>
          </a:p>
        </p:txBody>
      </p:sp>
      <p:sp>
        <p:nvSpPr>
          <p:cNvPr id="6" name="Footer Placeholder 5">
            <a:extLst>
              <a:ext uri="{FF2B5EF4-FFF2-40B4-BE49-F238E27FC236}">
                <a16:creationId xmlns:a16="http://schemas.microsoft.com/office/drawing/2014/main" id="{DF0689F7-BFC2-E86B-9479-DED099657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9314C-2EAF-4D45-35F2-1593CF69328E}"/>
              </a:ext>
            </a:extLst>
          </p:cNvPr>
          <p:cNvSpPr>
            <a:spLocks noGrp="1"/>
          </p:cNvSpPr>
          <p:nvPr>
            <p:ph type="sldNum" sz="quarter" idx="12"/>
          </p:nvPr>
        </p:nvSpPr>
        <p:spPr/>
        <p:txBody>
          <a:bodyPr/>
          <a:lstStyle/>
          <a:p>
            <a:fld id="{F3F53302-FD2B-C047-B914-2EA7F5D39D82}" type="slidenum">
              <a:rPr lang="en-US" smtClean="0"/>
              <a:t>‹#›</a:t>
            </a:fld>
            <a:endParaRPr lang="en-US"/>
          </a:p>
        </p:txBody>
      </p:sp>
    </p:spTree>
    <p:extLst>
      <p:ext uri="{BB962C8B-B14F-4D97-AF65-F5344CB8AC3E}">
        <p14:creationId xmlns:p14="http://schemas.microsoft.com/office/powerpoint/2010/main" val="187008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7622E2-A034-55C1-965D-D108090B8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09D257-6192-92F0-481A-334E428C6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DF20E9-1903-C857-1B31-902A4C020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A2319B-0FAF-9146-B717-39B31762C711}" type="datetimeFigureOut">
              <a:rPr lang="en-US" smtClean="0"/>
              <a:t>10/2/24</a:t>
            </a:fld>
            <a:endParaRPr lang="en-US"/>
          </a:p>
        </p:txBody>
      </p:sp>
      <p:sp>
        <p:nvSpPr>
          <p:cNvPr id="5" name="Footer Placeholder 4">
            <a:extLst>
              <a:ext uri="{FF2B5EF4-FFF2-40B4-BE49-F238E27FC236}">
                <a16:creationId xmlns:a16="http://schemas.microsoft.com/office/drawing/2014/main" id="{2BF8DBE2-E69F-CB38-AE33-F5A80F3B9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3074985-D14D-0077-CCF3-84D6ED00F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F53302-FD2B-C047-B914-2EA7F5D39D82}" type="slidenum">
              <a:rPr lang="en-US" smtClean="0"/>
              <a:t>‹#›</a:t>
            </a:fld>
            <a:endParaRPr lang="en-US"/>
          </a:p>
        </p:txBody>
      </p:sp>
    </p:spTree>
    <p:extLst>
      <p:ext uri="{BB962C8B-B14F-4D97-AF65-F5344CB8AC3E}">
        <p14:creationId xmlns:p14="http://schemas.microsoft.com/office/powerpoint/2010/main" val="32579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osima.org.au/"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A4A869-F54B-E8A4-9097-ACE4EB385F0F}"/>
              </a:ext>
            </a:extLst>
          </p:cNvPr>
          <p:cNvPicPr>
            <a:picLocks noChangeAspect="1"/>
          </p:cNvPicPr>
          <p:nvPr/>
        </p:nvPicPr>
        <p:blipFill>
          <a:blip r:embed="rId2"/>
          <a:stretch>
            <a:fillRect/>
          </a:stretch>
        </p:blipFill>
        <p:spPr>
          <a:xfrm>
            <a:off x="2498090" y="2211387"/>
            <a:ext cx="7195820" cy="2435225"/>
          </a:xfrm>
          <a:prstGeom prst="rect">
            <a:avLst/>
          </a:prstGeom>
        </p:spPr>
      </p:pic>
      <p:sp>
        <p:nvSpPr>
          <p:cNvPr id="5" name="Rectangle 4">
            <a:extLst>
              <a:ext uri="{FF2B5EF4-FFF2-40B4-BE49-F238E27FC236}">
                <a16:creationId xmlns:a16="http://schemas.microsoft.com/office/drawing/2014/main" id="{E34D89B5-5AFB-1B1C-9CB4-4D0770823920}"/>
              </a:ext>
            </a:extLst>
          </p:cNvPr>
          <p:cNvSpPr/>
          <p:nvPr/>
        </p:nvSpPr>
        <p:spPr>
          <a:xfrm>
            <a:off x="2498090" y="4961760"/>
            <a:ext cx="7016115" cy="1068070"/>
          </a:xfrm>
          <a:prstGeom prst="rect">
            <a:avLst/>
          </a:prstGeom>
          <a:solidFill>
            <a:srgbClr val="FFFFFF"/>
          </a:solidFill>
          <a:ln>
            <a:noFill/>
          </a:ln>
        </p:spPr>
        <p:txBody>
          <a:bodyPr spcFirstLastPara="1" wrap="square" lIns="0" tIns="0" rIns="0" bIns="0" anchor="t" anchorCtr="0">
            <a:noAutofit/>
          </a:bodyPr>
          <a:lstStyle/>
          <a:p>
            <a:pPr algn="just">
              <a:spcAft>
                <a:spcPts val="1000"/>
              </a:spcAft>
            </a:pPr>
            <a:r>
              <a:rPr lang="en-AU" sz="1150" b="1">
                <a:solidFill>
                  <a:srgbClr val="000000"/>
                </a:solidFill>
                <a:effectLst/>
                <a:latin typeface="Times New Roman" panose="02020603050405020304" pitchFamily="18" charset="0"/>
                <a:ea typeface="Times New Roman" panose="02020603050405020304" pitchFamily="18" charset="0"/>
              </a:rPr>
              <a:t>Figure 1</a:t>
            </a:r>
            <a:r>
              <a:rPr lang="en-AU" sz="1150">
                <a:solidFill>
                  <a:srgbClr val="000000"/>
                </a:solidFill>
                <a:effectLst/>
                <a:latin typeface="Times New Roman" panose="02020603050405020304" pitchFamily="18" charset="0"/>
                <a:ea typeface="Times New Roman" panose="02020603050405020304" pitchFamily="18" charset="0"/>
              </a:rPr>
              <a:t>. a) Observed Southern Ocean surface temperature with sea ice extent (light blue shading) and long-term position of the ACC (black lines). b) Southern Ocean of Australia’s East Antarctic Territory showing eddy hotspots (white swirls), the observed position of the Southern Boundary (SB) ACC front in the 1990s (dashed magenta line near Antarctica) and its poleward shift by the 2010s (solid magenta) from Yamazaki et al. (2021). c) Ocean processes near the Antarctic continental margin. Eddies move Circumpolar Deep Water (CDW) across the sloping isopycnals (grey curves) of the Antarctic Circumpolar Current (ACC) and Antarctic Slope Current (ASC). </a:t>
            </a:r>
            <a:endParaRPr lang="en-AU" sz="12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7428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36A4F-81D1-D688-8DEF-DCF84778636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4EAC17F-2A75-0625-9024-0FE9BA70B177}"/>
              </a:ext>
            </a:extLst>
          </p:cNvPr>
          <p:cNvSpPr/>
          <p:nvPr/>
        </p:nvSpPr>
        <p:spPr>
          <a:xfrm>
            <a:off x="2526347" y="5451617"/>
            <a:ext cx="7016115" cy="1068070"/>
          </a:xfrm>
          <a:prstGeom prst="rect">
            <a:avLst/>
          </a:prstGeom>
          <a:solidFill>
            <a:srgbClr val="FFFFFF"/>
          </a:solidFill>
          <a:ln>
            <a:noFill/>
          </a:ln>
        </p:spPr>
        <p:txBody>
          <a:bodyPr spcFirstLastPara="1" wrap="square" lIns="0" tIns="0" rIns="0" bIns="0" anchor="t" anchorCtr="0">
            <a:noAutofit/>
          </a:bodyPr>
          <a:lstStyle/>
          <a:p>
            <a:pPr marL="90170" marR="84455" algn="just">
              <a:spcAft>
                <a:spcPts val="1000"/>
              </a:spcAft>
            </a:pPr>
            <a:r>
              <a:rPr lang="en-AU" sz="1150" b="1" i="0" dirty="0">
                <a:solidFill>
                  <a:srgbClr val="000000"/>
                </a:solidFill>
                <a:effectLst/>
                <a:latin typeface="Times New Roman" panose="02020603050405020304" pitchFamily="18" charset="0"/>
                <a:ea typeface="Calibri" panose="020F0502020204030204" pitchFamily="34" charset="0"/>
              </a:rPr>
              <a:t>Figure 2</a:t>
            </a:r>
            <a:r>
              <a:rPr lang="en-AU" sz="1150" i="0" dirty="0">
                <a:solidFill>
                  <a:srgbClr val="000000"/>
                </a:solidFill>
                <a:effectLst/>
                <a:latin typeface="Times New Roman" panose="02020603050405020304" pitchFamily="18" charset="0"/>
                <a:ea typeface="Calibri" panose="020F0502020204030204" pitchFamily="34" charset="0"/>
              </a:rPr>
              <a:t>. Eddy heat flux (shading, MWm</a:t>
            </a:r>
            <a:r>
              <a:rPr lang="en-AU" sz="1150" i="0" baseline="30000" dirty="0">
                <a:solidFill>
                  <a:srgbClr val="000000"/>
                </a:solidFill>
                <a:effectLst/>
                <a:latin typeface="Times New Roman" panose="02020603050405020304" pitchFamily="18" charset="0"/>
                <a:ea typeface="Calibri" panose="020F0502020204030204" pitchFamily="34" charset="0"/>
              </a:rPr>
              <a:t>-1</a:t>
            </a:r>
            <a:r>
              <a:rPr lang="en-AU" sz="1150" i="0" dirty="0">
                <a:solidFill>
                  <a:srgbClr val="000000"/>
                </a:solidFill>
                <a:effectLst/>
                <a:latin typeface="Times New Roman" panose="02020603050405020304" pitchFamily="18" charset="0"/>
                <a:ea typeface="Calibri" panose="020F0502020204030204" pitchFamily="34" charset="0"/>
              </a:rPr>
              <a:t>) derived from satellite Sea Surface Height (SSH) by </a:t>
            </a:r>
            <a:r>
              <a:rPr lang="en-AU" sz="1150" i="0" dirty="0" err="1">
                <a:solidFill>
                  <a:srgbClr val="000000"/>
                </a:solidFill>
                <a:effectLst/>
                <a:latin typeface="Times New Roman" panose="02020603050405020304" pitchFamily="18" charset="0"/>
                <a:ea typeface="Calibri" panose="020F0502020204030204" pitchFamily="34" charset="0"/>
              </a:rPr>
              <a:t>Foppert</a:t>
            </a:r>
            <a:r>
              <a:rPr lang="en-AU" sz="1150" i="0" dirty="0">
                <a:solidFill>
                  <a:srgbClr val="000000"/>
                </a:solidFill>
                <a:effectLst/>
                <a:latin typeface="Times New Roman" panose="02020603050405020304" pitchFamily="18" charset="0"/>
                <a:ea typeface="Calibri" panose="020F0502020204030204" pitchFamily="34" charset="0"/>
              </a:rPr>
              <a:t> et al. (2017) showing that eddy heat flux increases by two orders of magnitude in topographic hotspots. White space is under sea ice cover or an EHF below 0.1 MWm</a:t>
            </a:r>
            <a:r>
              <a:rPr lang="en-AU" sz="1150" i="0" baseline="30000" dirty="0">
                <a:solidFill>
                  <a:srgbClr val="000000"/>
                </a:solidFill>
                <a:effectLst/>
                <a:latin typeface="Times New Roman" panose="02020603050405020304" pitchFamily="18" charset="0"/>
                <a:ea typeface="Calibri" panose="020F0502020204030204" pitchFamily="34" charset="0"/>
              </a:rPr>
              <a:t>-1</a:t>
            </a:r>
            <a:r>
              <a:rPr lang="en-AU" sz="1150" i="0" dirty="0">
                <a:solidFill>
                  <a:srgbClr val="000000"/>
                </a:solidFill>
                <a:effectLst/>
                <a:latin typeface="Times New Roman" panose="02020603050405020304" pitchFamily="18" charset="0"/>
                <a:ea typeface="Calibri" panose="020F0502020204030204" pitchFamily="34" charset="0"/>
              </a:rPr>
              <a:t>. The black contours show the ACC fronts by their characteristic SSH. The thin grey lines show 2500m depth. This proposal capitalizes on approved field campaigns (coloured stars) and the overpass of the new SWOT SSH satellite launched in 2022 that coincides with the SWOT-ACC field program (grey swaths). Side panes show advanced in-situ instruments to be deployed: tall mooring, CPIES and EM-APEX.</a:t>
            </a:r>
            <a:endParaRPr lang="en-AU" sz="900" i="1" dirty="0">
              <a:solidFill>
                <a:srgbClr val="44546A"/>
              </a:solidFill>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9621F657-3EAC-48D4-B8BC-209845EAF8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492" t="4027" b="3349"/>
          <a:stretch/>
        </p:blipFill>
        <p:spPr bwMode="auto">
          <a:xfrm>
            <a:off x="2526347" y="1632267"/>
            <a:ext cx="7139305" cy="35934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940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397AA-0453-12DD-5183-36D85E09EE3C}"/>
            </a:ext>
          </a:extLst>
        </p:cNvPr>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ECDF6B41-C637-F737-9C74-797E7F85D258}"/>
              </a:ext>
            </a:extLst>
          </p:cNvPr>
          <p:cNvPicPr/>
          <p:nvPr/>
        </p:nvPicPr>
        <p:blipFill>
          <a:blip r:embed="rId2"/>
          <a:srcRect l="18963" t="27229" r="11931" b="12429"/>
          <a:stretch>
            <a:fillRect/>
          </a:stretch>
        </p:blipFill>
        <p:spPr>
          <a:xfrm>
            <a:off x="4105910" y="2125345"/>
            <a:ext cx="3980180" cy="2607310"/>
          </a:xfrm>
          <a:prstGeom prst="rect">
            <a:avLst/>
          </a:prstGeom>
          <a:ln/>
        </p:spPr>
      </p:pic>
      <p:sp>
        <p:nvSpPr>
          <p:cNvPr id="3" name="Rectangle 2">
            <a:extLst>
              <a:ext uri="{FF2B5EF4-FFF2-40B4-BE49-F238E27FC236}">
                <a16:creationId xmlns:a16="http://schemas.microsoft.com/office/drawing/2014/main" id="{10CE5247-D4EE-AB37-5811-D43C7F69E15B}"/>
              </a:ext>
            </a:extLst>
          </p:cNvPr>
          <p:cNvSpPr/>
          <p:nvPr/>
        </p:nvSpPr>
        <p:spPr>
          <a:xfrm>
            <a:off x="4140835" y="5086396"/>
            <a:ext cx="3945255" cy="887095"/>
          </a:xfrm>
          <a:prstGeom prst="rect">
            <a:avLst/>
          </a:prstGeom>
          <a:solidFill>
            <a:srgbClr val="FFFFFF"/>
          </a:solidFill>
          <a:ln>
            <a:noFill/>
          </a:ln>
        </p:spPr>
        <p:txBody>
          <a:bodyPr spcFirstLastPara="1" wrap="square" lIns="0" tIns="0" rIns="0" bIns="0" anchor="t" anchorCtr="0">
            <a:noAutofit/>
          </a:bodyPr>
          <a:lstStyle/>
          <a:p>
            <a:pPr algn="just">
              <a:spcAft>
                <a:spcPts val="1000"/>
              </a:spcAft>
            </a:pPr>
            <a:r>
              <a:rPr lang="en-AU" sz="1150" b="1">
                <a:solidFill>
                  <a:srgbClr val="000000"/>
                </a:solidFill>
                <a:effectLst/>
                <a:latin typeface="Times New Roman" panose="02020603050405020304" pitchFamily="18" charset="0"/>
                <a:ea typeface="Libre Baskerville" panose="02000000000000000000" pitchFamily="2" charset="0"/>
              </a:rPr>
              <a:t>Figure 3</a:t>
            </a:r>
            <a:r>
              <a:rPr lang="en-AU" sz="1150">
                <a:solidFill>
                  <a:srgbClr val="000000"/>
                </a:solidFill>
                <a:effectLst/>
                <a:latin typeface="Times New Roman" panose="02020603050405020304" pitchFamily="18" charset="0"/>
                <a:ea typeface="Libre Baskerville" panose="02000000000000000000" pitchFamily="2" charset="0"/>
              </a:rPr>
              <a:t>. Snapshot of ageostrophic velocity from satellite sea surface height (vectors) and proportion of ageostrophic flow to the total gradient wind (shading) in an ACC meander. The ageostrophic component accelerates the flow in the crest (green shading) and retards it in the trough (blue). From Meijer et al. (2022).</a:t>
            </a:r>
            <a:endParaRPr lang="en-AU" sz="12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0497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CAFE4-5F9D-862D-5437-FFC52DA48F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E457ED-5EBE-AC12-9B22-667C6B33191F}"/>
              </a:ext>
            </a:extLst>
          </p:cNvPr>
          <p:cNvSpPr txBox="1"/>
          <p:nvPr/>
        </p:nvSpPr>
        <p:spPr>
          <a:xfrm>
            <a:off x="402771" y="837418"/>
            <a:ext cx="11277599" cy="2410916"/>
          </a:xfrm>
          <a:prstGeom prst="rect">
            <a:avLst/>
          </a:prstGeom>
          <a:noFill/>
        </p:spPr>
        <p:txBody>
          <a:bodyPr wrap="square" rtlCol="0">
            <a:spAutoFit/>
          </a:bodyPr>
          <a:lstStyle/>
          <a:p>
            <a:pPr algn="just">
              <a:spcAft>
                <a:spcPts val="200"/>
              </a:spcAft>
            </a:pPr>
            <a:r>
              <a:rPr lang="en-AU" sz="1800" u="sng" dirty="0">
                <a:effectLst/>
                <a:latin typeface="Times New Roman" panose="02020603050405020304" pitchFamily="18" charset="0"/>
                <a:ea typeface="Times New Roman" panose="02020603050405020304" pitchFamily="18" charset="0"/>
              </a:rPr>
              <a:t>Aims</a:t>
            </a:r>
            <a:endParaRPr lang="en-AU" sz="1800" dirty="0">
              <a:effectLst/>
              <a:latin typeface="Calibri" panose="020F0502020204030204" pitchFamily="34" charset="0"/>
              <a:ea typeface="Calibri" panose="020F0502020204030204" pitchFamily="34" charset="0"/>
            </a:endParaRPr>
          </a:p>
          <a:p>
            <a:pPr marL="342900" lvl="0" indent="-342900" algn="just">
              <a:spcAft>
                <a:spcPts val="200"/>
              </a:spcAft>
              <a:buFont typeface="+mj-lt"/>
              <a:buAutoNum type="arabicPeriod"/>
            </a:pPr>
            <a:r>
              <a:rPr lang="en-AU" sz="1800" dirty="0">
                <a:effectLst/>
                <a:latin typeface="Times New Roman" panose="02020603050405020304" pitchFamily="18" charset="0"/>
                <a:ea typeface="Times New Roman" panose="02020603050405020304" pitchFamily="18" charset="0"/>
              </a:rPr>
              <a:t>Quantify localized cross-frontal heat and salt transports from observations collected during funded field campaigns and corroborate them with next-generation, </a:t>
            </a:r>
            <a:r>
              <a:rPr lang="en-AU" sz="1800" dirty="0">
                <a:solidFill>
                  <a:srgbClr val="000000"/>
                </a:solidFill>
                <a:effectLst/>
                <a:latin typeface="Times New Roman" panose="02020603050405020304" pitchFamily="18" charset="0"/>
                <a:ea typeface="Times New Roman" panose="02020603050405020304" pitchFamily="18" charset="0"/>
              </a:rPr>
              <a:t>high-resolution </a:t>
            </a:r>
            <a:r>
              <a:rPr lang="en-AU" sz="1800" dirty="0">
                <a:effectLst/>
                <a:latin typeface="Times New Roman" panose="02020603050405020304" pitchFamily="18" charset="0"/>
                <a:ea typeface="Times New Roman" panose="02020603050405020304" pitchFamily="18" charset="0"/>
              </a:rPr>
              <a:t>ocean model simulations. </a:t>
            </a:r>
            <a:endParaRPr lang="en-AU" sz="1800" dirty="0">
              <a:effectLst/>
              <a:latin typeface="Calibri" panose="020F0502020204030204" pitchFamily="34" charset="0"/>
              <a:ea typeface="Calibri" panose="020F0502020204030204" pitchFamily="34" charset="0"/>
            </a:endParaRPr>
          </a:p>
          <a:p>
            <a:pPr marL="342900" lvl="0" indent="-342900" algn="just">
              <a:spcAft>
                <a:spcPts val="200"/>
              </a:spcAft>
              <a:buFont typeface="+mj-lt"/>
              <a:buAutoNum type="arabicPeriod"/>
            </a:pPr>
            <a:r>
              <a:rPr lang="en-AU" sz="1800" dirty="0">
                <a:effectLst/>
                <a:latin typeface="Times New Roman" panose="02020603050405020304" pitchFamily="18" charset="0"/>
                <a:ea typeface="Times New Roman" panose="02020603050405020304" pitchFamily="18" charset="0"/>
              </a:rPr>
              <a:t>Apply theoretical and numerical advances to fuse satellite and subsurface observations to create a new circumpolar dataset of cross-frontal heat and salt fluxes.</a:t>
            </a:r>
            <a:endParaRPr lang="en-AU" sz="1800" dirty="0">
              <a:effectLst/>
              <a:latin typeface="Calibri" panose="020F0502020204030204" pitchFamily="34" charset="0"/>
              <a:ea typeface="Calibri" panose="020F0502020204030204" pitchFamily="34" charset="0"/>
            </a:endParaRPr>
          </a:p>
          <a:p>
            <a:pPr marL="342900" lvl="0" indent="-342900" algn="just">
              <a:spcAft>
                <a:spcPts val="200"/>
              </a:spcAft>
              <a:buFont typeface="+mj-lt"/>
              <a:buAutoNum type="arabicPeriod"/>
            </a:pPr>
            <a:r>
              <a:rPr lang="en-AU" sz="1800" dirty="0">
                <a:solidFill>
                  <a:srgbClr val="000000"/>
                </a:solidFill>
                <a:effectLst/>
                <a:latin typeface="Times New Roman" panose="02020603050405020304" pitchFamily="18" charset="0"/>
                <a:ea typeface="Times New Roman" panose="02020603050405020304" pitchFamily="18" charset="0"/>
              </a:rPr>
              <a:t>Quantify decadal trends, seasonal and interannual variability of Southern Ocean poleward heat and salt fluxes from observations and model simulations.</a:t>
            </a:r>
            <a:endParaRPr lang="en-AU" sz="1800" dirty="0">
              <a:effectLst/>
              <a:latin typeface="Calibri" panose="020F0502020204030204" pitchFamily="34" charset="0"/>
              <a:ea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CC416FCA-AF76-B4BA-C6CE-32944D92380F}"/>
              </a:ext>
            </a:extLst>
          </p:cNvPr>
          <p:cNvSpPr txBox="1"/>
          <p:nvPr/>
        </p:nvSpPr>
        <p:spPr>
          <a:xfrm>
            <a:off x="402772" y="337457"/>
            <a:ext cx="6596421" cy="369332"/>
          </a:xfrm>
          <a:prstGeom prst="rect">
            <a:avLst/>
          </a:prstGeom>
          <a:noFill/>
        </p:spPr>
        <p:txBody>
          <a:bodyPr wrap="none" rtlCol="0">
            <a:spAutoFit/>
          </a:bodyPr>
          <a:lstStyle/>
          <a:p>
            <a:r>
              <a:rPr lang="en-US" b="1" dirty="0"/>
              <a:t>DP24</a:t>
            </a:r>
            <a:r>
              <a:rPr lang="en-US" dirty="0"/>
              <a:t>: </a:t>
            </a:r>
            <a:r>
              <a:rPr lang="en-AU" sz="1800" b="1" dirty="0">
                <a:effectLst/>
                <a:latin typeface="Calibri" panose="020F0502020204030204" pitchFamily="34" charset="0"/>
                <a:ea typeface="Calibri" panose="020F0502020204030204" pitchFamily="34" charset="0"/>
              </a:rPr>
              <a:t>Antarctica’s leaky defence to poleward ocean heat transport</a:t>
            </a:r>
            <a:r>
              <a:rPr lang="en-AU" dirty="0">
                <a:effectLst/>
              </a:rPr>
              <a:t> </a:t>
            </a:r>
            <a:endParaRPr lang="en-US" dirty="0"/>
          </a:p>
        </p:txBody>
      </p:sp>
      <p:pic>
        <p:nvPicPr>
          <p:cNvPr id="5" name="Picture 4">
            <a:extLst>
              <a:ext uri="{FF2B5EF4-FFF2-40B4-BE49-F238E27FC236}">
                <a16:creationId xmlns:a16="http://schemas.microsoft.com/office/drawing/2014/main" id="{A55B3DA4-BF9B-5AF2-AC32-27801DC3F4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2" t="8156" r="5416" b="40108"/>
          <a:stretch/>
        </p:blipFill>
        <p:spPr bwMode="auto">
          <a:xfrm>
            <a:off x="966442" y="2942144"/>
            <a:ext cx="9567947" cy="37424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6569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1F4AC-1A18-264E-6FB2-C0268118F04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6E0274B-F4CB-BBA1-9002-022F6F76DB31}"/>
              </a:ext>
            </a:extLst>
          </p:cNvPr>
          <p:cNvSpPr txBox="1"/>
          <p:nvPr/>
        </p:nvSpPr>
        <p:spPr>
          <a:xfrm>
            <a:off x="498221" y="911658"/>
            <a:ext cx="11375572" cy="5593839"/>
          </a:xfrm>
          <a:prstGeom prst="rect">
            <a:avLst/>
          </a:prstGeom>
          <a:noFill/>
        </p:spPr>
        <p:txBody>
          <a:bodyPr wrap="square">
            <a:spAutoFit/>
          </a:bodyPr>
          <a:lstStyle/>
          <a:p>
            <a:pPr>
              <a:spcAft>
                <a:spcPts val="300"/>
              </a:spcAft>
            </a:pPr>
            <a:r>
              <a:rPr lang="en-AU" sz="1400" b="1" dirty="0">
                <a:effectLst/>
                <a:latin typeface="Times New Roman" panose="02020603050405020304" pitchFamily="18" charset="0"/>
                <a:ea typeface="Times New Roman" panose="02020603050405020304" pitchFamily="18" charset="0"/>
              </a:rPr>
              <a:t>A/Prof Phillips</a:t>
            </a:r>
            <a:r>
              <a:rPr lang="en-AU" sz="1400" dirty="0">
                <a:effectLst/>
                <a:latin typeface="Times New Roman" panose="02020603050405020304" pitchFamily="18" charset="0"/>
                <a:ea typeface="Times New Roman" panose="02020603050405020304" pitchFamily="18" charset="0"/>
              </a:rPr>
              <a:t> (CI, 0.2 FTE)</a:t>
            </a:r>
            <a:r>
              <a:rPr lang="en-AU" sz="1400" i="1" dirty="0">
                <a:effectLst/>
                <a:latin typeface="Times New Roman" panose="02020603050405020304" pitchFamily="18" charset="0"/>
                <a:ea typeface="Times New Roman" panose="02020603050405020304" pitchFamily="18" charset="0"/>
              </a:rPr>
              <a:t> </a:t>
            </a:r>
            <a:r>
              <a:rPr lang="en-AU" sz="1400" dirty="0">
                <a:effectLst/>
                <a:latin typeface="Times New Roman" panose="02020603050405020304" pitchFamily="18" charset="0"/>
                <a:ea typeface="Times New Roman" panose="02020603050405020304" pitchFamily="18" charset="0"/>
              </a:rPr>
              <a:t>is an observational physical oceanographer with expertise in measuring, quantifying and understanding the oceanic processes that control the movement of heat and other properties across the Southern Ocean. Her PhD work provided an observational benchmark for poleward eddy heat flux across the ACC that is a fundamental reference for current observational and modelling studies and she is an international leader in investigation of ocean dynamics using EM-APEX profiling floats. She will lead the overall project and take responsibility for coordinating communications from the project. She will co-lead WP1 with Meijer and WP2 with </a:t>
            </a:r>
            <a:r>
              <a:rPr lang="en-AU" sz="1400" dirty="0" err="1">
                <a:effectLst/>
                <a:latin typeface="Times New Roman" panose="02020603050405020304" pitchFamily="18" charset="0"/>
                <a:ea typeface="Times New Roman" panose="02020603050405020304" pitchFamily="18" charset="0"/>
              </a:rPr>
              <a:t>Foppert</a:t>
            </a:r>
            <a:r>
              <a:rPr lang="en-AU" sz="1400" dirty="0">
                <a:effectLst/>
                <a:latin typeface="Times New Roman" panose="02020603050405020304" pitchFamily="18" charset="0"/>
                <a:ea typeface="Times New Roman" panose="02020603050405020304" pitchFamily="18" charset="0"/>
              </a:rPr>
              <a:t>, contribute to WP3 and WP4, lead supervision of HDR1 and co-supervise Wyatt and HDR2. Phillips has 53 high quality publications in leading discipline journals (28 in the last 5 years).  Phillips’s h-index is 25/22 with 1789/1168 total citations and 238/190 citations per year.</a:t>
            </a:r>
            <a:endParaRPr lang="en-AU" sz="1400" dirty="0">
              <a:effectLst/>
              <a:latin typeface="Calibri" panose="020F0502020204030204" pitchFamily="34" charset="0"/>
              <a:ea typeface="Calibri" panose="020F0502020204030204" pitchFamily="34" charset="0"/>
            </a:endParaRPr>
          </a:p>
          <a:p>
            <a:pPr>
              <a:spcAft>
                <a:spcPts val="300"/>
              </a:spcAft>
            </a:pPr>
            <a:r>
              <a:rPr lang="en-AU" sz="1400" b="1" dirty="0">
                <a:effectLst/>
                <a:latin typeface="Times New Roman" panose="02020603050405020304" pitchFamily="18" charset="0"/>
                <a:ea typeface="Times New Roman" panose="02020603050405020304" pitchFamily="18" charset="0"/>
              </a:rPr>
              <a:t>Dr </a:t>
            </a:r>
            <a:r>
              <a:rPr lang="en-AU" sz="1400" b="1" dirty="0" err="1">
                <a:effectLst/>
                <a:latin typeface="Times New Roman" panose="02020603050405020304" pitchFamily="18" charset="0"/>
                <a:ea typeface="Times New Roman" panose="02020603050405020304" pitchFamily="18" charset="0"/>
              </a:rPr>
              <a:t>Foppert</a:t>
            </a:r>
            <a:r>
              <a:rPr lang="en-AU" sz="1400" i="1" dirty="0">
                <a:effectLst/>
                <a:latin typeface="Times New Roman" panose="02020603050405020304" pitchFamily="18" charset="0"/>
                <a:ea typeface="Times New Roman" panose="02020603050405020304" pitchFamily="18" charset="0"/>
              </a:rPr>
              <a:t> </a:t>
            </a:r>
            <a:r>
              <a:rPr lang="en-AU" sz="1400" dirty="0">
                <a:effectLst/>
                <a:latin typeface="Times New Roman" panose="02020603050405020304" pitchFamily="18" charset="0"/>
                <a:ea typeface="Times New Roman" panose="02020603050405020304" pitchFamily="18" charset="0"/>
              </a:rPr>
              <a:t>(CI, 0.2 FTE)</a:t>
            </a:r>
            <a:r>
              <a:rPr lang="en-AU" sz="1400" i="1" dirty="0">
                <a:effectLst/>
                <a:latin typeface="Times New Roman" panose="02020603050405020304" pitchFamily="18" charset="0"/>
                <a:ea typeface="Times New Roman" panose="02020603050405020304" pitchFamily="18" charset="0"/>
              </a:rPr>
              <a:t> </a:t>
            </a:r>
            <a:r>
              <a:rPr lang="en-AU" sz="1400" dirty="0">
                <a:effectLst/>
                <a:latin typeface="Times New Roman" panose="02020603050405020304" pitchFamily="18" charset="0"/>
                <a:ea typeface="Times New Roman" panose="02020603050405020304" pitchFamily="18" charset="0"/>
              </a:rPr>
              <a:t>is an early career physical oceanographer, with a keen focus and expertise in understanding Southern Ocean dynamics and circulation. She is a sea-going, observational oceanographer and is the Deputy Chief Scientist for the SWOT voyage in year 0 of this project. </a:t>
            </a:r>
            <a:r>
              <a:rPr lang="en-AU" sz="1400" dirty="0" err="1">
                <a:effectLst/>
                <a:latin typeface="Times New Roman" panose="02020603050405020304" pitchFamily="18" charset="0"/>
                <a:ea typeface="Times New Roman" panose="02020603050405020304" pitchFamily="18" charset="0"/>
              </a:rPr>
              <a:t>Foppert</a:t>
            </a:r>
            <a:r>
              <a:rPr lang="en-AU" sz="1400" dirty="0">
                <a:effectLst/>
                <a:latin typeface="Times New Roman" panose="02020603050405020304" pitchFamily="18" charset="0"/>
                <a:ea typeface="Times New Roman" panose="02020603050405020304" pitchFamily="18" charset="0"/>
              </a:rPr>
              <a:t> is an expert in using a large suite of observational platforms to study large-scale currents and mechanisms for heat fluxes across the Southern Ocean. </a:t>
            </a:r>
            <a:r>
              <a:rPr lang="en-AU" sz="1400" dirty="0" err="1">
                <a:effectLst/>
                <a:latin typeface="Times New Roman" panose="02020603050405020304" pitchFamily="18" charset="0"/>
                <a:ea typeface="Times New Roman" panose="02020603050405020304" pitchFamily="18" charset="0"/>
              </a:rPr>
              <a:t>Foppert</a:t>
            </a:r>
            <a:r>
              <a:rPr lang="en-AU" sz="1400" dirty="0">
                <a:effectLst/>
                <a:latin typeface="Times New Roman" panose="02020603050405020304" pitchFamily="18" charset="0"/>
                <a:ea typeface="Times New Roman" panose="02020603050405020304" pitchFamily="18" charset="0"/>
              </a:rPr>
              <a:t> and PI Watts have long-standing collaborations that have resulted in step-change in understanding of eddy heat fluxes across the Southern Ocean (Figure 2). Collaborations between </a:t>
            </a:r>
            <a:r>
              <a:rPr lang="en-AU" sz="1400" dirty="0" err="1">
                <a:effectLst/>
                <a:latin typeface="Times New Roman" panose="02020603050405020304" pitchFamily="18" charset="0"/>
                <a:ea typeface="Times New Roman" panose="02020603050405020304" pitchFamily="18" charset="0"/>
              </a:rPr>
              <a:t>Foppert</a:t>
            </a:r>
            <a:r>
              <a:rPr lang="en-AU" sz="1400" dirty="0">
                <a:effectLst/>
                <a:latin typeface="Times New Roman" panose="02020603050405020304" pitchFamily="18" charset="0"/>
                <a:ea typeface="Times New Roman" panose="02020603050405020304" pitchFamily="18" charset="0"/>
              </a:rPr>
              <a:t>, Phillips and </a:t>
            </a:r>
            <a:r>
              <a:rPr lang="en-AU" sz="1400" dirty="0" err="1">
                <a:effectLst/>
                <a:latin typeface="Times New Roman" panose="02020603050405020304" pitchFamily="18" charset="0"/>
                <a:ea typeface="Times New Roman" panose="02020603050405020304" pitchFamily="18" charset="0"/>
              </a:rPr>
              <a:t>Bindoff</a:t>
            </a:r>
            <a:r>
              <a:rPr lang="en-AU" sz="1400" dirty="0">
                <a:effectLst/>
                <a:latin typeface="Times New Roman" panose="02020603050405020304" pitchFamily="18" charset="0"/>
                <a:ea typeface="Times New Roman" panose="02020603050405020304" pitchFamily="18" charset="0"/>
              </a:rPr>
              <a:t> and Postdoc Meijer have contributed to the theoretical advances that are crucial for WP2 and WP3.  </a:t>
            </a:r>
            <a:r>
              <a:rPr lang="en-AU" sz="1400" dirty="0" err="1">
                <a:effectLst/>
                <a:latin typeface="Times New Roman" panose="02020603050405020304" pitchFamily="18" charset="0"/>
                <a:ea typeface="Times New Roman" panose="02020603050405020304" pitchFamily="18" charset="0"/>
              </a:rPr>
              <a:t>Foppert</a:t>
            </a:r>
            <a:r>
              <a:rPr lang="en-AU" sz="1400" dirty="0">
                <a:effectLst/>
                <a:latin typeface="Times New Roman" panose="02020603050405020304" pitchFamily="18" charset="0"/>
                <a:ea typeface="Times New Roman" panose="02020603050405020304" pitchFamily="18" charset="0"/>
              </a:rPr>
              <a:t> will co-lead the WP2 development of eddy heat flux from EM-APEX and co-supervise HDR students, contributing to all work packages. </a:t>
            </a:r>
            <a:r>
              <a:rPr lang="en-AU" sz="1400" dirty="0" err="1">
                <a:effectLst/>
                <a:latin typeface="Times New Roman" panose="02020603050405020304" pitchFamily="18" charset="0"/>
                <a:ea typeface="Times New Roman" panose="02020603050405020304" pitchFamily="18" charset="0"/>
              </a:rPr>
              <a:t>Foppert’s</a:t>
            </a:r>
            <a:r>
              <a:rPr lang="en-AU" sz="1400" dirty="0">
                <a:effectLst/>
                <a:latin typeface="Times New Roman" panose="02020603050405020304" pitchFamily="18" charset="0"/>
                <a:ea typeface="Times New Roman" panose="02020603050405020304" pitchFamily="18" charset="0"/>
              </a:rPr>
              <a:t> h-index is 7/6 with 164/113 total citations and 75/56 citations per year.</a:t>
            </a:r>
            <a:endParaRPr lang="en-AU" sz="1400" dirty="0">
              <a:effectLst/>
              <a:latin typeface="Calibri" panose="020F0502020204030204" pitchFamily="34" charset="0"/>
              <a:ea typeface="Calibri" panose="020F0502020204030204" pitchFamily="34" charset="0"/>
            </a:endParaRPr>
          </a:p>
          <a:p>
            <a:pPr algn="just">
              <a:spcAft>
                <a:spcPts val="300"/>
              </a:spcAft>
            </a:pPr>
            <a:r>
              <a:rPr lang="en-AU" sz="1400" b="1" dirty="0">
                <a:effectLst/>
                <a:latin typeface="Times New Roman" panose="02020603050405020304" pitchFamily="18" charset="0"/>
                <a:ea typeface="Times New Roman" panose="02020603050405020304" pitchFamily="18" charset="0"/>
              </a:rPr>
              <a:t>Prof </a:t>
            </a:r>
            <a:r>
              <a:rPr lang="en-AU" sz="1400" b="1" dirty="0" err="1">
                <a:effectLst/>
                <a:latin typeface="Times New Roman" panose="02020603050405020304" pitchFamily="18" charset="0"/>
                <a:ea typeface="Times New Roman" panose="02020603050405020304" pitchFamily="18" charset="0"/>
              </a:rPr>
              <a:t>Bindoff</a:t>
            </a:r>
            <a:r>
              <a:rPr lang="en-AU" sz="1400" dirty="0">
                <a:effectLst/>
                <a:latin typeface="Times New Roman" panose="02020603050405020304" pitchFamily="18" charset="0"/>
                <a:ea typeface="Times New Roman" panose="02020603050405020304" pitchFamily="18" charset="0"/>
              </a:rPr>
              <a:t> (CI, 0.1 FTE)</a:t>
            </a:r>
            <a:r>
              <a:rPr lang="en-AU" sz="1400" i="1" dirty="0">
                <a:effectLst/>
                <a:latin typeface="Times New Roman" panose="02020603050405020304" pitchFamily="18" charset="0"/>
                <a:ea typeface="Times New Roman" panose="02020603050405020304" pitchFamily="18" charset="0"/>
              </a:rPr>
              <a:t> </a:t>
            </a:r>
            <a:r>
              <a:rPr lang="en-AU" sz="1400" dirty="0">
                <a:effectLst/>
                <a:latin typeface="Times New Roman" panose="02020603050405020304" pitchFamily="18" charset="0"/>
                <a:ea typeface="Times New Roman" panose="02020603050405020304" pitchFamily="18" charset="0"/>
              </a:rPr>
              <a:t>is an expert in the analysis of observations (altimetry, hydrographic data, gravest empirical modes, water mass transformation and dynamics of the Southern Ocean) and their comparison to simulations. He has extensive knowledge of the Earth system models (CMIP5/6) and their application to detection and attribution to human influence. He will lead the development of WP3 (GEM climatology) and contribute comparison of observations with simulations and trends in poleward heat flux of WP4. He will participate in deployment and recovery of the instruments and their analysis (WP1 and WP2).  </a:t>
            </a:r>
            <a:r>
              <a:rPr lang="en-AU" sz="1400" dirty="0" err="1">
                <a:effectLst/>
                <a:latin typeface="Times New Roman" panose="02020603050405020304" pitchFamily="18" charset="0"/>
                <a:ea typeface="Times New Roman" panose="02020603050405020304" pitchFamily="18" charset="0"/>
              </a:rPr>
              <a:t>Bindoff</a:t>
            </a:r>
            <a:r>
              <a:rPr lang="en-AU" sz="1400" dirty="0">
                <a:effectLst/>
                <a:latin typeface="Times New Roman" panose="02020603050405020304" pitchFamily="18" charset="0"/>
                <a:ea typeface="Times New Roman" panose="02020603050405020304" pitchFamily="18" charset="0"/>
              </a:rPr>
              <a:t> is highly awarded for his climate work, has h-index of 65/47 with 55,864/11,213 total citations and 5327 citations per year. </a:t>
            </a:r>
            <a:r>
              <a:rPr lang="en-AU" sz="1400" dirty="0" err="1">
                <a:effectLst/>
                <a:latin typeface="Times New Roman" panose="02020603050405020304" pitchFamily="18" charset="0"/>
                <a:ea typeface="Times New Roman" panose="02020603050405020304" pitchFamily="18" charset="0"/>
              </a:rPr>
              <a:t>Bindoff</a:t>
            </a:r>
            <a:r>
              <a:rPr lang="en-AU" sz="1400" dirty="0">
                <a:effectLst/>
                <a:latin typeface="Times New Roman" panose="02020603050405020304" pitchFamily="18" charset="0"/>
                <a:ea typeface="Times New Roman" panose="02020603050405020304" pitchFamily="18" charset="0"/>
              </a:rPr>
              <a:t> has a total of 125 peer reviewed publications, 34 in the last 5 years. </a:t>
            </a:r>
            <a:endParaRPr lang="en-AU" sz="1400" dirty="0">
              <a:effectLst/>
              <a:latin typeface="Calibri" panose="020F0502020204030204" pitchFamily="34" charset="0"/>
              <a:ea typeface="Calibri" panose="020F0502020204030204" pitchFamily="34" charset="0"/>
            </a:endParaRPr>
          </a:p>
          <a:p>
            <a:pPr>
              <a:spcAft>
                <a:spcPts val="300"/>
              </a:spcAft>
            </a:pPr>
            <a:r>
              <a:rPr lang="en-AU" sz="1400" b="1" dirty="0">
                <a:effectLst/>
                <a:latin typeface="Times New Roman" panose="02020603050405020304" pitchFamily="18" charset="0"/>
                <a:ea typeface="Times New Roman" panose="02020603050405020304" pitchFamily="18" charset="0"/>
              </a:rPr>
              <a:t>A/Prof Spence</a:t>
            </a:r>
            <a:r>
              <a:rPr lang="en-AU" sz="1400" dirty="0">
                <a:effectLst/>
                <a:latin typeface="Times New Roman" panose="02020603050405020304" pitchFamily="18" charset="0"/>
                <a:ea typeface="Times New Roman" panose="02020603050405020304" pitchFamily="18" charset="0"/>
              </a:rPr>
              <a:t> (CI, 0.1 FTE) is an expert in ocean dynamics and leading developer of high-resolution ocean, ice simulations. Spence is an ARC Future Fellow and CI on the 2016 and 2020 ARC Linkage grants behind the formation of the Consortium for Ocean-Sea Ice </a:t>
            </a:r>
            <a:r>
              <a:rPr lang="en-AU" sz="1400" dirty="0" err="1">
                <a:effectLst/>
                <a:latin typeface="Times New Roman" panose="02020603050405020304" pitchFamily="18" charset="0"/>
                <a:ea typeface="Times New Roman" panose="02020603050405020304" pitchFamily="18" charset="0"/>
              </a:rPr>
              <a:t>Modeling</a:t>
            </a:r>
            <a:r>
              <a:rPr lang="en-AU" sz="1400" dirty="0">
                <a:effectLst/>
                <a:latin typeface="Times New Roman" panose="02020603050405020304" pitchFamily="18" charset="0"/>
                <a:ea typeface="Times New Roman" panose="02020603050405020304" pitchFamily="18" charset="0"/>
              </a:rPr>
              <a:t> in Australia (</a:t>
            </a:r>
            <a:r>
              <a:rPr lang="en-AU" sz="1400" dirty="0">
                <a:solidFill>
                  <a:srgbClr val="1155CC"/>
                </a:solidFill>
                <a:effectLst/>
                <a:latin typeface="Times New Roman" panose="02020603050405020304" pitchFamily="18" charset="0"/>
                <a:ea typeface="Times New Roman" panose="02020603050405020304" pitchFamily="18" charset="0"/>
                <a:hlinkClick r:id="rId2"/>
              </a:rPr>
              <a:t>https://cosima.org.au/</a:t>
            </a:r>
            <a:r>
              <a:rPr lang="en-AU" sz="1400" dirty="0">
                <a:effectLst/>
                <a:latin typeface="Times New Roman" panose="02020603050405020304" pitchFamily="18" charset="0"/>
                <a:ea typeface="Times New Roman" panose="02020603050405020304" pitchFamily="18" charset="0"/>
              </a:rPr>
              <a:t>). COSIMA provides world leading coupled ocean, ice model configurations, simulation data and analysis tools for the benefit of the Australian and global scientific community. Spence will contribute his experience in ocean dynamics and provide next generation ACCESS-OM3 ocean modelling tools to this team. Spence’s h-index is 29/26 with 3719//2708 total citations and 521/444 citations per year.</a:t>
            </a:r>
          </a:p>
        </p:txBody>
      </p:sp>
    </p:spTree>
    <p:extLst>
      <p:ext uri="{BB962C8B-B14F-4D97-AF65-F5344CB8AC3E}">
        <p14:creationId xmlns:p14="http://schemas.microsoft.com/office/powerpoint/2010/main" val="265148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65DF6-04C3-3152-F6BF-E013338EF3D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F8131D2-24C3-E78F-3065-EC1A63EFB5F3}"/>
              </a:ext>
            </a:extLst>
          </p:cNvPr>
          <p:cNvSpPr txBox="1"/>
          <p:nvPr/>
        </p:nvSpPr>
        <p:spPr>
          <a:xfrm>
            <a:off x="408214" y="401520"/>
            <a:ext cx="11375572" cy="5786199"/>
          </a:xfrm>
          <a:prstGeom prst="rect">
            <a:avLst/>
          </a:prstGeom>
          <a:noFill/>
        </p:spPr>
        <p:txBody>
          <a:bodyPr wrap="square">
            <a:spAutoFit/>
          </a:bodyPr>
          <a:lstStyle/>
          <a:p>
            <a:pPr algn="just">
              <a:spcAft>
                <a:spcPts val="300"/>
              </a:spcAft>
            </a:pPr>
            <a:r>
              <a:rPr lang="en-AU" sz="1400" b="1" dirty="0">
                <a:effectLst/>
                <a:latin typeface="Times New Roman" panose="02020603050405020304" pitchFamily="18" charset="0"/>
                <a:ea typeface="Times New Roman" panose="02020603050405020304" pitchFamily="18" charset="0"/>
              </a:rPr>
              <a:t>Prof Watts</a:t>
            </a:r>
            <a:r>
              <a:rPr lang="en-AU" sz="1400" i="1" dirty="0">
                <a:effectLst/>
                <a:latin typeface="Times New Roman" panose="02020603050405020304" pitchFamily="18" charset="0"/>
                <a:ea typeface="Times New Roman" panose="02020603050405020304" pitchFamily="18" charset="0"/>
              </a:rPr>
              <a:t> </a:t>
            </a:r>
            <a:r>
              <a:rPr lang="en-AU" sz="1400" dirty="0">
                <a:effectLst/>
                <a:latin typeface="Times New Roman" panose="02020603050405020304" pitchFamily="18" charset="0"/>
                <a:ea typeface="Times New Roman" panose="02020603050405020304" pitchFamily="18" charset="0"/>
              </a:rPr>
              <a:t>(PI, 0.1 FTE) is an expert in deep ocean deployments to measure eddy heat fluxes and small-scale processes in energetic current systems including the ACC. Watts and </a:t>
            </a:r>
            <a:r>
              <a:rPr lang="en-AU" sz="1400" dirty="0" err="1">
                <a:effectLst/>
                <a:latin typeface="Times New Roman" panose="02020603050405020304" pitchFamily="18" charset="0"/>
                <a:ea typeface="Times New Roman" panose="02020603050405020304" pitchFamily="18" charset="0"/>
              </a:rPr>
              <a:t>Foppert</a:t>
            </a:r>
            <a:r>
              <a:rPr lang="en-AU" sz="1400" dirty="0">
                <a:effectLst/>
                <a:latin typeface="Times New Roman" panose="02020603050405020304" pitchFamily="18" charset="0"/>
                <a:ea typeface="Times New Roman" panose="02020603050405020304" pitchFamily="18" charset="0"/>
              </a:rPr>
              <a:t> developed the satellite proxy method for estimating eddy heat flux and unique instrumentation methods. He is co-leading the collaboration with Prof Park to the Southern ACC Front array south of Tasmania (Figure 2) that is one of the observational experiments central to this project. Watts will also contribute to methods used by </a:t>
            </a:r>
            <a:r>
              <a:rPr lang="en-AU" sz="1400" dirty="0" err="1">
                <a:effectLst/>
                <a:latin typeface="Times New Roman" panose="02020603050405020304" pitchFamily="18" charset="0"/>
                <a:ea typeface="Times New Roman" panose="02020603050405020304" pitchFamily="18" charset="0"/>
              </a:rPr>
              <a:t>Foppert</a:t>
            </a:r>
            <a:r>
              <a:rPr lang="en-AU" sz="1400" dirty="0">
                <a:effectLst/>
                <a:latin typeface="Times New Roman" panose="02020603050405020304" pitchFamily="18" charset="0"/>
                <a:ea typeface="Times New Roman" panose="02020603050405020304" pitchFamily="18" charset="0"/>
              </a:rPr>
              <a:t>, Phillips, </a:t>
            </a:r>
            <a:r>
              <a:rPr lang="en-AU" sz="1400" dirty="0" err="1">
                <a:effectLst/>
                <a:latin typeface="Times New Roman" panose="02020603050405020304" pitchFamily="18" charset="0"/>
                <a:ea typeface="Times New Roman" panose="02020603050405020304" pitchFamily="18" charset="0"/>
              </a:rPr>
              <a:t>Bindoff</a:t>
            </a:r>
            <a:r>
              <a:rPr lang="en-AU" sz="1400" dirty="0">
                <a:effectLst/>
                <a:latin typeface="Times New Roman" panose="02020603050405020304" pitchFamily="18" charset="0"/>
                <a:ea typeface="Times New Roman" panose="02020603050405020304" pitchFamily="18" charset="0"/>
              </a:rPr>
              <a:t> and Spence. Watts is highly awarded for his ocean circulation work in 118 peer-reviewed publications. He is a Fellow of the American Meteorological Society for his contribution to oceanography. His h-index is 44/32 with 6011/3477 total citations and 296/197 per year.</a:t>
            </a:r>
            <a:endParaRPr lang="en-AU" sz="1400" dirty="0">
              <a:effectLst/>
              <a:latin typeface="Calibri" panose="020F0502020204030204" pitchFamily="34" charset="0"/>
              <a:ea typeface="Calibri" panose="020F0502020204030204" pitchFamily="34" charset="0"/>
            </a:endParaRPr>
          </a:p>
          <a:p>
            <a:pPr>
              <a:spcAft>
                <a:spcPts val="300"/>
              </a:spcAft>
            </a:pPr>
            <a:r>
              <a:rPr lang="en-AU" sz="1400" b="1" dirty="0">
                <a:effectLst/>
                <a:latin typeface="Times New Roman" panose="02020603050405020304" pitchFamily="18" charset="0"/>
                <a:ea typeface="Times New Roman" panose="02020603050405020304" pitchFamily="18" charset="0"/>
              </a:rPr>
              <a:t>Dr </a:t>
            </a:r>
            <a:r>
              <a:rPr lang="en-AU" sz="1400" b="1" dirty="0" err="1">
                <a:effectLst/>
                <a:latin typeface="Times New Roman" panose="02020603050405020304" pitchFamily="18" charset="0"/>
                <a:ea typeface="Times New Roman" panose="02020603050405020304" pitchFamily="18" charset="0"/>
              </a:rPr>
              <a:t>Girton</a:t>
            </a:r>
            <a:r>
              <a:rPr lang="en-AU" sz="1400" dirty="0">
                <a:effectLst/>
                <a:latin typeface="Times New Roman" panose="02020603050405020304" pitchFamily="18" charset="0"/>
                <a:ea typeface="Times New Roman" panose="02020603050405020304" pitchFamily="18" charset="0"/>
              </a:rPr>
              <a:t> (PI, 0.1 FTE) is a physical oceanographer and expert in the measurement of </a:t>
            </a:r>
            <a:r>
              <a:rPr lang="en-AU" sz="1400" dirty="0" err="1">
                <a:effectLst/>
                <a:latin typeface="Times New Roman" panose="02020603050405020304" pitchFamily="18" charset="0"/>
                <a:ea typeface="Times New Roman" panose="02020603050405020304" pitchFamily="18" charset="0"/>
              </a:rPr>
              <a:t>finescale</a:t>
            </a:r>
            <a:r>
              <a:rPr lang="en-AU" sz="1400" dirty="0">
                <a:effectLst/>
                <a:latin typeface="Times New Roman" panose="02020603050405020304" pitchFamily="18" charset="0"/>
                <a:ea typeface="Times New Roman" panose="02020603050405020304" pitchFamily="18" charset="0"/>
              </a:rPr>
              <a:t> ocean processes. His group is the world-leader in the development and use of EM-APEX floats, including their application to Antarctica, and holds most of the data collected outside of Australia. Dr </a:t>
            </a:r>
            <a:r>
              <a:rPr lang="en-AU" sz="1400" dirty="0" err="1">
                <a:effectLst/>
                <a:latin typeface="Times New Roman" panose="02020603050405020304" pitchFamily="18" charset="0"/>
                <a:ea typeface="Times New Roman" panose="02020603050405020304" pitchFamily="18" charset="0"/>
              </a:rPr>
              <a:t>Girton</a:t>
            </a:r>
            <a:r>
              <a:rPr lang="en-AU" sz="1400" dirty="0">
                <a:effectLst/>
                <a:latin typeface="Times New Roman" panose="02020603050405020304" pitchFamily="18" charset="0"/>
                <a:ea typeface="Times New Roman" panose="02020603050405020304" pitchFamily="18" charset="0"/>
              </a:rPr>
              <a:t> and his team have been funded by the US Office of Naval Research to deploy a global array of 50 EM-APEX enhanced with temperature microstructure, three of which are included in this project. He will contribute to WP1 and WP2. </a:t>
            </a:r>
            <a:r>
              <a:rPr lang="en-AU" sz="1400" dirty="0" err="1">
                <a:effectLst/>
                <a:latin typeface="Times New Roman" panose="02020603050405020304" pitchFamily="18" charset="0"/>
                <a:ea typeface="Times New Roman" panose="02020603050405020304" pitchFamily="18" charset="0"/>
              </a:rPr>
              <a:t>Girton's</a:t>
            </a:r>
            <a:r>
              <a:rPr lang="en-AU" sz="1400" dirty="0">
                <a:effectLst/>
                <a:latin typeface="Times New Roman" panose="02020603050405020304" pitchFamily="18" charset="0"/>
                <a:ea typeface="Times New Roman" panose="02020603050405020304" pitchFamily="18" charset="0"/>
              </a:rPr>
              <a:t> h-index is 26/23 with 2911/2073 total citations and 312/198 citations per year.</a:t>
            </a:r>
            <a:endParaRPr lang="en-AU" sz="1400" dirty="0">
              <a:effectLst/>
              <a:latin typeface="Calibri" panose="020F0502020204030204" pitchFamily="34" charset="0"/>
              <a:ea typeface="Calibri" panose="020F0502020204030204" pitchFamily="34" charset="0"/>
            </a:endParaRPr>
          </a:p>
          <a:p>
            <a:pPr algn="just">
              <a:spcAft>
                <a:spcPts val="300"/>
              </a:spcAft>
            </a:pPr>
            <a:r>
              <a:rPr lang="en-AU" sz="1400" b="1" dirty="0">
                <a:effectLst/>
                <a:latin typeface="Times New Roman" panose="02020603050405020304" pitchFamily="18" charset="0"/>
                <a:ea typeface="Times New Roman" panose="02020603050405020304" pitchFamily="18" charset="0"/>
              </a:rPr>
              <a:t>Prof Park</a:t>
            </a:r>
            <a:r>
              <a:rPr lang="en-AU" sz="1400" dirty="0">
                <a:effectLst/>
                <a:latin typeface="Times New Roman" panose="02020603050405020304" pitchFamily="18" charset="0"/>
                <a:ea typeface="Times New Roman" panose="02020603050405020304" pitchFamily="18" charset="0"/>
              </a:rPr>
              <a:t> (PI, 0.1 FTE)</a:t>
            </a:r>
            <a:r>
              <a:rPr lang="en-AU" sz="1400" dirty="0">
                <a:effectLst/>
                <a:latin typeface="Times New Roman" panose="02020603050405020304" pitchFamily="18" charset="0"/>
                <a:ea typeface="Calibri" panose="020F0502020204030204" pitchFamily="34" charset="0"/>
              </a:rPr>
              <a:t> is a physical oceanographer with decades of experience in observing strong current systems with CPIES and tall moorings. He will work on fluxes from the moored array and contribute to comparison of these with the EM-APEX estimates and model simulation in WP1 and WP2. </a:t>
            </a:r>
            <a:r>
              <a:rPr lang="en-AU" sz="1400" dirty="0">
                <a:effectLst/>
                <a:latin typeface="Times New Roman" panose="02020603050405020304" pitchFamily="18" charset="0"/>
                <a:ea typeface="Times New Roman" panose="02020603050405020304" pitchFamily="18" charset="0"/>
              </a:rPr>
              <a:t>Park’s metrics from Scopus are h-index of 24 with 2030 total citations and more than 238 citations per year.</a:t>
            </a:r>
            <a:endParaRPr lang="en-AU" sz="1400" dirty="0">
              <a:effectLst/>
              <a:latin typeface="Calibri" panose="020F0502020204030204" pitchFamily="34" charset="0"/>
              <a:ea typeface="Calibri" panose="020F0502020204030204" pitchFamily="34" charset="0"/>
            </a:endParaRPr>
          </a:p>
          <a:p>
            <a:pPr algn="just">
              <a:spcAft>
                <a:spcPts val="300"/>
              </a:spcAft>
            </a:pPr>
            <a:r>
              <a:rPr lang="en-AU" sz="1400" b="1" dirty="0">
                <a:effectLst/>
                <a:latin typeface="Times New Roman" panose="02020603050405020304" pitchFamily="18" charset="0"/>
                <a:ea typeface="Times New Roman" panose="02020603050405020304" pitchFamily="18" charset="0"/>
              </a:rPr>
              <a:t>Postdoctoral Fellow Jan Jaap Meijer</a:t>
            </a:r>
            <a:r>
              <a:rPr lang="en-AU" sz="1400" dirty="0">
                <a:effectLst/>
                <a:latin typeface="Times New Roman" panose="02020603050405020304" pitchFamily="18" charset="0"/>
                <a:ea typeface="Times New Roman" panose="02020603050405020304" pitchFamily="18" charset="0"/>
              </a:rPr>
              <a:t> (1.0 FTE) is a physical oceanographer with expertise in ocean modelling, </a:t>
            </a:r>
            <a:r>
              <a:rPr lang="en-AU" sz="1400" i="1" dirty="0">
                <a:effectLst/>
                <a:latin typeface="Times New Roman" panose="02020603050405020304" pitchFamily="18" charset="0"/>
                <a:ea typeface="Times New Roman" panose="02020603050405020304" pitchFamily="18" charset="0"/>
              </a:rPr>
              <a:t>in situ</a:t>
            </a:r>
            <a:r>
              <a:rPr lang="en-AU" sz="1400" dirty="0">
                <a:effectLst/>
                <a:latin typeface="Times New Roman" panose="02020603050405020304" pitchFamily="18" charset="0"/>
                <a:ea typeface="Times New Roman" panose="02020603050405020304" pitchFamily="18" charset="0"/>
              </a:rPr>
              <a:t> and satellite observations, and their analysis. He has a strong background in fluid dynamics and has proposed a new mechanism for interpreting satellite altimetry to quantify vertical motion and cross-stream fluxes that are amplified in hot spots for poleward fluxes. Dr Meijer will co-lead WP1 with Phillips, contribute to the other work packages and contribute to the mentoring and supervision of PhD students.</a:t>
            </a:r>
            <a:endParaRPr lang="en-AU" sz="1400" dirty="0">
              <a:effectLst/>
              <a:latin typeface="Calibri" panose="020F0502020204030204" pitchFamily="34" charset="0"/>
              <a:ea typeface="Calibri" panose="020F0502020204030204" pitchFamily="34" charset="0"/>
            </a:endParaRPr>
          </a:p>
          <a:p>
            <a:pPr algn="just">
              <a:spcAft>
                <a:spcPts val="300"/>
              </a:spcAft>
            </a:pPr>
            <a:r>
              <a:rPr lang="en-AU" sz="1400" b="1" dirty="0">
                <a:effectLst/>
                <a:latin typeface="Times New Roman" panose="02020603050405020304" pitchFamily="18" charset="0"/>
                <a:ea typeface="Times New Roman" panose="02020603050405020304" pitchFamily="18" charset="0"/>
              </a:rPr>
              <a:t>Mr Wyatt</a:t>
            </a:r>
            <a:r>
              <a:rPr lang="en-AU" sz="1400" dirty="0">
                <a:effectLst/>
                <a:latin typeface="Times New Roman" panose="02020603050405020304" pitchFamily="18" charset="0"/>
                <a:ea typeface="Times New Roman" panose="02020603050405020304" pitchFamily="18" charset="0"/>
              </a:rPr>
              <a:t> (current UTAS HDR, 1.0 FTE) is </a:t>
            </a:r>
            <a:r>
              <a:rPr lang="en-AU" sz="1400" dirty="0" err="1">
                <a:effectLst/>
                <a:latin typeface="Times New Roman" panose="02020603050405020304" pitchFamily="18" charset="0"/>
                <a:ea typeface="Times New Roman" panose="02020603050405020304" pitchFamily="18" charset="0"/>
              </a:rPr>
              <a:t>cosupervised</a:t>
            </a:r>
            <a:r>
              <a:rPr lang="en-AU" sz="1400" dirty="0">
                <a:effectLst/>
                <a:latin typeface="Times New Roman" panose="02020603050405020304" pitchFamily="18" charset="0"/>
                <a:ea typeface="Times New Roman" panose="02020603050405020304" pitchFamily="18" charset="0"/>
              </a:rPr>
              <a:t> by </a:t>
            </a:r>
            <a:r>
              <a:rPr lang="en-AU" sz="1400" dirty="0" err="1">
                <a:effectLst/>
                <a:latin typeface="Times New Roman" panose="02020603050405020304" pitchFamily="18" charset="0"/>
                <a:ea typeface="Times New Roman" panose="02020603050405020304" pitchFamily="18" charset="0"/>
              </a:rPr>
              <a:t>Bindoff</a:t>
            </a:r>
            <a:r>
              <a:rPr lang="en-AU" sz="1400" dirty="0">
                <a:effectLst/>
                <a:latin typeface="Times New Roman" panose="02020603050405020304" pitchFamily="18" charset="0"/>
                <a:ea typeface="Times New Roman" panose="02020603050405020304" pitchFamily="18" charset="0"/>
              </a:rPr>
              <a:t>, </a:t>
            </a:r>
            <a:r>
              <a:rPr lang="en-AU" sz="1400" dirty="0" err="1">
                <a:effectLst/>
                <a:latin typeface="Times New Roman" panose="02020603050405020304" pitchFamily="18" charset="0"/>
                <a:ea typeface="Times New Roman" panose="02020603050405020304" pitchFamily="18" charset="0"/>
              </a:rPr>
              <a:t>Foppert</a:t>
            </a:r>
            <a:r>
              <a:rPr lang="en-AU" sz="1400" dirty="0">
                <a:effectLst/>
                <a:latin typeface="Times New Roman" panose="02020603050405020304" pitchFamily="18" charset="0"/>
                <a:ea typeface="Times New Roman" panose="02020603050405020304" pitchFamily="18" charset="0"/>
              </a:rPr>
              <a:t> and Phillips. He will work on implementing new theory and observations to update the Satellite Gravest Empirical Model climatology of </a:t>
            </a:r>
            <a:r>
              <a:rPr lang="en-AU" sz="1400" dirty="0" err="1">
                <a:effectLst/>
                <a:latin typeface="Times New Roman" panose="02020603050405020304" pitchFamily="18" charset="0"/>
                <a:ea typeface="Times New Roman" panose="02020603050405020304" pitchFamily="18" charset="0"/>
              </a:rPr>
              <a:t>Meijers</a:t>
            </a:r>
            <a:r>
              <a:rPr lang="en-AU" sz="1400" dirty="0">
                <a:effectLst/>
                <a:latin typeface="Times New Roman" panose="02020603050405020304" pitchFamily="18" charset="0"/>
                <a:ea typeface="Times New Roman" panose="02020603050405020304" pitchFamily="18" charset="0"/>
              </a:rPr>
              <a:t> et al. (2011), which will be a contribution to WP3. His PhD will be submitted in 2025.</a:t>
            </a:r>
            <a:endParaRPr lang="en-AU" sz="1400" dirty="0">
              <a:effectLst/>
              <a:latin typeface="Calibri" panose="020F0502020204030204" pitchFamily="34" charset="0"/>
              <a:ea typeface="Calibri" panose="020F0502020204030204" pitchFamily="34" charset="0"/>
            </a:endParaRPr>
          </a:p>
          <a:p>
            <a:pPr algn="just">
              <a:spcAft>
                <a:spcPts val="300"/>
              </a:spcAft>
            </a:pPr>
            <a:r>
              <a:rPr lang="en-AU" sz="1400" b="1" dirty="0">
                <a:effectLst/>
                <a:latin typeface="Times New Roman" panose="02020603050405020304" pitchFamily="18" charset="0"/>
                <a:ea typeface="Times New Roman" panose="02020603050405020304" pitchFamily="18" charset="0"/>
              </a:rPr>
              <a:t>HDR1 </a:t>
            </a:r>
            <a:r>
              <a:rPr lang="en-AU" sz="1400" dirty="0">
                <a:effectLst/>
                <a:latin typeface="Times New Roman" panose="02020603050405020304" pitchFamily="18" charset="0"/>
                <a:ea typeface="Times New Roman" panose="02020603050405020304" pitchFamily="18" charset="0"/>
              </a:rPr>
              <a:t>(1.0FTE)</a:t>
            </a:r>
            <a:r>
              <a:rPr lang="en-AU" sz="1400" b="1" dirty="0">
                <a:effectLst/>
                <a:latin typeface="Times New Roman" panose="02020603050405020304" pitchFamily="18" charset="0"/>
                <a:ea typeface="Times New Roman" panose="02020603050405020304" pitchFamily="18" charset="0"/>
              </a:rPr>
              <a:t> </a:t>
            </a:r>
            <a:r>
              <a:rPr lang="en-AU" sz="1400" dirty="0">
                <a:effectLst/>
                <a:latin typeface="Times New Roman" panose="02020603050405020304" pitchFamily="18" charset="0"/>
                <a:ea typeface="Times New Roman" panose="02020603050405020304" pitchFamily="18" charset="0"/>
              </a:rPr>
              <a:t>will have primary supervision by </a:t>
            </a:r>
            <a:r>
              <a:rPr lang="en-AU" sz="1400" dirty="0" err="1">
                <a:effectLst/>
                <a:latin typeface="Times New Roman" panose="02020603050405020304" pitchFamily="18" charset="0"/>
                <a:ea typeface="Times New Roman" panose="02020603050405020304" pitchFamily="18" charset="0"/>
              </a:rPr>
              <a:t>Foppert</a:t>
            </a:r>
            <a:r>
              <a:rPr lang="en-AU" sz="1400" dirty="0">
                <a:effectLst/>
                <a:latin typeface="Times New Roman" panose="02020603050405020304" pitchFamily="18" charset="0"/>
                <a:ea typeface="Times New Roman" panose="02020603050405020304" pitchFamily="18" charset="0"/>
              </a:rPr>
              <a:t> and Phillips and co-supervision from Spence, </a:t>
            </a:r>
            <a:r>
              <a:rPr lang="en-AU" sz="1400" dirty="0" err="1">
                <a:effectLst/>
                <a:latin typeface="Times New Roman" panose="02020603050405020304" pitchFamily="18" charset="0"/>
                <a:ea typeface="Times New Roman" panose="02020603050405020304" pitchFamily="18" charset="0"/>
              </a:rPr>
              <a:t>Bindoff</a:t>
            </a:r>
            <a:r>
              <a:rPr lang="en-AU" sz="1400" dirty="0">
                <a:effectLst/>
                <a:latin typeface="Times New Roman" panose="02020603050405020304" pitchFamily="18" charset="0"/>
                <a:ea typeface="Times New Roman" panose="02020603050405020304" pitchFamily="18" charset="0"/>
              </a:rPr>
              <a:t> and Meijer. They will work on the development and analysis of heat fluxes from observations in WP2.</a:t>
            </a:r>
            <a:endParaRPr lang="en-AU" sz="1400" dirty="0">
              <a:effectLst/>
              <a:latin typeface="Calibri" panose="020F0502020204030204" pitchFamily="34" charset="0"/>
              <a:ea typeface="Calibri" panose="020F0502020204030204" pitchFamily="34" charset="0"/>
            </a:endParaRPr>
          </a:p>
          <a:p>
            <a:pPr algn="just">
              <a:spcAft>
                <a:spcPts val="600"/>
              </a:spcAft>
            </a:pPr>
            <a:r>
              <a:rPr lang="en-AU" sz="1400" b="1" dirty="0">
                <a:effectLst/>
                <a:latin typeface="Times New Roman" panose="02020603050405020304" pitchFamily="18" charset="0"/>
                <a:ea typeface="Times New Roman" panose="02020603050405020304" pitchFamily="18" charset="0"/>
              </a:rPr>
              <a:t>HDR2</a:t>
            </a:r>
            <a:r>
              <a:rPr lang="en-AU" sz="1400" dirty="0">
                <a:effectLst/>
                <a:latin typeface="Times New Roman" panose="02020603050405020304" pitchFamily="18" charset="0"/>
                <a:ea typeface="Times New Roman" panose="02020603050405020304" pitchFamily="18" charset="0"/>
              </a:rPr>
              <a:t> (1.0 FTE) will have primary supervision by Spence in the development of ACCESS-OM3 and high-resolution simulations. They will contribute to the calculation and analysis of simulated fluxes in WP4, co-supervised by all CIs and Meijer.</a:t>
            </a:r>
          </a:p>
          <a:p>
            <a:pPr algn="just">
              <a:spcAft>
                <a:spcPts val="600"/>
              </a:spcAft>
            </a:pPr>
            <a:r>
              <a:rPr lang="en-AU" sz="1400" b="1" dirty="0">
                <a:effectLst/>
                <a:latin typeface="Times New Roman" panose="02020603050405020304" pitchFamily="18" charset="0"/>
                <a:ea typeface="Calibri" panose="020F0502020204030204" pitchFamily="34" charset="0"/>
              </a:rPr>
              <a:t>Dr </a:t>
            </a:r>
            <a:r>
              <a:rPr lang="en-AU" sz="1400" b="1" dirty="0" err="1">
                <a:effectLst/>
                <a:latin typeface="Times New Roman" panose="02020603050405020304" pitchFamily="18" charset="0"/>
                <a:ea typeface="Calibri" panose="020F0502020204030204" pitchFamily="34" charset="0"/>
              </a:rPr>
              <a:t>Kaihe</a:t>
            </a:r>
            <a:r>
              <a:rPr lang="en-AU" sz="1400" b="1" dirty="0">
                <a:effectLst/>
                <a:latin typeface="Times New Roman" panose="02020603050405020304" pitchFamily="18" charset="0"/>
                <a:ea typeface="Calibri" panose="020F0502020204030204" pitchFamily="34" charset="0"/>
              </a:rPr>
              <a:t> Yamazaki</a:t>
            </a:r>
            <a:endParaRPr lang="en-AU" sz="1400" b="1" dirty="0">
              <a:effectLst/>
              <a:latin typeface="Calibri" panose="020F0502020204030204" pitchFamily="34" charset="0"/>
              <a:ea typeface="Calibri" panose="020F0502020204030204" pitchFamily="34" charset="0"/>
            </a:endParaRPr>
          </a:p>
        </p:txBody>
      </p:sp>
      <p:sp>
        <p:nvSpPr>
          <p:cNvPr id="2" name="TextBox 1">
            <a:extLst>
              <a:ext uri="{FF2B5EF4-FFF2-40B4-BE49-F238E27FC236}">
                <a16:creationId xmlns:a16="http://schemas.microsoft.com/office/drawing/2014/main" id="{0EACC56E-2DAD-645E-1C0E-D81E003BEEDA}"/>
              </a:ext>
            </a:extLst>
          </p:cNvPr>
          <p:cNvSpPr txBox="1"/>
          <p:nvPr/>
        </p:nvSpPr>
        <p:spPr>
          <a:xfrm>
            <a:off x="1328286" y="43698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3171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F4D12-6372-0B68-6E09-A1511978F33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D8DBA58-CE39-B706-1DAF-1FF93EA52E06}"/>
              </a:ext>
            </a:extLst>
          </p:cNvPr>
          <p:cNvSpPr txBox="1"/>
          <p:nvPr/>
        </p:nvSpPr>
        <p:spPr>
          <a:xfrm>
            <a:off x="1328286" y="436987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FDC5B26F-1CF7-D35F-7B92-6839E4692EDC}"/>
              </a:ext>
            </a:extLst>
          </p:cNvPr>
          <p:cNvSpPr txBox="1"/>
          <p:nvPr/>
        </p:nvSpPr>
        <p:spPr>
          <a:xfrm>
            <a:off x="412282" y="356135"/>
            <a:ext cx="11367436" cy="6011902"/>
          </a:xfrm>
          <a:prstGeom prst="rect">
            <a:avLst/>
          </a:prstGeom>
          <a:noFill/>
        </p:spPr>
        <p:txBody>
          <a:bodyPr wrap="square" rtlCol="0">
            <a:spAutoFit/>
          </a:bodyPr>
          <a:lstStyle/>
          <a:p>
            <a:pPr algn="just">
              <a:spcAft>
                <a:spcPts val="200"/>
              </a:spcAft>
            </a:pPr>
            <a:r>
              <a:rPr lang="en-AU" sz="1600" b="1" dirty="0">
                <a:solidFill>
                  <a:srgbClr val="000000"/>
                </a:solidFill>
                <a:effectLst/>
                <a:latin typeface="Times New Roman" panose="02020603050405020304" pitchFamily="18" charset="0"/>
                <a:ea typeface="Times New Roman" panose="02020603050405020304" pitchFamily="18" charset="0"/>
              </a:rPr>
              <a:t>Work Packages</a:t>
            </a:r>
            <a:endParaRPr lang="en-AU" sz="1600" dirty="0">
              <a:effectLst/>
              <a:latin typeface="Calibri" panose="020F0502020204030204" pitchFamily="34" charset="0"/>
              <a:ea typeface="Calibri" panose="020F0502020204030204" pitchFamily="34" charset="0"/>
            </a:endParaRPr>
          </a:p>
          <a:p>
            <a:pPr algn="just">
              <a:spcAft>
                <a:spcPts val="600"/>
              </a:spcAft>
            </a:pPr>
            <a:r>
              <a:rPr lang="en-AU" sz="1600" dirty="0">
                <a:solidFill>
                  <a:srgbClr val="000000"/>
                </a:solidFill>
                <a:effectLst/>
                <a:latin typeface="Times New Roman" panose="02020603050405020304" pitchFamily="18" charset="0"/>
                <a:ea typeface="Times New Roman" panose="02020603050405020304" pitchFamily="18" charset="0"/>
              </a:rPr>
              <a:t>The overarching aim of this project is to derive the </a:t>
            </a:r>
            <a:r>
              <a:rPr lang="en-AU" sz="1600" b="1" dirty="0">
                <a:solidFill>
                  <a:srgbClr val="000000"/>
                </a:solidFill>
                <a:effectLst/>
                <a:latin typeface="Times New Roman" panose="02020603050405020304" pitchFamily="18" charset="0"/>
                <a:ea typeface="Times New Roman" panose="02020603050405020304" pitchFamily="18" charset="0"/>
              </a:rPr>
              <a:t>Southern Ocean poleward eddy heat and salt flux</a:t>
            </a:r>
            <a:r>
              <a:rPr lang="en-AU" sz="1600" dirty="0">
                <a:solidFill>
                  <a:srgbClr val="000000"/>
                </a:solidFill>
                <a:effectLst/>
                <a:latin typeface="Times New Roman" panose="02020603050405020304" pitchFamily="18" charset="0"/>
                <a:ea typeface="Times New Roman" panose="02020603050405020304" pitchFamily="18" charset="0"/>
              </a:rPr>
              <a:t> and </a:t>
            </a:r>
            <a:r>
              <a:rPr lang="en-AU" sz="1600" b="1" dirty="0">
                <a:solidFill>
                  <a:srgbClr val="000000"/>
                </a:solidFill>
                <a:effectLst/>
                <a:latin typeface="Times New Roman" panose="02020603050405020304" pitchFamily="18" charset="0"/>
                <a:ea typeface="Times New Roman" panose="02020603050405020304" pitchFamily="18" charset="0"/>
              </a:rPr>
              <a:t>quantify trends, seasonal and interannual variability</a:t>
            </a:r>
            <a:r>
              <a:rPr lang="en-AU" sz="1600" dirty="0">
                <a:solidFill>
                  <a:srgbClr val="000000"/>
                </a:solidFill>
                <a:effectLst/>
                <a:latin typeface="Times New Roman" panose="02020603050405020304" pitchFamily="18" charset="0"/>
                <a:ea typeface="Times New Roman" panose="02020603050405020304" pitchFamily="18" charset="0"/>
              </a:rPr>
              <a:t>. We will accomplish this within 4 work packages:</a:t>
            </a:r>
            <a:endParaRPr lang="en-AU" sz="1600" dirty="0">
              <a:effectLst/>
              <a:latin typeface="Calibri" panose="020F0502020204030204" pitchFamily="34" charset="0"/>
              <a:ea typeface="Calibri" panose="020F0502020204030204" pitchFamily="34" charset="0"/>
            </a:endParaRPr>
          </a:p>
          <a:p>
            <a:pPr algn="just">
              <a:spcAft>
                <a:spcPts val="200"/>
              </a:spcAft>
            </a:pPr>
            <a:r>
              <a:rPr lang="en-AU" sz="1600" b="1" dirty="0">
                <a:effectLst/>
                <a:latin typeface="Times New Roman" panose="02020603050405020304" pitchFamily="18" charset="0"/>
                <a:ea typeface="Times New Roman" panose="02020603050405020304" pitchFamily="18" charset="0"/>
              </a:rPr>
              <a:t>WP1: Regional investigation of processes that drive eddy heat flux (Lead Phillips/Postdoc Meijer)</a:t>
            </a:r>
            <a:endParaRPr lang="en-AU" sz="1600" dirty="0">
              <a:effectLst/>
              <a:latin typeface="Calibri" panose="020F0502020204030204" pitchFamily="34" charset="0"/>
              <a:ea typeface="Calibri" panose="020F0502020204030204" pitchFamily="34" charset="0"/>
            </a:endParaRPr>
          </a:p>
          <a:p>
            <a:pPr marL="342900" lvl="0" indent="-342900">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Conduct field experiments at the Polar Front and Southern ACC Front in the SEIR eddy hotspot and Antarctic Slope Front in the region of the Denman Glacier (stars, Figure 2, Table 1).  These field experiments will provide contemporaneous EM-APEX, shipboard, and moored time series measurements of temperature, salinity and velocity. All three field experiments include tall moorings for well-tested estimates of eddy fluxes to refine the heat flux calculation from EM-APEX floats. Deployment voyages are: 1) SWOT-ACC – RV Investigator (confirmed, Nov-Dec 2023), 2) Southern ACC Front – RV Icebreaker </a:t>
            </a:r>
            <a:r>
              <a:rPr lang="en-AU"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Araon</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(Korea, voyage confirmed, early 2025 dates to be decided) and 3) Denman voyage – RSV </a:t>
            </a:r>
            <a:r>
              <a:rPr lang="en-AU"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Nuyina</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(confirmed, Feb-Apr 2025).</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Examine processes that lead to phase-locking of 3-dimensional ocean velocity with surface meander patterns. We will quantify the relationships between surface properties - e.g. front curvature, vorticity balance terms and ageostrophic motions, building on Meijer et al. (2022) -  and subsurface rotation of horizontal velocity with depth and the resultant vertical motion and poleward fluxes, building on Phillips and </a:t>
            </a:r>
            <a:r>
              <a:rPr lang="en-AU"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Bindoff</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(2014), using in situ and satellite observations and high-resolution ocean models.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Expand knowledge of </a:t>
            </a:r>
            <a:r>
              <a:rPr lang="en-AU"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submesoscale</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processes measured by the EM-APEX floats through complementary analysis of the new SWOT sea surface height product and the 1/40° ACCESS-OM3 simulations.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200"/>
              </a:spcAft>
            </a:pPr>
            <a:r>
              <a:rPr lang="en-AU" sz="1600" b="1" dirty="0">
                <a:effectLst/>
                <a:latin typeface="Times New Roman" panose="02020603050405020304" pitchFamily="18" charset="0"/>
                <a:ea typeface="Times New Roman" panose="02020603050405020304" pitchFamily="18" charset="0"/>
              </a:rPr>
              <a:t>WP2: Poleward heat flux from EM-APEX data (Lead CI </a:t>
            </a:r>
            <a:r>
              <a:rPr lang="en-AU" sz="1600" b="1" dirty="0" err="1">
                <a:effectLst/>
                <a:latin typeface="Times New Roman" panose="02020603050405020304" pitchFamily="18" charset="0"/>
                <a:ea typeface="Times New Roman" panose="02020603050405020304" pitchFamily="18" charset="0"/>
              </a:rPr>
              <a:t>Foppert</a:t>
            </a:r>
            <a:r>
              <a:rPr lang="en-AU" sz="1600" b="1" dirty="0">
                <a:effectLst/>
                <a:latin typeface="Times New Roman" panose="02020603050405020304" pitchFamily="18" charset="0"/>
                <a:ea typeface="Times New Roman" panose="02020603050405020304" pitchFamily="18" charset="0"/>
              </a:rPr>
              <a:t>/Phillips, HDR1)</a:t>
            </a:r>
            <a:endParaRPr lang="en-AU" sz="1600" dirty="0">
              <a:effectLst/>
              <a:latin typeface="Calibri" panose="020F0502020204030204" pitchFamily="34" charset="0"/>
              <a:ea typeface="Calibri" panose="020F0502020204030204" pitchFamily="34" charset="0"/>
            </a:endParaRPr>
          </a:p>
          <a:p>
            <a:pPr marL="342900" lvl="0" indent="-342900">
              <a:spcAft>
                <a:spcPts val="200"/>
              </a:spcAft>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the method to calculate eddy heat flux vectors from EM-APEX data. We will use the method of Watts et al. (2016) to isolate the dynamically important, divergent component of velocity, the deep barotropic velocity and use the vertical shear from </a:t>
            </a:r>
            <a:r>
              <a:rPr lang="en-AU"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SatGEM</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WP3 to extend EM-APEX velocities to full-depth profiles. The resulting flux estimates will be compared rigorously with contemporaneous CPIES- and tall mooring-based heat flux estimates from our field experiments and with ACCESS-OM3 simulations.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Apply the new best-practice methods to calculate eddy fluxes in the Southern Ocean EM-APEX collection.</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784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88ABE-07DA-A138-903C-B1943890794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76E5F0C-0D87-111B-8EBD-D5E962D9148E}"/>
              </a:ext>
            </a:extLst>
          </p:cNvPr>
          <p:cNvSpPr txBox="1"/>
          <p:nvPr/>
        </p:nvSpPr>
        <p:spPr>
          <a:xfrm>
            <a:off x="1328286" y="436987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9FF2B84F-B8E9-2131-8788-87696414427E}"/>
              </a:ext>
            </a:extLst>
          </p:cNvPr>
          <p:cNvSpPr txBox="1"/>
          <p:nvPr/>
        </p:nvSpPr>
        <p:spPr>
          <a:xfrm>
            <a:off x="412282" y="356135"/>
            <a:ext cx="11367436" cy="5006499"/>
          </a:xfrm>
          <a:prstGeom prst="rect">
            <a:avLst/>
          </a:prstGeom>
          <a:noFill/>
        </p:spPr>
        <p:txBody>
          <a:bodyPr wrap="square" rtlCol="0">
            <a:spAutoFit/>
          </a:bodyPr>
          <a:lstStyle/>
          <a:p>
            <a:pPr algn="just">
              <a:spcAft>
                <a:spcPts val="200"/>
              </a:spcAft>
            </a:pPr>
            <a:r>
              <a:rPr lang="en-AU" sz="1600" b="1" dirty="0">
                <a:effectLst/>
                <a:latin typeface="Times New Roman" panose="02020603050405020304" pitchFamily="18" charset="0"/>
                <a:ea typeface="Times New Roman" panose="02020603050405020304" pitchFamily="18" charset="0"/>
              </a:rPr>
              <a:t>WP3: Construct a new Southern Ocean </a:t>
            </a:r>
            <a:r>
              <a:rPr lang="en-AU" sz="1600" b="1" dirty="0" err="1">
                <a:effectLst/>
                <a:latin typeface="Times New Roman" panose="02020603050405020304" pitchFamily="18" charset="0"/>
                <a:ea typeface="Times New Roman" panose="02020603050405020304" pitchFamily="18" charset="0"/>
              </a:rPr>
              <a:t>SatGEM</a:t>
            </a:r>
            <a:r>
              <a:rPr lang="en-AU" sz="1600" b="1" dirty="0">
                <a:effectLst/>
                <a:latin typeface="Times New Roman" panose="02020603050405020304" pitchFamily="18" charset="0"/>
                <a:ea typeface="Times New Roman" panose="02020603050405020304" pitchFamily="18" charset="0"/>
              </a:rPr>
              <a:t> (Lead CI </a:t>
            </a:r>
            <a:r>
              <a:rPr lang="en-AU" sz="1600" b="1" dirty="0" err="1">
                <a:effectLst/>
                <a:latin typeface="Times New Roman" panose="02020603050405020304" pitchFamily="18" charset="0"/>
                <a:ea typeface="Times New Roman" panose="02020603050405020304" pitchFamily="18" charset="0"/>
              </a:rPr>
              <a:t>Bindoff</a:t>
            </a:r>
            <a:r>
              <a:rPr lang="en-AU" sz="1600" b="1" dirty="0">
                <a:effectLst/>
                <a:latin typeface="Times New Roman" panose="02020603050405020304" pitchFamily="18" charset="0"/>
                <a:ea typeface="Times New Roman" panose="02020603050405020304" pitchFamily="18" charset="0"/>
              </a:rPr>
              <a:t>, HDR Wyatt)</a:t>
            </a:r>
            <a:endParaRPr lang="en-AU" sz="1600" dirty="0">
              <a:effectLst/>
              <a:latin typeface="Calibri" panose="020F0502020204030204" pitchFamily="34" charset="0"/>
              <a:ea typeface="Calibri" panose="020F0502020204030204" pitchFamily="34" charset="0"/>
            </a:endParaRPr>
          </a:p>
          <a:p>
            <a:pPr marL="342900" lvl="0" indent="-342900">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 circumpolar Southern Ocean GEM climatology using all available temperature and salinity profiles in the Southern Ocean - including delayed-mode quality-controlled profiles from the Argo, SOCCOM, and seal observer arrays and shipboard data from publicly accessible, online repositories. This update will have &gt;300,000 more profiles than the original GEM of </a:t>
            </a:r>
            <a:r>
              <a:rPr lang="en-AU"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Meijers</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 al. (2011).</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Update the </a:t>
            </a:r>
            <a:r>
              <a:rPr lang="en-AU"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SatGEM</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methodology to incorporate the influence of gradient wind balance.  Gradient wind balance will be applied throughout the water column using the GEM to project the sea surface height field at the surface into dynamic height surfaces through the full ocean depth. </a:t>
            </a:r>
            <a:r>
              <a:rPr lang="en-AU" sz="1600" dirty="0">
                <a:effectLst/>
                <a:latin typeface="Times New Roman" panose="02020603050405020304" pitchFamily="18" charset="0"/>
                <a:ea typeface="Times New Roman" panose="02020603050405020304" pitchFamily="18" charset="0"/>
                <a:cs typeface="Times New Roman" panose="02020603050405020304" pitchFamily="18" charset="0"/>
              </a:rPr>
              <a:t>The temperature profiles in the GEM will be adjusted based on the divergence-driven cross-frontal flows and GEM temperature fields.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Validate the </a:t>
            </a:r>
            <a:r>
              <a:rPr lang="en-AU"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SatGEM</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velocities using velocity profiles from EM-APEX floats and moored instruments and test the velocity reconstruction using ACCESS-OM3 simulations.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 the updated methodology to deliver a new </a:t>
            </a:r>
            <a:r>
              <a:rPr lang="en-AU"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SatGEM</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time-varying, full-depth temperature, salinity and velocity fields over the 30-year satellite era.</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200"/>
              </a:spcAft>
            </a:pPr>
            <a:r>
              <a:rPr lang="en-AU" sz="1600" b="1" dirty="0">
                <a:effectLst/>
                <a:latin typeface="Times New Roman" panose="02020603050405020304" pitchFamily="18" charset="0"/>
                <a:ea typeface="Times New Roman" panose="02020603050405020304" pitchFamily="18" charset="0"/>
              </a:rPr>
              <a:t>WP4: Circumpolar poleward heat flux – mean, trends and variability (Lead CI Spence/</a:t>
            </a:r>
            <a:r>
              <a:rPr lang="en-AU" sz="1600" b="1" dirty="0" err="1">
                <a:effectLst/>
                <a:latin typeface="Times New Roman" panose="02020603050405020304" pitchFamily="18" charset="0"/>
                <a:ea typeface="Times New Roman" panose="02020603050405020304" pitchFamily="18" charset="0"/>
              </a:rPr>
              <a:t>Foppert</a:t>
            </a:r>
            <a:r>
              <a:rPr lang="en-AU" sz="1600" b="1" dirty="0">
                <a:effectLst/>
                <a:latin typeface="Times New Roman" panose="02020603050405020304" pitchFamily="18" charset="0"/>
                <a:ea typeface="Times New Roman" panose="02020603050405020304" pitchFamily="18" charset="0"/>
              </a:rPr>
              <a:t>, HDR2)</a:t>
            </a:r>
            <a:endParaRPr lang="en-AU" sz="1600" dirty="0">
              <a:effectLst/>
              <a:latin typeface="Calibri" panose="020F0502020204030204" pitchFamily="34" charset="0"/>
              <a:ea typeface="Calibri" panose="020F0502020204030204" pitchFamily="34" charset="0"/>
            </a:endParaRPr>
          </a:p>
          <a:p>
            <a:pPr marL="342900" lvl="0" indent="-342900">
              <a:buSzPts val="1200"/>
              <a:buFont typeface="Symbol" pitchFamily="2" charset="2"/>
              <a:buChar char=""/>
            </a:pPr>
            <a:r>
              <a:rPr lang="en-AU" sz="1600" dirty="0">
                <a:effectLst/>
                <a:latin typeface="Times New Roman" panose="02020603050405020304" pitchFamily="18" charset="0"/>
                <a:ea typeface="Times New Roman" panose="02020603050405020304" pitchFamily="18" charset="0"/>
                <a:cs typeface="Times New Roman" panose="02020603050405020304" pitchFamily="18" charset="0"/>
              </a:rPr>
              <a:t>Calculate the 30-year time series of eddy heat and salt flux using the updated </a:t>
            </a:r>
            <a:r>
              <a:rPr lang="en-AU" sz="1600" dirty="0" err="1">
                <a:effectLst/>
                <a:latin typeface="Times New Roman" panose="02020603050405020304" pitchFamily="18" charset="0"/>
                <a:ea typeface="Times New Roman" panose="02020603050405020304" pitchFamily="18" charset="0"/>
                <a:cs typeface="Times New Roman" panose="02020603050405020304" pitchFamily="18" charset="0"/>
              </a:rPr>
              <a:t>SatGEM</a:t>
            </a:r>
            <a:r>
              <a:rPr lang="en-A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standard approaches (e.g. Dufour et al. 2015), calculate eddy heat and salt flux from the ACCESS-OM3 simulations with interannual atmospheric forcing spanning 1958-present day and future climate scenarios.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200"/>
              <a:buFont typeface="Symbol" pitchFamily="2" charset="2"/>
              <a:buChar char=""/>
            </a:pP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Quantify the mean, trends, seasonality and interannual variability of poleward eddy fluxes in observations and model simulations.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818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DC5AD-A4B0-2457-447D-E9CAF77EE3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AD9030B-755C-76A4-57FF-0CBC0A9AF88E}"/>
              </a:ext>
            </a:extLst>
          </p:cNvPr>
          <p:cNvSpPr txBox="1"/>
          <p:nvPr/>
        </p:nvSpPr>
        <p:spPr>
          <a:xfrm>
            <a:off x="1328286" y="436987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79D36DDF-DE99-5C1F-AA60-8DAC10BFD0ED}"/>
              </a:ext>
            </a:extLst>
          </p:cNvPr>
          <p:cNvSpPr txBox="1"/>
          <p:nvPr/>
        </p:nvSpPr>
        <p:spPr>
          <a:xfrm>
            <a:off x="412282" y="604737"/>
            <a:ext cx="11367436" cy="4134465"/>
          </a:xfrm>
          <a:prstGeom prst="rect">
            <a:avLst/>
          </a:prstGeom>
          <a:noFill/>
        </p:spPr>
        <p:txBody>
          <a:bodyPr wrap="square" rtlCol="0">
            <a:spAutoFit/>
          </a:bodyPr>
          <a:lstStyle/>
          <a:p>
            <a:pPr algn="just">
              <a:spcAft>
                <a:spcPts val="200"/>
              </a:spcAft>
            </a:pPr>
            <a:r>
              <a:rPr lang="en-AU" sz="1600" b="1" dirty="0">
                <a:solidFill>
                  <a:srgbClr val="000000"/>
                </a:solidFill>
                <a:effectLst/>
                <a:latin typeface="Times New Roman" panose="02020603050405020304" pitchFamily="18" charset="0"/>
                <a:ea typeface="Times New Roman" panose="02020603050405020304" pitchFamily="18" charset="0"/>
              </a:rPr>
              <a:t>Training</a:t>
            </a:r>
            <a:endParaRPr lang="en-AU" sz="1600" dirty="0">
              <a:effectLst/>
              <a:latin typeface="Calibri" panose="020F0502020204030204" pitchFamily="34" charset="0"/>
              <a:ea typeface="Calibri" panose="020F0502020204030204" pitchFamily="34" charset="0"/>
            </a:endParaRPr>
          </a:p>
          <a:p>
            <a:pPr algn="just">
              <a:spcAft>
                <a:spcPts val="200"/>
              </a:spcAft>
            </a:pPr>
            <a:r>
              <a:rPr lang="en-AU" sz="1600" b="1" dirty="0">
                <a:effectLst/>
                <a:latin typeface="Times New Roman" panose="02020603050405020304" pitchFamily="18" charset="0"/>
                <a:ea typeface="Times New Roman" panose="02020603050405020304" pitchFamily="18" charset="0"/>
              </a:rPr>
              <a:t>HDR James Wyatt: </a:t>
            </a:r>
            <a:r>
              <a:rPr lang="en-AU" sz="1600" dirty="0">
                <a:latin typeface="Calibri" panose="020F0502020204030204" pitchFamily="34" charset="0"/>
                <a:ea typeface="Times New Roman" panose="02020603050405020304" pitchFamily="18" charset="0"/>
              </a:rPr>
              <a:t>(</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Supervisory team: Nathan, Annie, Steve, Helen)</a:t>
            </a:r>
          </a:p>
          <a:p>
            <a:pPr marL="342900" indent="-342900">
              <a:buSzPts val="1200"/>
              <a:buFont typeface="Symbol" pitchFamily="2" charset="2"/>
              <a:buChar char=""/>
            </a:pPr>
            <a:r>
              <a:rPr lang="en-AU" sz="1600" dirty="0">
                <a:latin typeface="Times New Roman" panose="02020603050405020304" pitchFamily="18" charset="0"/>
                <a:ea typeface="Times New Roman" panose="02020603050405020304" pitchFamily="18" charset="0"/>
              </a:rPr>
              <a:t>I</a:t>
            </a:r>
            <a:r>
              <a:rPr lang="en-AU" sz="1600" dirty="0">
                <a:effectLst/>
                <a:latin typeface="Times New Roman" panose="02020603050405020304" pitchFamily="18" charset="0"/>
                <a:ea typeface="Times New Roman" panose="02020603050405020304" pitchFamily="18" charset="0"/>
              </a:rPr>
              <a:t>mplementing new theory and observations to update the Satellite Gravest Empirical Model climatology of </a:t>
            </a:r>
            <a:r>
              <a:rPr lang="en-AU" sz="1600" dirty="0" err="1">
                <a:effectLst/>
                <a:latin typeface="Times New Roman" panose="02020603050405020304" pitchFamily="18" charset="0"/>
                <a:ea typeface="Times New Roman" panose="02020603050405020304" pitchFamily="18" charset="0"/>
              </a:rPr>
              <a:t>Meijers</a:t>
            </a:r>
            <a:r>
              <a:rPr lang="en-AU" sz="1600" dirty="0">
                <a:effectLst/>
                <a:latin typeface="Times New Roman" panose="02020603050405020304" pitchFamily="18" charset="0"/>
                <a:ea typeface="Times New Roman" panose="02020603050405020304" pitchFamily="18" charset="0"/>
              </a:rPr>
              <a:t> et al. (2011), which will be a contribution to WP3.</a:t>
            </a:r>
          </a:p>
          <a:p>
            <a:pPr marL="342900" indent="-342900">
              <a:buSzPts val="1200"/>
              <a:buFont typeface="Symbol" pitchFamily="2" charset="2"/>
              <a:buChar char=""/>
            </a:pPr>
            <a:r>
              <a:rPr lang="en-AU" sz="1600" dirty="0">
                <a:effectLst/>
                <a:latin typeface="Times New Roman" panose="02020603050405020304" pitchFamily="18" charset="0"/>
                <a:ea typeface="Times New Roman" panose="02020603050405020304" pitchFamily="18" charset="0"/>
              </a:rPr>
              <a:t>PhD submission in 2025.</a:t>
            </a:r>
          </a:p>
          <a:p>
            <a:pPr marL="342900" indent="-342900">
              <a:buSzPts val="1200"/>
              <a:buFont typeface="Symbol" pitchFamily="2" charset="2"/>
              <a:buChar char=""/>
            </a:pPr>
            <a:endParaRPr lang="en-AU" sz="1600" dirty="0">
              <a:effectLst/>
              <a:latin typeface="Calibri" panose="020F0502020204030204" pitchFamily="34" charset="0"/>
              <a:ea typeface="Calibri" panose="020F0502020204030204" pitchFamily="34" charset="0"/>
            </a:endParaRPr>
          </a:p>
          <a:p>
            <a:pPr algn="just">
              <a:spcAft>
                <a:spcPts val="200"/>
              </a:spcAft>
            </a:pPr>
            <a:r>
              <a:rPr lang="en-AU" sz="1600" b="1" dirty="0">
                <a:effectLst/>
                <a:latin typeface="Times New Roman" panose="02020603050405020304" pitchFamily="18" charset="0"/>
                <a:ea typeface="Times New Roman" panose="02020603050405020304" pitchFamily="18" charset="0"/>
              </a:rPr>
              <a:t>HDR1: </a:t>
            </a:r>
            <a:r>
              <a:rPr lang="en-AU" sz="1600" dirty="0">
                <a:latin typeface="Calibri" panose="020F0502020204030204" pitchFamily="34" charset="0"/>
                <a:ea typeface="Times New Roman" panose="02020603050405020304" pitchFamily="18" charset="0"/>
              </a:rPr>
              <a:t>(</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Supervisory team: Annie +)</a:t>
            </a:r>
          </a:p>
          <a:p>
            <a:pPr marL="342900" indent="-342900">
              <a:buSzPts val="1200"/>
              <a:buFont typeface="Symbol" pitchFamily="2" charset="2"/>
              <a:buChar char=""/>
            </a:pPr>
            <a:r>
              <a:rPr lang="en-AU" sz="1600" dirty="0">
                <a:effectLst/>
                <a:latin typeface="Times New Roman" panose="02020603050405020304" pitchFamily="18" charset="0"/>
                <a:ea typeface="Times New Roman" panose="02020603050405020304" pitchFamily="18" charset="0"/>
              </a:rPr>
              <a:t>will have primary supervision by </a:t>
            </a:r>
            <a:r>
              <a:rPr lang="en-AU" sz="1600" dirty="0" err="1">
                <a:effectLst/>
                <a:latin typeface="Times New Roman" panose="02020603050405020304" pitchFamily="18" charset="0"/>
                <a:ea typeface="Times New Roman" panose="02020603050405020304" pitchFamily="18" charset="0"/>
              </a:rPr>
              <a:t>Foppert</a:t>
            </a:r>
            <a:r>
              <a:rPr lang="en-AU" sz="1600" dirty="0">
                <a:effectLst/>
                <a:latin typeface="Times New Roman" panose="02020603050405020304" pitchFamily="18" charset="0"/>
                <a:ea typeface="Times New Roman" panose="02020603050405020304" pitchFamily="18" charset="0"/>
              </a:rPr>
              <a:t> and Phillips and co-supervision from Spence, </a:t>
            </a:r>
            <a:r>
              <a:rPr lang="en-AU" sz="1600" dirty="0" err="1">
                <a:effectLst/>
                <a:latin typeface="Times New Roman" panose="02020603050405020304" pitchFamily="18" charset="0"/>
                <a:ea typeface="Times New Roman" panose="02020603050405020304" pitchFamily="18" charset="0"/>
              </a:rPr>
              <a:t>Bindoff</a:t>
            </a:r>
            <a:r>
              <a:rPr lang="en-AU" sz="1600" dirty="0">
                <a:effectLst/>
                <a:latin typeface="Times New Roman" panose="02020603050405020304" pitchFamily="18" charset="0"/>
                <a:ea typeface="Times New Roman" panose="02020603050405020304" pitchFamily="18" charset="0"/>
              </a:rPr>
              <a:t> and Meijer. </a:t>
            </a:r>
          </a:p>
          <a:p>
            <a:pPr marL="342900" indent="-342900">
              <a:buSzPts val="1200"/>
              <a:buFont typeface="Symbol" pitchFamily="2" charset="2"/>
              <a:buChar char=""/>
            </a:pPr>
            <a:r>
              <a:rPr lang="en-AU" sz="1600" dirty="0">
                <a:effectLst/>
                <a:latin typeface="Times New Roman" panose="02020603050405020304" pitchFamily="18" charset="0"/>
                <a:ea typeface="Times New Roman" panose="02020603050405020304" pitchFamily="18" charset="0"/>
              </a:rPr>
              <a:t>development and analysis of heat fluxes from observations in WP2.</a:t>
            </a:r>
          </a:p>
          <a:p>
            <a:pPr marL="342900" indent="-342900">
              <a:buSzPts val="1200"/>
              <a:buFont typeface="Symbol" pitchFamily="2" charset="2"/>
              <a:buChar char=""/>
            </a:pPr>
            <a:r>
              <a:rPr lang="en-AU" sz="1600" dirty="0">
                <a:latin typeface="Times New Roman" panose="02020603050405020304" pitchFamily="18" charset="0"/>
                <a:ea typeface="Calibri" panose="020F0502020204030204" pitchFamily="34" charset="0"/>
              </a:rPr>
              <a:t>PhD submission 2028.</a:t>
            </a:r>
            <a:endParaRPr lang="en-AU" sz="1600" dirty="0">
              <a:effectLst/>
              <a:latin typeface="Calibri" panose="020F0502020204030204" pitchFamily="34" charset="0"/>
              <a:ea typeface="Calibri" panose="020F0502020204030204" pitchFamily="34" charset="0"/>
            </a:endParaRPr>
          </a:p>
          <a:p>
            <a:pPr marL="342900" indent="-342900">
              <a:buSzPts val="1200"/>
              <a:buFont typeface="Symbol" pitchFamily="2" charset="2"/>
              <a:buChar char=""/>
            </a:pPr>
            <a:endParaRPr lang="en-AU" sz="1600" dirty="0">
              <a:effectLst/>
              <a:latin typeface="Calibri" panose="020F0502020204030204" pitchFamily="34" charset="0"/>
              <a:ea typeface="Calibri" panose="020F0502020204030204" pitchFamily="34" charset="0"/>
            </a:endParaRPr>
          </a:p>
          <a:p>
            <a:pPr algn="just">
              <a:spcAft>
                <a:spcPts val="200"/>
              </a:spcAft>
            </a:pPr>
            <a:r>
              <a:rPr lang="en-AU" sz="1600" b="1" dirty="0">
                <a:effectLst/>
                <a:latin typeface="Times New Roman" panose="02020603050405020304" pitchFamily="18" charset="0"/>
                <a:ea typeface="Times New Roman" panose="02020603050405020304" pitchFamily="18" charset="0"/>
              </a:rPr>
              <a:t>HDR2: </a:t>
            </a:r>
            <a:r>
              <a:rPr lang="en-AU" sz="1600" dirty="0">
                <a:latin typeface="Calibri" panose="020F0502020204030204" pitchFamily="34" charset="0"/>
                <a:ea typeface="Times New Roman" panose="02020603050405020304" pitchFamily="18" charset="0"/>
              </a:rPr>
              <a:t>(</a:t>
            </a:r>
            <a:r>
              <a:rPr lang="en-A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Supervisory team: )</a:t>
            </a:r>
          </a:p>
          <a:p>
            <a:pPr marL="342900" indent="-342900">
              <a:buSzPts val="1200"/>
              <a:buFont typeface="Symbol" pitchFamily="2" charset="2"/>
              <a:buChar char=""/>
            </a:pPr>
            <a:r>
              <a:rPr lang="en-AU" sz="1600" dirty="0">
                <a:effectLst/>
                <a:latin typeface="Times New Roman" panose="02020603050405020304" pitchFamily="18" charset="0"/>
                <a:ea typeface="Times New Roman" panose="02020603050405020304" pitchFamily="18" charset="0"/>
              </a:rPr>
              <a:t>will have primary supervision by Spence in the development of ACCESS-OM3 and high-resolution simulations. </a:t>
            </a:r>
          </a:p>
          <a:p>
            <a:pPr marL="342900" indent="-342900">
              <a:buSzPts val="1200"/>
              <a:buFont typeface="Symbol" pitchFamily="2" charset="2"/>
              <a:buChar char=""/>
            </a:pPr>
            <a:r>
              <a:rPr lang="en-AU" sz="1600" dirty="0">
                <a:effectLst/>
                <a:latin typeface="Times New Roman" panose="02020603050405020304" pitchFamily="18" charset="0"/>
                <a:ea typeface="Times New Roman" panose="02020603050405020304" pitchFamily="18" charset="0"/>
              </a:rPr>
              <a:t>contribute to the calculation and analysis of simulated fluxes in WP4, co-supervised by all CIs and Meijer..</a:t>
            </a:r>
          </a:p>
          <a:p>
            <a:pPr marL="342900" indent="-342900">
              <a:buSzPts val="1200"/>
              <a:buFont typeface="Symbol" pitchFamily="2" charset="2"/>
              <a:buChar char=""/>
            </a:pPr>
            <a:r>
              <a:rPr lang="en-AU" sz="1600" dirty="0">
                <a:latin typeface="Times New Roman" panose="02020603050405020304" pitchFamily="18" charset="0"/>
                <a:ea typeface="Calibri" panose="020F0502020204030204" pitchFamily="34" charset="0"/>
              </a:rPr>
              <a:t>PhD submission 2028.</a:t>
            </a:r>
            <a:endParaRPr lang="en-AU" sz="1600" dirty="0">
              <a:effectLst/>
              <a:latin typeface="Calibri" panose="020F0502020204030204" pitchFamily="34" charset="0"/>
              <a:ea typeface="Calibri" panose="020F0502020204030204" pitchFamily="34" charset="0"/>
            </a:endParaRPr>
          </a:p>
          <a:p>
            <a:pPr lvl="0">
              <a:buSzPts val="1200"/>
            </a:pP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9185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2394</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Helen Phillips</dc:creator>
  <cp:lastModifiedBy>Helen Phillips</cp:lastModifiedBy>
  <cp:revision>1</cp:revision>
  <dcterms:created xsi:type="dcterms:W3CDTF">2024-10-01T23:03:57Z</dcterms:created>
  <dcterms:modified xsi:type="dcterms:W3CDTF">2024-10-01T23:23:03Z</dcterms:modified>
</cp:coreProperties>
</file>