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8"/>
  </p:notesMasterIdLst>
  <p:sldIdLst>
    <p:sldId id="256" r:id="rId2"/>
    <p:sldId id="262" r:id="rId3"/>
    <p:sldId id="257" r:id="rId4"/>
    <p:sldId id="263" r:id="rId5"/>
    <p:sldId id="443" r:id="rId6"/>
    <p:sldId id="259" r:id="rId7"/>
    <p:sldId id="260" r:id="rId8"/>
    <p:sldId id="365" r:id="rId9"/>
    <p:sldId id="366" r:id="rId10"/>
    <p:sldId id="261" r:id="rId11"/>
    <p:sldId id="264" r:id="rId12"/>
    <p:sldId id="411" r:id="rId13"/>
    <p:sldId id="458" r:id="rId14"/>
    <p:sldId id="468" r:id="rId15"/>
    <p:sldId id="459" r:id="rId16"/>
    <p:sldId id="469" r:id="rId17"/>
    <p:sldId id="375" r:id="rId18"/>
    <p:sldId id="460" r:id="rId19"/>
    <p:sldId id="461" r:id="rId20"/>
    <p:sldId id="462" r:id="rId21"/>
    <p:sldId id="463" r:id="rId22"/>
    <p:sldId id="464" r:id="rId23"/>
    <p:sldId id="465" r:id="rId24"/>
    <p:sldId id="466" r:id="rId25"/>
    <p:sldId id="445" r:id="rId26"/>
    <p:sldId id="446" r:id="rId27"/>
    <p:sldId id="447" r:id="rId28"/>
    <p:sldId id="449" r:id="rId29"/>
    <p:sldId id="451" r:id="rId30"/>
    <p:sldId id="452" r:id="rId31"/>
    <p:sldId id="453" r:id="rId32"/>
    <p:sldId id="454" r:id="rId33"/>
    <p:sldId id="455" r:id="rId34"/>
    <p:sldId id="450" r:id="rId35"/>
    <p:sldId id="456" r:id="rId36"/>
    <p:sldId id="467" r:id="rId37"/>
  </p:sldIdLst>
  <p:sldSz cx="9144000" cy="5143500" type="screen16x9"/>
  <p:notesSz cx="6858000" cy="9144000"/>
  <p:embeddedFontLst>
    <p:embeddedFont>
      <p:font typeface="Calibri Light" panose="020F0302020204030204" pitchFamily="34" charset="0"/>
      <p:regular r:id="rId39"/>
      <p:italic r:id="rId40"/>
    </p:embeddedFont>
    <p:embeddedFont>
      <p:font typeface="Calibri" panose="020F050202020403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660"/>
  </p:normalViewPr>
  <p:slideViewPr>
    <p:cSldViewPr>
      <p:cViewPr varScale="1">
        <p:scale>
          <a:sx n="152" d="100"/>
          <a:sy n="152" d="100"/>
        </p:scale>
        <p:origin x="366" y="1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78192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083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b9d6d5c8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b9d6d5c8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125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b9d6d5c8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4b9d6d5c8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514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37edc886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37edc886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874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38a4015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38a4015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966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37edc88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37edc88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8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37edc886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37edc886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3763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07699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72305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72857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74896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92284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92718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647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3420937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56246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4417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1793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29538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nodejs.org/en/download/" TargetMode="External"/><Relationship Id="rId7" Type="http://schemas.openxmlformats.org/officeDocument/2006/relationships/hyperlink" Target="https://pnpm.io/"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yarnpkg.com/" TargetMode="External"/><Relationship Id="rId5" Type="http://schemas.openxmlformats.org/officeDocument/2006/relationships/hyperlink" Target="https://yarnpkg.com/package/@angular/cdk" TargetMode="External"/><Relationship Id="rId4" Type="http://schemas.openxmlformats.org/officeDocument/2006/relationships/hyperlink" Target="https://angular.dev/installation"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ngular.dev/cli" TargetMode="External"/><Relationship Id="rId2" Type="http://schemas.openxmlformats.org/officeDocument/2006/relationships/hyperlink" Target="http://localhost:420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ngular.dev/reference/configs/file-structure" TargetMode="External"/><Relationship Id="rId2" Type="http://schemas.openxmlformats.org/officeDocument/2006/relationships/hyperlink" Target="https://angular.io/guide/file-structure" TargetMode="External"/><Relationship Id="rId1" Type="http://schemas.openxmlformats.org/officeDocument/2006/relationships/slideLayout" Target="../slideLayouts/slideLayout2.xml"/><Relationship Id="rId4" Type="http://schemas.openxmlformats.org/officeDocument/2006/relationships/hyperlink" Target="https://medium.com/siam-vit/how-an-angular-app-work-behind-the-scenes-angular-flow-dcc4d1df27bd"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ngular.io/guide/glossary#component" TargetMode="External"/><Relationship Id="rId2" Type="http://schemas.openxmlformats.org/officeDocument/2006/relationships/hyperlink" Target="https://angular.dev/guide/components"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angular.io/guide/glossary#template"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ngular.dev/guide/ngmodul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getbootstrap.com/" TargetMode="External"/><Relationship Id="rId3" Type="http://schemas.openxmlformats.org/officeDocument/2006/relationships/hyperlink" Target="https://www.w3schools.com/css/" TargetMode="External"/><Relationship Id="rId7" Type="http://schemas.openxmlformats.org/officeDocument/2006/relationships/hyperlink" Target="https://sass-lang.com/guide/" TargetMode="External"/><Relationship Id="rId12" Type="http://schemas.openxmlformats.org/officeDocument/2006/relationships/hyperlink" Target="https://github.com/helenhash/angular-demo" TargetMode="External"/><Relationship Id="rId2" Type="http://schemas.openxmlformats.org/officeDocument/2006/relationships/hyperlink" Target="https://roadmap.sh/frontend" TargetMode="External"/><Relationship Id="rId1" Type="http://schemas.openxmlformats.org/officeDocument/2006/relationships/slideLayout" Target="../slideLayouts/slideLayout2.xml"/><Relationship Id="rId6" Type="http://schemas.openxmlformats.org/officeDocument/2006/relationships/hyperlink" Target="https://angular.dev/" TargetMode="External"/><Relationship Id="rId11" Type="http://schemas.openxmlformats.org/officeDocument/2006/relationships/hyperlink" Target="https://rxjs.dev/" TargetMode="External"/><Relationship Id="rId5" Type="http://schemas.openxmlformats.org/officeDocument/2006/relationships/hyperlink" Target="https://www.typescriptlang.org/docs/handbook/typescript-in-5-minutes.html" TargetMode="External"/><Relationship Id="rId10" Type="http://schemas.openxmlformats.org/officeDocument/2006/relationships/hyperlink" Target="https://material.angular.io/" TargetMode="External"/><Relationship Id="rId4" Type="http://schemas.openxmlformats.org/officeDocument/2006/relationships/hyperlink" Target="https://www.w3schools.com/html/" TargetMode="External"/><Relationship Id="rId9" Type="http://schemas.openxmlformats.org/officeDocument/2006/relationships/hyperlink" Target="https://tailwindcss.com/docs/guides/angular"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typescriptlang.org/docs/handbook/typescript-in-5-minute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eveloper.mozilla.org/en-US/docs/Web/Event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angular.dev/guide/templates/property-binding" TargetMode="External"/><Relationship Id="rId2" Type="http://schemas.openxmlformats.org/officeDocument/2006/relationships/hyperlink" Target="https://angular.dev/guide/templates/binding" TargetMode="External"/><Relationship Id="rId1" Type="http://schemas.openxmlformats.org/officeDocument/2006/relationships/slideLayout" Target="../slideLayouts/slideLayout2.xml"/><Relationship Id="rId5" Type="http://schemas.openxmlformats.org/officeDocument/2006/relationships/hyperlink" Target="https://angular.dev/guide/templates/two-way-binding" TargetMode="External"/><Relationship Id="rId4" Type="http://schemas.openxmlformats.org/officeDocument/2006/relationships/hyperlink" Target="https://angular.dev/guide/templates/event-binding"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helenhash/angular-dem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de.visualstudio.com/docs/nodejs/angular-tutorial"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prstGeom prst="rect">
            <a:avLst/>
          </a:prstGeom>
        </p:spPr>
        <p:txBody>
          <a:bodyPr spcFirstLastPara="1" wrap="square" lIns="68575" tIns="68575" rIns="68575" bIns="68575" anchor="b" anchorCtr="0">
            <a:noAutofit/>
          </a:bodyPr>
          <a:lstStyle/>
          <a:p>
            <a:pPr marL="0" lvl="0" indent="0" algn="ctr" rtl="0">
              <a:spcBef>
                <a:spcPts val="0"/>
              </a:spcBef>
              <a:spcAft>
                <a:spcPts val="0"/>
              </a:spcAft>
              <a:buNone/>
            </a:pPr>
            <a:r>
              <a:rPr lang="en"/>
              <a:t>Angular</a:t>
            </a:r>
            <a:endParaRPr/>
          </a:p>
        </p:txBody>
      </p:sp>
      <p:sp>
        <p:nvSpPr>
          <p:cNvPr id="89" name="Google Shape;89;p13"/>
          <p:cNvSpPr txBox="1">
            <a:spLocks noGrp="1"/>
          </p:cNvSpPr>
          <p:nvPr>
            <p:ph type="subTitle" idx="1"/>
          </p:nvPr>
        </p:nvSpPr>
        <p:spPr>
          <a:prstGeom prst="rect">
            <a:avLst/>
          </a:prstGeom>
        </p:spPr>
        <p:txBody>
          <a:bodyPr spcFirstLastPara="1" wrap="square" lIns="68575" tIns="68575" rIns="68575" bIns="68575" anchor="t" anchorCtr="0">
            <a:noAutofit/>
          </a:bodyPr>
          <a:lstStyle/>
          <a:p>
            <a:pPr marL="0" lvl="0" indent="0" algn="ctr" rtl="0">
              <a:spcBef>
                <a:spcPts val="800"/>
              </a:spcBef>
              <a:spcAft>
                <a:spcPts val="0"/>
              </a:spcAft>
              <a:buNone/>
            </a:pPr>
            <a:r>
              <a:rPr lang="en" dirty="0"/>
              <a:t>Author: Giau Le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628650" y="273850"/>
            <a:ext cx="7886624" cy="640200"/>
          </a:xfrm>
          <a:prstGeom prst="rect">
            <a:avLst/>
          </a:prstGeom>
        </p:spPr>
        <p:txBody>
          <a:bodyPr spcFirstLastPara="1" wrap="square" lIns="68575" tIns="68575" rIns="68575" bIns="68575" anchor="ctr" anchorCtr="0">
            <a:noAutofit/>
          </a:bodyPr>
          <a:lstStyle/>
          <a:p>
            <a:pPr marL="0" lvl="0" indent="0" rtl="0">
              <a:spcBef>
                <a:spcPts val="0"/>
              </a:spcBef>
              <a:spcAft>
                <a:spcPts val="0"/>
              </a:spcAft>
              <a:buNone/>
            </a:pPr>
            <a:r>
              <a:rPr lang="en" dirty="0"/>
              <a:t>Set up Environment</a:t>
            </a:r>
            <a:endParaRPr dirty="0"/>
          </a:p>
        </p:txBody>
      </p:sp>
      <p:sp>
        <p:nvSpPr>
          <p:cNvPr id="120" name="Google Shape;120;p18"/>
          <p:cNvSpPr txBox="1">
            <a:spLocks noGrp="1"/>
          </p:cNvSpPr>
          <p:nvPr>
            <p:ph idx="1"/>
          </p:nvPr>
        </p:nvSpPr>
        <p:spPr>
          <a:prstGeom prst="rect">
            <a:avLst/>
          </a:prstGeom>
        </p:spPr>
        <p:txBody>
          <a:bodyPr spcFirstLastPara="1" wrap="square" lIns="68575" tIns="68575" rIns="68575" bIns="68575" anchor="t" anchorCtr="0">
            <a:noAutofit/>
          </a:bodyPr>
          <a:lstStyle/>
          <a:p>
            <a:pPr marL="438150" indent="-342900">
              <a:spcBef>
                <a:spcPts val="800"/>
              </a:spcBef>
              <a:buSzPts val="2100"/>
            </a:pPr>
            <a:r>
              <a:rPr lang="en" sz="1800" dirty="0"/>
              <a:t>Install</a:t>
            </a:r>
            <a:endParaRPr sz="1800" dirty="0"/>
          </a:p>
          <a:p>
            <a:pPr marL="857250" lvl="1" indent="-285750">
              <a:spcBef>
                <a:spcPts val="0"/>
              </a:spcBef>
              <a:buSzPts val="1800"/>
            </a:pPr>
            <a:r>
              <a:rPr lang="en" sz="1600" dirty="0"/>
              <a:t>Node.js</a:t>
            </a:r>
            <a:r>
              <a:rPr lang="vi-VN" sz="1600" dirty="0"/>
              <a:t> npm</a:t>
            </a:r>
          </a:p>
          <a:p>
            <a:pPr marL="1200150" lvl="2" indent="-285750">
              <a:spcBef>
                <a:spcPts val="0"/>
              </a:spcBef>
            </a:pPr>
            <a:r>
              <a:rPr lang="en-US" sz="1300" u="sng" dirty="0">
                <a:hlinkClick r:id="rId3"/>
              </a:rPr>
              <a:t>https://nodejs.org/en/download/</a:t>
            </a:r>
            <a:endParaRPr sz="1300" dirty="0"/>
          </a:p>
          <a:p>
            <a:pPr marL="857250" lvl="1" indent="-285750">
              <a:spcBef>
                <a:spcPts val="0"/>
              </a:spcBef>
              <a:buSzPts val="1800"/>
            </a:pPr>
            <a:r>
              <a:rPr lang="en" sz="1600" dirty="0" smtClean="0"/>
              <a:t>Angular </a:t>
            </a:r>
            <a:r>
              <a:rPr lang="en" sz="1600" dirty="0"/>
              <a:t>CLI</a:t>
            </a:r>
            <a:endParaRPr lang="vi-VN" sz="1600" dirty="0"/>
          </a:p>
          <a:p>
            <a:pPr marL="1200150" lvl="2" indent="-285750">
              <a:spcBef>
                <a:spcPts val="0"/>
              </a:spcBef>
            </a:pPr>
            <a:r>
              <a:rPr lang="en-US" sz="1400" dirty="0" err="1">
                <a:solidFill>
                  <a:srgbClr val="7030A0"/>
                </a:solidFill>
              </a:rPr>
              <a:t>npm</a:t>
            </a:r>
            <a:r>
              <a:rPr lang="en-US" sz="1400" dirty="0">
                <a:solidFill>
                  <a:srgbClr val="7030A0"/>
                </a:solidFill>
              </a:rPr>
              <a:t> install -g @angular/cli@17</a:t>
            </a:r>
          </a:p>
          <a:p>
            <a:pPr marL="857250" lvl="1" indent="-285750">
              <a:spcBef>
                <a:spcPts val="0"/>
              </a:spcBef>
            </a:pPr>
            <a:r>
              <a:rPr lang="en-US" sz="1600" dirty="0"/>
              <a:t>You can check the version: </a:t>
            </a:r>
            <a:endParaRPr lang="vi-VN" sz="1600" dirty="0"/>
          </a:p>
          <a:p>
            <a:pPr marL="1200150" lvl="2" indent="-285750">
              <a:spcBef>
                <a:spcPts val="0"/>
              </a:spcBef>
            </a:pPr>
            <a:r>
              <a:rPr lang="en-US" sz="1400" dirty="0">
                <a:solidFill>
                  <a:srgbClr val="7030A0"/>
                </a:solidFill>
              </a:rPr>
              <a:t>node –</a:t>
            </a:r>
            <a:r>
              <a:rPr lang="en-US" sz="1400" dirty="0" smtClean="0">
                <a:solidFill>
                  <a:srgbClr val="7030A0"/>
                </a:solidFill>
              </a:rPr>
              <a:t>v</a:t>
            </a:r>
            <a:r>
              <a:rPr lang="vi-VN" sz="1400" dirty="0">
                <a:solidFill>
                  <a:srgbClr val="7030A0"/>
                </a:solidFill>
              </a:rPr>
              <a:t> </a:t>
            </a:r>
            <a:r>
              <a:rPr lang="en-US" sz="1400" dirty="0" smtClean="0">
                <a:solidFill>
                  <a:srgbClr val="7030A0"/>
                </a:solidFill>
              </a:rPr>
              <a:t>or </a:t>
            </a:r>
            <a:r>
              <a:rPr lang="en-US" sz="1400" dirty="0" err="1" smtClean="0">
                <a:solidFill>
                  <a:srgbClr val="7030A0"/>
                </a:solidFill>
              </a:rPr>
              <a:t>npm</a:t>
            </a:r>
            <a:r>
              <a:rPr lang="en-US" sz="1400" dirty="0" smtClean="0">
                <a:solidFill>
                  <a:srgbClr val="7030A0"/>
                </a:solidFill>
              </a:rPr>
              <a:t> </a:t>
            </a:r>
            <a:r>
              <a:rPr lang="en-US" sz="1400" dirty="0">
                <a:solidFill>
                  <a:srgbClr val="7030A0"/>
                </a:solidFill>
              </a:rPr>
              <a:t>–</a:t>
            </a:r>
            <a:r>
              <a:rPr lang="en-US" sz="1400" dirty="0" smtClean="0">
                <a:solidFill>
                  <a:srgbClr val="7030A0"/>
                </a:solidFill>
              </a:rPr>
              <a:t>v, ng v</a:t>
            </a:r>
            <a:endParaRPr lang="vi-VN" sz="1400" dirty="0">
              <a:solidFill>
                <a:srgbClr val="7030A0"/>
              </a:solidFill>
            </a:endParaRPr>
          </a:p>
          <a:p>
            <a:pPr marL="571500" lvl="1" indent="0">
              <a:spcBef>
                <a:spcPts val="0"/>
              </a:spcBef>
              <a:buSzPts val="1800"/>
              <a:buNone/>
            </a:pPr>
            <a:r>
              <a:rPr lang="en" sz="1600" dirty="0"/>
              <a:t>More details: </a:t>
            </a:r>
            <a:r>
              <a:rPr lang="en-US" sz="1600" dirty="0">
                <a:hlinkClick r:id="rId4"/>
              </a:rPr>
              <a:t>https://</a:t>
            </a:r>
            <a:r>
              <a:rPr lang="en-US" sz="1600" dirty="0" smtClean="0">
                <a:hlinkClick r:id="rId4"/>
              </a:rPr>
              <a:t>angular.dev/installation</a:t>
            </a:r>
            <a:endParaRPr lang="vi-VN" sz="1600" dirty="0" smtClean="0"/>
          </a:p>
          <a:p>
            <a:pPr marL="438150" indent="-342900"/>
            <a:r>
              <a:rPr lang="en-US" sz="1800" dirty="0" smtClean="0"/>
              <a:t>Intro to Yarn (optional)</a:t>
            </a:r>
            <a:endParaRPr lang="en-US" sz="1800" dirty="0" smtClean="0">
              <a:hlinkClick r:id="rId5"/>
            </a:endParaRPr>
          </a:p>
          <a:p>
            <a:pPr marL="723900" lvl="1" indent="-285750"/>
            <a:r>
              <a:rPr lang="en-US" sz="1600" dirty="0" smtClean="0">
                <a:hlinkClick r:id="rId6"/>
              </a:rPr>
              <a:t>https://yarnpkg.com/</a:t>
            </a:r>
            <a:endParaRPr lang="en-US" sz="1600" dirty="0" smtClean="0"/>
          </a:p>
          <a:p>
            <a:pPr marL="723900" lvl="1" indent="-285750"/>
            <a:r>
              <a:rPr lang="en-US" sz="1600" dirty="0" smtClean="0"/>
              <a:t>Yarn </a:t>
            </a:r>
            <a:r>
              <a:rPr lang="en-US" sz="1600" dirty="0"/>
              <a:t>is generally faster than </a:t>
            </a:r>
            <a:r>
              <a:rPr lang="en-US" sz="1600" dirty="0" smtClean="0"/>
              <a:t>NPM</a:t>
            </a:r>
          </a:p>
          <a:p>
            <a:pPr marL="381000" indent="-285750"/>
            <a:r>
              <a:rPr lang="en-US" sz="1800" dirty="0" err="1" smtClean="0">
                <a:hlinkClick r:id="rId7"/>
              </a:rPr>
              <a:t>pnpm</a:t>
            </a:r>
            <a:r>
              <a:rPr lang="en-US" sz="1800" dirty="0" smtClean="0">
                <a:hlinkClick r:id="rId7"/>
              </a:rPr>
              <a:t> </a:t>
            </a:r>
            <a:r>
              <a:rPr lang="en-US" sz="1800" dirty="0">
                <a:hlinkClick r:id="rId7"/>
              </a:rPr>
              <a:t>(optional)</a:t>
            </a:r>
          </a:p>
          <a:p>
            <a:pPr marL="723900" lvl="1" indent="-285750"/>
            <a:r>
              <a:rPr lang="en-US" sz="1600" dirty="0" smtClean="0">
                <a:hlinkClick r:id="rId7"/>
              </a:rPr>
              <a:t>https</a:t>
            </a:r>
            <a:r>
              <a:rPr lang="en-US" sz="1600" dirty="0">
                <a:hlinkClick r:id="rId7"/>
              </a:rPr>
              <a:t>://pnpm.io</a:t>
            </a:r>
            <a:r>
              <a:rPr lang="en-US" sz="1600" dirty="0" smtClean="0">
                <a:hlinkClick r:id="rId7"/>
              </a:rPr>
              <a:t>/</a:t>
            </a:r>
            <a:endParaRPr lang="en-US" sz="1600" dirty="0" smtClean="0"/>
          </a:p>
          <a:p>
            <a:pPr marL="95250" indent="0">
              <a:buNone/>
            </a:pPr>
            <a:endParaRPr lang="en-US" sz="1900" dirty="0"/>
          </a:p>
          <a:p>
            <a:pPr marL="514350" indent="-285750">
              <a:spcBef>
                <a:spcPts val="0"/>
              </a:spcBef>
              <a:buSzPts val="1800"/>
            </a:pPr>
            <a:endParaRPr lang="vi-VN" sz="1900" dirty="0" smtClean="0"/>
          </a:p>
          <a:p>
            <a:pPr marL="857250" lvl="1" indent="-285750">
              <a:spcBef>
                <a:spcPts val="0"/>
              </a:spcBef>
              <a:buSzPts val="1800"/>
            </a:pPr>
            <a:endParaRPr dirty="0"/>
          </a:p>
        </p:txBody>
      </p:sp>
      <p:pic>
        <p:nvPicPr>
          <p:cNvPr id="2" name="Picture 1"/>
          <p:cNvPicPr>
            <a:picLocks noChangeAspect="1"/>
          </p:cNvPicPr>
          <p:nvPr/>
        </p:nvPicPr>
        <p:blipFill>
          <a:blip r:embed="rId8"/>
          <a:stretch>
            <a:fillRect/>
          </a:stretch>
        </p:blipFill>
        <p:spPr>
          <a:xfrm>
            <a:off x="5105400" y="1581150"/>
            <a:ext cx="3084015" cy="125745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Explore Angular project</a:t>
            </a:r>
            <a:endParaRPr lang="vi-VN" dirty="0"/>
          </a:p>
        </p:txBody>
      </p:sp>
      <p:sp>
        <p:nvSpPr>
          <p:cNvPr id="3" name="Text Placeholder 2"/>
          <p:cNvSpPr>
            <a:spLocks noGrp="1"/>
          </p:cNvSpPr>
          <p:nvPr>
            <p:ph idx="1"/>
          </p:nvPr>
        </p:nvSpPr>
        <p:spPr>
          <a:xfrm>
            <a:off x="607628" y="1352550"/>
            <a:ext cx="7886700" cy="3429000"/>
          </a:xfrm>
        </p:spPr>
        <p:txBody>
          <a:bodyPr>
            <a:normAutofit lnSpcReduction="10000"/>
          </a:bodyPr>
          <a:lstStyle/>
          <a:p>
            <a:pPr marL="381000" indent="-285750"/>
            <a:r>
              <a:rPr lang="en-US" sz="1800" dirty="0" smtClean="0"/>
              <a:t>Open </a:t>
            </a:r>
            <a:r>
              <a:rPr lang="vi-VN" sz="1800" dirty="0">
                <a:latin typeface="Calibri" panose="020F0502020204030204" pitchFamily="34" charset="0"/>
                <a:ea typeface="Calibri" panose="020F0502020204030204" pitchFamily="34" charset="0"/>
                <a:cs typeface="Calibri" panose="020F0502020204030204" pitchFamily="34" charset="0"/>
              </a:rPr>
              <a:t>cmd</a:t>
            </a:r>
            <a:r>
              <a:rPr lang="vi-VN" sz="1800" dirty="0"/>
              <a:t> </a:t>
            </a:r>
            <a:r>
              <a:rPr lang="vi-VN" sz="1800" dirty="0">
                <a:latin typeface="Calibri" panose="020F0502020204030204" pitchFamily="34" charset="0"/>
                <a:ea typeface="Calibri" panose="020F0502020204030204" pitchFamily="34" charset="0"/>
                <a:cs typeface="Calibri" panose="020F0502020204030204" pitchFamily="34" charset="0"/>
              </a:rPr>
              <a:t>and</a:t>
            </a:r>
            <a:r>
              <a:rPr lang="vi-VN" sz="1800" dirty="0"/>
              <a:t> </a:t>
            </a:r>
            <a:r>
              <a:rPr lang="vi-VN" sz="1800" dirty="0">
                <a:latin typeface="Calibri" panose="020F0502020204030204" pitchFamily="34" charset="0"/>
                <a:ea typeface="Calibri" panose="020F0502020204030204" pitchFamily="34" charset="0"/>
                <a:cs typeface="Calibri" panose="020F0502020204030204" pitchFamily="34" charset="0"/>
              </a:rPr>
              <a:t>point to </a:t>
            </a:r>
            <a:r>
              <a:rPr lang="vi-VN" sz="1800" dirty="0" smtClean="0">
                <a:latin typeface="Calibri" panose="020F0502020204030204" pitchFamily="34" charset="0"/>
                <a:ea typeface="Calibri" panose="020F0502020204030204" pitchFamily="34" charset="0"/>
                <a:cs typeface="Calibri" panose="020F0502020204030204" pitchFamily="34" charset="0"/>
              </a:rPr>
              <a:t>folder</a:t>
            </a:r>
          </a:p>
          <a:p>
            <a:pPr marL="723900" lvl="1" indent="-285750"/>
            <a:r>
              <a:rPr lang="en-US" sz="1400" dirty="0" smtClean="0">
                <a:solidFill>
                  <a:srgbClr val="7030A0"/>
                </a:solidFill>
              </a:rPr>
              <a:t>ng </a:t>
            </a:r>
            <a:r>
              <a:rPr lang="en-US" sz="1400" dirty="0">
                <a:solidFill>
                  <a:srgbClr val="7030A0"/>
                </a:solidFill>
              </a:rPr>
              <a:t>new my-app --</a:t>
            </a:r>
            <a:r>
              <a:rPr lang="en-US" sz="1400" dirty="0" err="1" smtClean="0">
                <a:solidFill>
                  <a:srgbClr val="7030A0"/>
                </a:solidFill>
              </a:rPr>
              <a:t>ssr</a:t>
            </a:r>
            <a:r>
              <a:rPr lang="en-US" sz="1400" dirty="0" smtClean="0">
                <a:solidFill>
                  <a:srgbClr val="7030A0"/>
                </a:solidFill>
              </a:rPr>
              <a:t>=false</a:t>
            </a:r>
          </a:p>
          <a:p>
            <a:pPr marL="723900" lvl="1" indent="-285750"/>
            <a:r>
              <a:rPr lang="en-US" sz="1400" dirty="0">
                <a:solidFill>
                  <a:srgbClr val="7030A0"/>
                </a:solidFill>
              </a:rPr>
              <a:t>ng new my-app --no-standalone --routing --</a:t>
            </a:r>
            <a:r>
              <a:rPr lang="en-US" sz="1400" dirty="0" err="1">
                <a:solidFill>
                  <a:srgbClr val="7030A0"/>
                </a:solidFill>
              </a:rPr>
              <a:t>ssr</a:t>
            </a:r>
            <a:r>
              <a:rPr lang="en-US" sz="1400" dirty="0">
                <a:solidFill>
                  <a:srgbClr val="7030A0"/>
                </a:solidFill>
              </a:rPr>
              <a:t>=false</a:t>
            </a:r>
          </a:p>
          <a:p>
            <a:pPr marL="381000" indent="-285750"/>
            <a:r>
              <a:rPr lang="en-US" sz="1800" dirty="0" smtClean="0"/>
              <a:t>Go </a:t>
            </a:r>
            <a:r>
              <a:rPr lang="en-US" sz="1800" dirty="0"/>
              <a:t>to the project directory and launch the server.</a:t>
            </a:r>
          </a:p>
          <a:p>
            <a:pPr marL="838200" lvl="1" indent="-285750"/>
            <a:r>
              <a:rPr lang="en-US" sz="1400" dirty="0">
                <a:solidFill>
                  <a:srgbClr val="7030A0"/>
                </a:solidFill>
              </a:rPr>
              <a:t>cd my-app (go to folder project)</a:t>
            </a:r>
          </a:p>
          <a:p>
            <a:pPr marL="838200" lvl="1" indent="-285750"/>
            <a:r>
              <a:rPr lang="en-US" sz="1400" dirty="0">
                <a:solidFill>
                  <a:srgbClr val="7030A0"/>
                </a:solidFill>
              </a:rPr>
              <a:t>ng serve –open</a:t>
            </a:r>
            <a:endParaRPr lang="vi-VN" sz="1400" dirty="0">
              <a:solidFill>
                <a:srgbClr val="7030A0"/>
              </a:solidFill>
            </a:endParaRPr>
          </a:p>
          <a:p>
            <a:pPr marL="838200" lvl="1" indent="-285750"/>
            <a:r>
              <a:rPr lang="vi-VN" sz="1400" dirty="0">
                <a:solidFill>
                  <a:srgbClr val="7030A0"/>
                </a:solidFill>
                <a:latin typeface="Calibri" panose="020F0502020204030204" pitchFamily="34" charset="0"/>
                <a:ea typeface="Calibri" panose="020F0502020204030204" pitchFamily="34" charset="0"/>
                <a:cs typeface="Calibri" panose="020F0502020204030204" pitchFamily="34" charset="0"/>
              </a:rPr>
              <a:t>OR </a:t>
            </a:r>
            <a:r>
              <a:rPr lang="fr-FR" sz="1400" dirty="0" err="1">
                <a:solidFill>
                  <a:srgbClr val="7030A0"/>
                </a:solidFill>
                <a:latin typeface="Calibri" panose="020F0502020204030204" pitchFamily="34" charset="0"/>
                <a:ea typeface="Calibri" panose="020F0502020204030204" pitchFamily="34" charset="0"/>
                <a:cs typeface="Calibri" panose="020F0502020204030204" pitchFamily="34" charset="0"/>
              </a:rPr>
              <a:t>ng</a:t>
            </a:r>
            <a:r>
              <a:rPr lang="fr-FR" sz="1400" dirty="0">
                <a:solidFill>
                  <a:srgbClr val="7030A0"/>
                </a:solidFill>
                <a:latin typeface="Calibri" panose="020F0502020204030204" pitchFamily="34" charset="0"/>
                <a:ea typeface="Calibri" panose="020F0502020204030204" pitchFamily="34" charset="0"/>
                <a:cs typeface="Calibri" panose="020F0502020204030204" pitchFamily="34" charset="0"/>
              </a:rPr>
              <a:t> serve --port=</a:t>
            </a:r>
            <a:r>
              <a:rPr lang="fr-FR" sz="1400" dirty="0" err="1">
                <a:solidFill>
                  <a:srgbClr val="7030A0"/>
                </a:solidFill>
                <a:latin typeface="Calibri" panose="020F0502020204030204" pitchFamily="34" charset="0"/>
                <a:ea typeface="Calibri" panose="020F0502020204030204" pitchFamily="34" charset="0"/>
                <a:cs typeface="Calibri" panose="020F0502020204030204" pitchFamily="34" charset="0"/>
              </a:rPr>
              <a:t>other</a:t>
            </a:r>
            <a:r>
              <a:rPr lang="fr-FR" sz="1400" dirty="0">
                <a:solidFill>
                  <a:srgbClr val="7030A0"/>
                </a:solidFill>
                <a:latin typeface="Calibri" panose="020F0502020204030204" pitchFamily="34" charset="0"/>
                <a:ea typeface="Calibri" panose="020F0502020204030204" pitchFamily="34" charset="0"/>
                <a:cs typeface="Calibri" panose="020F0502020204030204" pitchFamily="34" charset="0"/>
              </a:rPr>
              <a:t>-</a:t>
            </a:r>
            <a:r>
              <a:rPr lang="vi-VN" sz="1400" dirty="0">
                <a:solidFill>
                  <a:srgbClr val="7030A0"/>
                </a:solidFill>
                <a:latin typeface="Calibri" panose="020F0502020204030204" pitchFamily="34" charset="0"/>
                <a:ea typeface="Calibri" panose="020F0502020204030204" pitchFamily="34" charset="0"/>
                <a:cs typeface="Calibri" panose="020F0502020204030204" pitchFamily="34" charset="0"/>
              </a:rPr>
              <a:t>port. Ex</a:t>
            </a:r>
            <a:r>
              <a:rPr lang="fr-FR" sz="1400" dirty="0">
                <a:solidFill>
                  <a:srgbClr val="7030A0"/>
                </a:solidFill>
                <a:latin typeface="Calibri" panose="020F0502020204030204" pitchFamily="34" charset="0"/>
                <a:ea typeface="Calibri" panose="020F0502020204030204" pitchFamily="34" charset="0"/>
                <a:cs typeface="Calibri" panose="020F0502020204030204" pitchFamily="34" charset="0"/>
              </a:rPr>
              <a:t>: </a:t>
            </a:r>
            <a:r>
              <a:rPr lang="fr-FR" sz="1400" dirty="0" err="1">
                <a:solidFill>
                  <a:srgbClr val="7030A0"/>
                </a:solidFill>
                <a:latin typeface="Calibri" panose="020F0502020204030204" pitchFamily="34" charset="0"/>
                <a:ea typeface="Calibri" panose="020F0502020204030204" pitchFamily="34" charset="0"/>
                <a:cs typeface="Calibri" panose="020F0502020204030204" pitchFamily="34" charset="0"/>
              </a:rPr>
              <a:t>ng</a:t>
            </a:r>
            <a:r>
              <a:rPr lang="fr-FR" sz="1400" dirty="0">
                <a:solidFill>
                  <a:srgbClr val="7030A0"/>
                </a:solidFill>
                <a:latin typeface="Calibri" panose="020F0502020204030204" pitchFamily="34" charset="0"/>
                <a:ea typeface="Calibri" panose="020F0502020204030204" pitchFamily="34" charset="0"/>
                <a:cs typeface="Calibri" panose="020F0502020204030204" pitchFamily="34" charset="0"/>
              </a:rPr>
              <a:t> serve --port=9000</a:t>
            </a:r>
            <a:endParaRPr lang="en-US" sz="1400" dirty="0">
              <a:solidFill>
                <a:srgbClr val="7030A0"/>
              </a:solidFill>
              <a:latin typeface="Calibri" panose="020F0502020204030204" pitchFamily="34" charset="0"/>
              <a:ea typeface="Calibri" panose="020F0502020204030204" pitchFamily="34" charset="0"/>
              <a:cs typeface="Calibri" panose="020F0502020204030204" pitchFamily="34" charset="0"/>
            </a:endParaRPr>
          </a:p>
          <a:p>
            <a:pPr marL="381000" indent="-285750"/>
            <a:r>
              <a:rPr lang="en-US" sz="1800" dirty="0" smtClean="0"/>
              <a:t>The </a:t>
            </a:r>
            <a:r>
              <a:rPr lang="en-US" sz="1800" dirty="0"/>
              <a:t>ng serve command launches the server, watches your files, and rebuilds the app as you make changes to those files.</a:t>
            </a:r>
          </a:p>
          <a:p>
            <a:pPr marL="381000" indent="-285750"/>
            <a:r>
              <a:rPr lang="en-US" sz="1800" dirty="0" smtClean="0"/>
              <a:t>Open </a:t>
            </a:r>
            <a:r>
              <a:rPr lang="en-US" sz="1800" dirty="0"/>
              <a:t>your browser on </a:t>
            </a:r>
            <a:r>
              <a:rPr lang="en-US" sz="1800" u="sng" dirty="0">
                <a:hlinkClick r:id="rId2"/>
              </a:rPr>
              <a:t>http://localhost:4200</a:t>
            </a:r>
            <a:r>
              <a:rPr lang="en-US" sz="1800" u="sng" dirty="0" smtClean="0">
                <a:hlinkClick r:id="rId2"/>
              </a:rPr>
              <a:t>/</a:t>
            </a:r>
            <a:endParaRPr lang="vi-VN" sz="1800" u="sng" dirty="0" smtClean="0"/>
          </a:p>
          <a:p>
            <a:pPr marL="95250" indent="0">
              <a:buNone/>
            </a:pPr>
            <a:r>
              <a:rPr lang="vi-VN" sz="1800" b="1" dirty="0">
                <a:latin typeface="Calibri" panose="020F0502020204030204" pitchFamily="34" charset="0"/>
                <a:ea typeface="Calibri" panose="020F0502020204030204" pitchFamily="34" charset="0"/>
                <a:cs typeface="Calibri" panose="020F0502020204030204" pitchFamily="34" charset="0"/>
              </a:rPr>
              <a:t>Agular CLI command</a:t>
            </a:r>
          </a:p>
          <a:p>
            <a:pPr marL="781050" lvl="1" indent="-342900"/>
            <a:r>
              <a:rPr lang="vi-VN" sz="1600" dirty="0">
                <a:latin typeface="Calibri" panose="020F0502020204030204" pitchFamily="34" charset="0"/>
                <a:ea typeface="Calibri" panose="020F0502020204030204" pitchFamily="34" charset="0"/>
                <a:cs typeface="Calibri" panose="020F0502020204030204" pitchFamily="34" charset="0"/>
                <a:hlinkClick r:id="rId3"/>
              </a:rPr>
              <a:t>https://angular.dev/cli</a:t>
            </a:r>
            <a:endParaRPr lang="vi-VN" sz="1600" dirty="0">
              <a:latin typeface="Calibri" panose="020F0502020204030204" pitchFamily="34" charset="0"/>
              <a:ea typeface="Calibri" panose="020F0502020204030204" pitchFamily="34" charset="0"/>
              <a:cs typeface="Calibri" panose="020F0502020204030204" pitchFamily="34" charset="0"/>
            </a:endParaRPr>
          </a:p>
          <a:p>
            <a:pPr marL="95250" indent="0">
              <a:buNone/>
            </a:pPr>
            <a:endParaRPr lang="en-US" sz="1800" dirty="0"/>
          </a:p>
        </p:txBody>
      </p:sp>
    </p:spTree>
    <p:extLst>
      <p:ext uri="{BB962C8B-B14F-4D97-AF65-F5344CB8AC3E}">
        <p14:creationId xmlns:p14="http://schemas.microsoft.com/office/powerpoint/2010/main" val="944529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idx="1"/>
          </p:nvPr>
        </p:nvSpPr>
        <p:spPr/>
        <p:txBody>
          <a:bodyPr>
            <a:normAutofit/>
          </a:bodyPr>
          <a:lstStyle/>
          <a:p>
            <a:r>
              <a:rPr lang="vi-VN" sz="1800" dirty="0">
                <a:latin typeface="Calibri" panose="020F0502020204030204" pitchFamily="34" charset="0"/>
                <a:ea typeface="Calibri" panose="020F0502020204030204" pitchFamily="34" charset="0"/>
                <a:cs typeface="Calibri" panose="020F0502020204030204" pitchFamily="34" charset="0"/>
              </a:rPr>
              <a:t>P</a:t>
            </a:r>
            <a:r>
              <a:rPr lang="en-US" sz="1800" dirty="0" err="1">
                <a:latin typeface="Calibri" panose="020F0502020204030204" pitchFamily="34" charset="0"/>
                <a:ea typeface="Calibri" panose="020F0502020204030204" pitchFamily="34" charset="0"/>
                <a:cs typeface="Calibri" panose="020F0502020204030204" pitchFamily="34" charset="0"/>
              </a:rPr>
              <a:t>roject</a:t>
            </a:r>
            <a:r>
              <a:rPr lang="en-US" sz="1800" dirty="0">
                <a:latin typeface="Calibri" panose="020F0502020204030204" pitchFamily="34" charset="0"/>
                <a:ea typeface="Calibri" panose="020F0502020204030204" pitchFamily="34" charset="0"/>
                <a:cs typeface="Calibri" panose="020F0502020204030204" pitchFamily="34" charset="0"/>
              </a:rPr>
              <a:t> file structure</a:t>
            </a:r>
            <a:endParaRPr lang="vi-VN" sz="1800" dirty="0">
              <a:latin typeface="Calibri" panose="020F0502020204030204" pitchFamily="34" charset="0"/>
              <a:ea typeface="Calibri" panose="020F0502020204030204" pitchFamily="34" charset="0"/>
              <a:cs typeface="Calibri" panose="020F0502020204030204" pitchFamily="34" charset="0"/>
              <a:hlinkClick r:id="rId2"/>
            </a:endParaRPr>
          </a:p>
          <a:p>
            <a:pPr lvl="1"/>
            <a:r>
              <a:rPr lang="vi-VN" sz="1600" dirty="0">
                <a:hlinkClick r:id="rId3"/>
              </a:rPr>
              <a:t>https://</a:t>
            </a:r>
            <a:r>
              <a:rPr lang="vi-VN" sz="1600" dirty="0" smtClean="0">
                <a:hlinkClick r:id="rId3"/>
              </a:rPr>
              <a:t>angular.dev/reference/configs/file-structure</a:t>
            </a:r>
            <a:endParaRPr lang="vi-VN" sz="1600" dirty="0" smtClean="0"/>
          </a:p>
          <a:p>
            <a:r>
              <a:rPr lang="en-US" sz="1800" dirty="0" smtClean="0"/>
              <a:t>Behind </a:t>
            </a:r>
            <a:r>
              <a:rPr lang="en-US" sz="1800" dirty="0"/>
              <a:t>the </a:t>
            </a:r>
            <a:r>
              <a:rPr lang="en-US" sz="1800" dirty="0" err="1"/>
              <a:t>scense</a:t>
            </a:r>
            <a:endParaRPr lang="en-US" sz="1800" dirty="0">
              <a:hlinkClick r:id="rId4"/>
            </a:endParaRPr>
          </a:p>
          <a:p>
            <a:pPr lvl="1"/>
            <a:r>
              <a:rPr lang="vi-VN" sz="1600" dirty="0">
                <a:hlinkClick r:id="rId4"/>
              </a:rPr>
              <a:t>https://</a:t>
            </a:r>
            <a:r>
              <a:rPr lang="vi-VN" sz="1600" dirty="0" smtClean="0">
                <a:hlinkClick r:id="rId4"/>
              </a:rPr>
              <a:t>medium.com/siam-vit/how-an-angular-app-work-behind-the-scenes-angular-flow-dcc4d1df27bd</a:t>
            </a:r>
            <a:endParaRPr lang="vi-VN" sz="1600" dirty="0"/>
          </a:p>
        </p:txBody>
      </p:sp>
    </p:spTree>
    <p:extLst>
      <p:ext uri="{BB962C8B-B14F-4D97-AF65-F5344CB8AC3E}">
        <p14:creationId xmlns:p14="http://schemas.microsoft.com/office/powerpoint/2010/main" val="607661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293" y="285750"/>
            <a:ext cx="7886700" cy="994172"/>
          </a:xfrm>
        </p:spPr>
        <p:txBody>
          <a:bodyPr/>
          <a:lstStyle/>
          <a:p>
            <a:r>
              <a:rPr lang="vi-VN" dirty="0">
                <a:latin typeface="Calibri Light" panose="020F0302020204030204" pitchFamily="34" charset="0"/>
                <a:ea typeface="Calibri Light" panose="020F0302020204030204" pitchFamily="34" charset="0"/>
                <a:cs typeface="Calibri Light" panose="020F0302020204030204" pitchFamily="34" charset="0"/>
              </a:rPr>
              <a:t>Component</a:t>
            </a:r>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4" name="Content Placeholder 3"/>
          <p:cNvPicPr>
            <a:picLocks noGrp="1" noChangeAspect="1"/>
          </p:cNvPicPr>
          <p:nvPr>
            <p:ph idx="1"/>
          </p:nvPr>
        </p:nvPicPr>
        <p:blipFill>
          <a:blip r:embed="rId2"/>
          <a:stretch>
            <a:fillRect/>
          </a:stretch>
        </p:blipFill>
        <p:spPr>
          <a:xfrm>
            <a:off x="1263146" y="1428750"/>
            <a:ext cx="6602993" cy="2510114"/>
          </a:xfrm>
          <a:prstGeom prst="rect">
            <a:avLst/>
          </a:prstGeom>
        </p:spPr>
      </p:pic>
    </p:spTree>
    <p:extLst>
      <p:ext uri="{BB962C8B-B14F-4D97-AF65-F5344CB8AC3E}">
        <p14:creationId xmlns:p14="http://schemas.microsoft.com/office/powerpoint/2010/main" val="32563241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latin typeface="Calibri Light" panose="020F0302020204030204" pitchFamily="34" charset="0"/>
                <a:ea typeface="Calibri Light" panose="020F0302020204030204" pitchFamily="34" charset="0"/>
                <a:cs typeface="Calibri Light" panose="020F0302020204030204" pitchFamily="34" charset="0"/>
              </a:rPr>
              <a:t>C</a:t>
            </a:r>
            <a:r>
              <a:rPr lang="en-US" dirty="0" err="1">
                <a:latin typeface="Calibri Light" panose="020F0302020204030204" pitchFamily="34" charset="0"/>
                <a:ea typeface="Calibri Light" panose="020F0302020204030204" pitchFamily="34" charset="0"/>
                <a:cs typeface="Calibri Light" panose="020F0302020204030204" pitchFamily="34" charset="0"/>
              </a:rPr>
              <a:t>omponent</a:t>
            </a:r>
            <a:r>
              <a:rPr lang="en-US" dirty="0">
                <a:latin typeface="Calibri Light" panose="020F0302020204030204" pitchFamily="34" charset="0"/>
                <a:ea typeface="Calibri Light" panose="020F0302020204030204" pitchFamily="34" charset="0"/>
                <a:cs typeface="Calibri Light" panose="020F0302020204030204" pitchFamily="34" charset="0"/>
              </a:rPr>
              <a:t> lifecycle</a:t>
            </a:r>
          </a:p>
        </p:txBody>
      </p:sp>
      <p:sp>
        <p:nvSpPr>
          <p:cNvPr id="3" name="Text Placeholder 2"/>
          <p:cNvSpPr>
            <a:spLocks noGrp="1"/>
          </p:cNvSpPr>
          <p:nvPr>
            <p:ph idx="1"/>
          </p:nvPr>
        </p:nvSpPr>
        <p:spPr>
          <a:xfrm>
            <a:off x="628650" y="1268016"/>
            <a:ext cx="7886700" cy="3364603"/>
          </a:xfrm>
        </p:spPr>
        <p:txBody>
          <a:bodyPr/>
          <a:lstStyle/>
          <a:p>
            <a:pPr marL="0" indent="0">
              <a:buNone/>
            </a:pPr>
            <a:endParaRPr lang="en-US" dirty="0"/>
          </a:p>
        </p:txBody>
      </p:sp>
      <p:pic>
        <p:nvPicPr>
          <p:cNvPr id="5122" name="Picture 2" descr="https://images.viblo.asia/4a2dc72f-f6f7-458b-95e6-9c1ec72a337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407805"/>
            <a:ext cx="2865156" cy="3035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585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latin typeface="Calibri Light" panose="020F0302020204030204" pitchFamily="34" charset="0"/>
                <a:ea typeface="Calibri Light" panose="020F0302020204030204" pitchFamily="34" charset="0"/>
                <a:cs typeface="Calibri Light" panose="020F0302020204030204" pitchFamily="34" charset="0"/>
              </a:rPr>
              <a:t>Component</a:t>
            </a:r>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3" name="Text Placeholder 2"/>
          <p:cNvSpPr>
            <a:spLocks noGrp="1"/>
          </p:cNvSpPr>
          <p:nvPr>
            <p:ph idx="1"/>
          </p:nvPr>
        </p:nvSpPr>
        <p:spPr/>
        <p:txBody>
          <a:bodyPr>
            <a:normAutofit/>
          </a:bodyPr>
          <a:lstStyle/>
          <a:p>
            <a:r>
              <a:rPr lang="en-US" sz="1900" dirty="0">
                <a:hlinkClick r:id="rId2"/>
              </a:rPr>
              <a:t>https://</a:t>
            </a:r>
            <a:r>
              <a:rPr lang="en-US" sz="1900" dirty="0" smtClean="0">
                <a:hlinkClick r:id="rId2"/>
              </a:rPr>
              <a:t>angular.dev/guide/components</a:t>
            </a:r>
            <a:endParaRPr lang="en-US" sz="1900" dirty="0" smtClean="0"/>
          </a:p>
          <a:p>
            <a:r>
              <a:rPr lang="en-US" sz="1900" dirty="0" smtClean="0"/>
              <a:t>Angular </a:t>
            </a:r>
            <a:r>
              <a:rPr lang="vi-VN" sz="1900" dirty="0"/>
              <a:t>CLI: </a:t>
            </a:r>
            <a:r>
              <a:rPr lang="en-US" sz="1900" dirty="0">
                <a:solidFill>
                  <a:srgbClr val="FF0000"/>
                </a:solidFill>
              </a:rPr>
              <a:t>ng generate component hero</a:t>
            </a:r>
          </a:p>
          <a:p>
            <a:pPr marL="495300" indent="-285750"/>
            <a:r>
              <a:rPr lang="en-US" sz="1900" dirty="0"/>
              <a:t>Angular </a:t>
            </a:r>
            <a:r>
              <a:rPr lang="en-US" sz="1900" dirty="0">
                <a:hlinkClick r:id="rId3"/>
              </a:rPr>
              <a:t>components</a:t>
            </a:r>
            <a:r>
              <a:rPr lang="en-US" sz="1900" dirty="0"/>
              <a:t> form the data structure of your application. </a:t>
            </a:r>
            <a:endParaRPr lang="vi-VN" sz="1900" dirty="0"/>
          </a:p>
          <a:p>
            <a:pPr marL="495300" indent="-285750"/>
            <a:r>
              <a:rPr lang="en-US" sz="1900" dirty="0"/>
              <a:t>The HTML </a:t>
            </a:r>
            <a:r>
              <a:rPr lang="en-US" sz="1900" dirty="0">
                <a:hlinkClick r:id="rId4"/>
              </a:rPr>
              <a:t>template</a:t>
            </a:r>
            <a:r>
              <a:rPr lang="en-US" sz="1900" dirty="0"/>
              <a:t> associated with a component provides the means to display that data in the context of a web page. </a:t>
            </a:r>
          </a:p>
        </p:txBody>
      </p:sp>
      <p:pic>
        <p:nvPicPr>
          <p:cNvPr id="4" name="Picture 3"/>
          <p:cNvPicPr>
            <a:picLocks noChangeAspect="1"/>
          </p:cNvPicPr>
          <p:nvPr/>
        </p:nvPicPr>
        <p:blipFill>
          <a:blip r:embed="rId5"/>
          <a:stretch>
            <a:fillRect/>
          </a:stretch>
        </p:blipFill>
        <p:spPr>
          <a:xfrm>
            <a:off x="3124200" y="3333750"/>
            <a:ext cx="1905000" cy="962025"/>
          </a:xfrm>
          <a:prstGeom prst="rect">
            <a:avLst/>
          </a:prstGeom>
        </p:spPr>
      </p:pic>
    </p:spTree>
    <p:extLst>
      <p:ext uri="{BB962C8B-B14F-4D97-AF65-F5344CB8AC3E}">
        <p14:creationId xmlns:p14="http://schemas.microsoft.com/office/powerpoint/2010/main" val="32569692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libri Light" panose="020F0302020204030204" pitchFamily="34" charset="0"/>
                <a:ea typeface="Calibri Light" panose="020F0302020204030204" pitchFamily="34" charset="0"/>
                <a:cs typeface="Calibri Light" panose="020F0302020204030204" pitchFamily="34" charset="0"/>
              </a:rPr>
              <a:t>Module -&gt; Standalone</a:t>
            </a:r>
            <a:endParaRPr lang="en-US" dirty="0"/>
          </a:p>
        </p:txBody>
      </p:sp>
      <p:sp>
        <p:nvSpPr>
          <p:cNvPr id="3" name="Tex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2057400" y="1657350"/>
            <a:ext cx="4620387" cy="2781909"/>
          </a:xfrm>
          <a:prstGeom prst="rect">
            <a:avLst/>
          </a:prstGeom>
        </p:spPr>
      </p:pic>
    </p:spTree>
    <p:extLst>
      <p:ext uri="{BB962C8B-B14F-4D97-AF65-F5344CB8AC3E}">
        <p14:creationId xmlns:p14="http://schemas.microsoft.com/office/powerpoint/2010/main" val="23338698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Calibri Light" panose="020F0302020204030204" pitchFamily="34" charset="0"/>
                <a:ea typeface="Calibri Light" panose="020F0302020204030204" pitchFamily="34" charset="0"/>
                <a:cs typeface="Calibri Light" panose="020F0302020204030204" pitchFamily="34" charset="0"/>
              </a:rPr>
              <a:t>Module</a:t>
            </a:r>
            <a:endParaRPr lang="en-US" dirty="0"/>
          </a:p>
        </p:txBody>
      </p:sp>
      <p:sp>
        <p:nvSpPr>
          <p:cNvPr id="3" name="Text Placeholder 2"/>
          <p:cNvSpPr>
            <a:spLocks noGrp="1"/>
          </p:cNvSpPr>
          <p:nvPr>
            <p:ph idx="1"/>
          </p:nvPr>
        </p:nvSpPr>
        <p:spPr/>
        <p:txBody>
          <a:bodyPr/>
          <a:lstStyle/>
          <a:p>
            <a:r>
              <a:rPr lang="en-US" dirty="0">
                <a:hlinkClick r:id="rId2"/>
              </a:rPr>
              <a:t>https://</a:t>
            </a:r>
            <a:r>
              <a:rPr lang="en-US" dirty="0" smtClean="0">
                <a:hlinkClick r:id="rId2"/>
              </a:rPr>
              <a:t>angular.dev/guide/ngmodules</a:t>
            </a:r>
            <a:endParaRPr lang="en-US" dirty="0" smtClean="0"/>
          </a:p>
          <a:p>
            <a:endParaRPr lang="en-US" dirty="0"/>
          </a:p>
        </p:txBody>
      </p:sp>
      <p:pic>
        <p:nvPicPr>
          <p:cNvPr id="4" name="Picture 3"/>
          <p:cNvPicPr>
            <a:picLocks noChangeAspect="1"/>
          </p:cNvPicPr>
          <p:nvPr/>
        </p:nvPicPr>
        <p:blipFill>
          <a:blip r:embed="rId3"/>
          <a:stretch>
            <a:fillRect/>
          </a:stretch>
        </p:blipFill>
        <p:spPr>
          <a:xfrm>
            <a:off x="1676400" y="1858155"/>
            <a:ext cx="6063296" cy="2875771"/>
          </a:xfrm>
          <a:prstGeom prst="rect">
            <a:avLst/>
          </a:prstGeom>
        </p:spPr>
      </p:pic>
    </p:spTree>
    <p:extLst>
      <p:ext uri="{BB962C8B-B14F-4D97-AF65-F5344CB8AC3E}">
        <p14:creationId xmlns:p14="http://schemas.microsoft.com/office/powerpoint/2010/main" val="30704754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prstGeom prst="rect">
            <a:avLst/>
          </a:prstGeom>
        </p:spPr>
        <p:txBody>
          <a:bodyPr spcFirstLastPara="1" wrap="square" lIns="68575" tIns="68575" rIns="68575" bIns="68575" anchor="ctr" anchorCtr="0">
            <a:noAutofit/>
          </a:bodyPr>
          <a:lstStyle/>
          <a:p>
            <a:pPr lvl="0"/>
            <a:r>
              <a:rPr lang="en-US" dirty="0"/>
              <a:t>Explore Angular project</a:t>
            </a:r>
            <a:endParaRPr dirty="0"/>
          </a:p>
        </p:txBody>
      </p:sp>
      <p:pic>
        <p:nvPicPr>
          <p:cNvPr id="139" name="Google Shape;139;p21"/>
          <p:cNvPicPr preferRelativeResize="0"/>
          <p:nvPr/>
        </p:nvPicPr>
        <p:blipFill>
          <a:blip r:embed="rId3">
            <a:alphaModFix/>
          </a:blip>
          <a:stretch>
            <a:fillRect/>
          </a:stretch>
        </p:blipFill>
        <p:spPr>
          <a:xfrm>
            <a:off x="1143000" y="1200150"/>
            <a:ext cx="6858000" cy="3726301"/>
          </a:xfrm>
          <a:prstGeom prst="rect">
            <a:avLst/>
          </a:prstGeom>
          <a:noFill/>
          <a:ln>
            <a:noFill/>
          </a:ln>
        </p:spPr>
      </p:pic>
    </p:spTree>
    <p:extLst>
      <p:ext uri="{BB962C8B-B14F-4D97-AF65-F5344CB8AC3E}">
        <p14:creationId xmlns:p14="http://schemas.microsoft.com/office/powerpoint/2010/main" val="34379450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idx="1"/>
          </p:nvPr>
        </p:nvSpPr>
        <p:spPr>
          <a:xfrm>
            <a:off x="628650" y="971550"/>
            <a:ext cx="7886700" cy="3886200"/>
          </a:xfrm>
        </p:spPr>
        <p:txBody>
          <a:bodyPr/>
          <a:lstStyle/>
          <a:p>
            <a:pPr marL="95250" indent="0">
              <a:buNone/>
            </a:pPr>
            <a:endParaRPr lang="en-US" dirty="0"/>
          </a:p>
          <a:p>
            <a:pPr lvl="1"/>
            <a:r>
              <a:rPr lang="en-US" dirty="0"/>
              <a:t>JavaScript is a scripting language which helps you create interactive web pages whereas Typescript is a superset of JavaScript.</a:t>
            </a:r>
          </a:p>
          <a:p>
            <a:pPr lvl="1"/>
            <a:r>
              <a:rPr lang="en-US" dirty="0" err="1"/>
              <a:t>TypeScript</a:t>
            </a:r>
            <a:r>
              <a:rPr lang="en-US" dirty="0"/>
              <a:t> being a superset of JavaScript</a:t>
            </a:r>
          </a:p>
          <a:p>
            <a:pPr lvl="1"/>
            <a:r>
              <a:rPr lang="en-US" dirty="0"/>
              <a:t>Typescript code needs to be compiled while JavaScript code doesn’t need to compile.</a:t>
            </a:r>
          </a:p>
          <a:p>
            <a:pPr lvl="1"/>
            <a:r>
              <a:rPr lang="en-US" dirty="0"/>
              <a:t>Typescript supports a feature of prototyping while JavaScript doesn't support this feature.</a:t>
            </a:r>
          </a:p>
          <a:p>
            <a:pPr lvl="1"/>
            <a:r>
              <a:rPr lang="en-US" dirty="0"/>
              <a:t>Typescript uses concepts like types and interfaces to describe data being used whereas JavaScript has no such concept.</a:t>
            </a:r>
          </a:p>
          <a:p>
            <a:pPr lvl="1"/>
            <a:r>
              <a:rPr lang="en-US" dirty="0"/>
              <a:t>Typescript is a powerful type system, including generics &amp; JS features for large size project whereas JavaScript is an ideal option for small size project.</a:t>
            </a:r>
          </a:p>
          <a:p>
            <a:endParaRPr lang="en-US" dirty="0"/>
          </a:p>
        </p:txBody>
      </p:sp>
      <p:pic>
        <p:nvPicPr>
          <p:cNvPr id="5" name="Picture 4"/>
          <p:cNvPicPr>
            <a:picLocks noChangeAspect="1"/>
          </p:cNvPicPr>
          <p:nvPr/>
        </p:nvPicPr>
        <p:blipFill>
          <a:blip r:embed="rId2"/>
          <a:stretch>
            <a:fillRect/>
          </a:stretch>
        </p:blipFill>
        <p:spPr>
          <a:xfrm>
            <a:off x="2812257" y="1007679"/>
            <a:ext cx="3519486" cy="333277"/>
          </a:xfrm>
          <a:prstGeom prst="rect">
            <a:avLst/>
          </a:prstGeom>
        </p:spPr>
      </p:pic>
    </p:spTree>
    <p:extLst>
      <p:ext uri="{BB962C8B-B14F-4D97-AF65-F5344CB8AC3E}">
        <p14:creationId xmlns:p14="http://schemas.microsoft.com/office/powerpoint/2010/main" val="3078696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idx="1"/>
          </p:nvPr>
        </p:nvSpPr>
        <p:spPr>
          <a:xfrm>
            <a:off x="628650" y="1123950"/>
            <a:ext cx="7886700" cy="3508773"/>
          </a:xfrm>
        </p:spPr>
        <p:txBody>
          <a:bodyPr>
            <a:normAutofit fontScale="70000" lnSpcReduction="20000"/>
          </a:bodyPr>
          <a:lstStyle/>
          <a:p>
            <a:r>
              <a:rPr lang="vi-VN" sz="1800" dirty="0">
                <a:latin typeface="Calibri" panose="020F0502020204030204" pitchFamily="34" charset="0"/>
                <a:ea typeface="Calibri" panose="020F0502020204030204" pitchFamily="34" charset="0"/>
                <a:cs typeface="Calibri" panose="020F0502020204030204" pitchFamily="34" charset="0"/>
              </a:rPr>
              <a:t>Roadmap</a:t>
            </a:r>
          </a:p>
          <a:p>
            <a:pPr lvl="1"/>
            <a:r>
              <a:rPr lang="vi-VN" sz="1500" dirty="0">
                <a:latin typeface="Calibri" panose="020F0502020204030204" pitchFamily="34" charset="0"/>
                <a:ea typeface="Calibri" panose="020F0502020204030204" pitchFamily="34" charset="0"/>
                <a:cs typeface="Calibri" panose="020F0502020204030204" pitchFamily="34" charset="0"/>
                <a:hlinkClick r:id="rId2"/>
              </a:rPr>
              <a:t>https://</a:t>
            </a:r>
            <a:r>
              <a:rPr lang="vi-VN" sz="1500" dirty="0" smtClean="0">
                <a:latin typeface="Calibri" panose="020F0502020204030204" pitchFamily="34" charset="0"/>
                <a:ea typeface="Calibri" panose="020F0502020204030204" pitchFamily="34" charset="0"/>
                <a:cs typeface="Calibri" panose="020F0502020204030204" pitchFamily="34" charset="0"/>
                <a:hlinkClick r:id="rId2"/>
              </a:rPr>
              <a:t>roadmap.sh/frontend</a:t>
            </a:r>
            <a:endParaRPr lang="en-US" sz="1500" dirty="0" smtClean="0">
              <a:latin typeface="Calibri" panose="020F0502020204030204" pitchFamily="34" charset="0"/>
              <a:ea typeface="Calibri" panose="020F0502020204030204" pitchFamily="34" charset="0"/>
              <a:cs typeface="Calibri" panose="020F0502020204030204" pitchFamily="34" charset="0"/>
            </a:endParaRPr>
          </a:p>
          <a:p>
            <a:r>
              <a:rPr lang="en-US" sz="1800" dirty="0" smtClean="0">
                <a:latin typeface="Calibri" panose="020F0502020204030204" pitchFamily="34" charset="0"/>
                <a:ea typeface="Calibri" panose="020F0502020204030204" pitchFamily="34" charset="0"/>
                <a:cs typeface="Calibri" panose="020F0502020204030204" pitchFamily="34" charset="0"/>
              </a:rPr>
              <a:t>Prerequisite</a:t>
            </a:r>
          </a:p>
          <a:p>
            <a:pPr lvl="1"/>
            <a:r>
              <a:rPr lang="en-US" sz="1500" dirty="0">
                <a:latin typeface="Calibri" panose="020F0502020204030204" pitchFamily="34" charset="0"/>
                <a:ea typeface="Calibri" panose="020F0502020204030204" pitchFamily="34" charset="0"/>
                <a:cs typeface="Calibri" panose="020F0502020204030204" pitchFamily="34" charset="0"/>
                <a:hlinkClick r:id="rId3"/>
              </a:rPr>
              <a:t>https://www.w3schools.com/css</a:t>
            </a:r>
            <a:r>
              <a:rPr lang="en-US" sz="1500" dirty="0" smtClean="0">
                <a:latin typeface="Calibri" panose="020F0502020204030204" pitchFamily="34" charset="0"/>
                <a:ea typeface="Calibri" panose="020F0502020204030204" pitchFamily="34" charset="0"/>
                <a:cs typeface="Calibri" panose="020F0502020204030204" pitchFamily="34" charset="0"/>
                <a:hlinkClick r:id="rId3"/>
              </a:rPr>
              <a:t>/</a:t>
            </a:r>
            <a:endParaRPr lang="en-US" sz="1500" dirty="0" smtClean="0">
              <a:latin typeface="Calibri" panose="020F0502020204030204" pitchFamily="34" charset="0"/>
              <a:ea typeface="Calibri" panose="020F0502020204030204" pitchFamily="34" charset="0"/>
              <a:cs typeface="Calibri" panose="020F0502020204030204" pitchFamily="34" charset="0"/>
            </a:endParaRPr>
          </a:p>
          <a:p>
            <a:pPr lvl="1"/>
            <a:r>
              <a:rPr lang="en-US" sz="1500" dirty="0" smtClean="0">
                <a:latin typeface="Calibri" panose="020F0502020204030204" pitchFamily="34" charset="0"/>
                <a:ea typeface="Calibri" panose="020F0502020204030204" pitchFamily="34" charset="0"/>
                <a:cs typeface="Calibri" panose="020F0502020204030204" pitchFamily="34" charset="0"/>
                <a:hlinkClick r:id="rId4"/>
              </a:rPr>
              <a:t>https</a:t>
            </a:r>
            <a:r>
              <a:rPr lang="en-US" sz="1500" dirty="0">
                <a:latin typeface="Calibri" panose="020F0502020204030204" pitchFamily="34" charset="0"/>
                <a:ea typeface="Calibri" panose="020F0502020204030204" pitchFamily="34" charset="0"/>
                <a:cs typeface="Calibri" panose="020F0502020204030204" pitchFamily="34" charset="0"/>
                <a:hlinkClick r:id="rId4"/>
              </a:rPr>
              <a:t>://www.w3schools.com/html</a:t>
            </a:r>
            <a:r>
              <a:rPr lang="en-US" sz="1500" dirty="0" smtClean="0">
                <a:latin typeface="Calibri" panose="020F0502020204030204" pitchFamily="34" charset="0"/>
                <a:ea typeface="Calibri" panose="020F0502020204030204" pitchFamily="34" charset="0"/>
                <a:cs typeface="Calibri" panose="020F0502020204030204" pitchFamily="34" charset="0"/>
                <a:hlinkClick r:id="rId4"/>
              </a:rPr>
              <a:t>/</a:t>
            </a:r>
            <a:endParaRPr lang="en-US" sz="1500" dirty="0" smtClean="0">
              <a:latin typeface="Calibri" panose="020F0502020204030204" pitchFamily="34" charset="0"/>
              <a:ea typeface="Calibri" panose="020F0502020204030204" pitchFamily="34" charset="0"/>
              <a:cs typeface="Calibri" panose="020F0502020204030204" pitchFamily="34" charset="0"/>
            </a:endParaRPr>
          </a:p>
          <a:p>
            <a:pPr lvl="1"/>
            <a:r>
              <a:rPr lang="en-US" sz="1500" dirty="0">
                <a:latin typeface="Calibri" panose="020F0502020204030204" pitchFamily="34" charset="0"/>
                <a:ea typeface="Calibri" panose="020F0502020204030204" pitchFamily="34" charset="0"/>
                <a:cs typeface="Calibri" panose="020F0502020204030204" pitchFamily="34" charset="0"/>
                <a:hlinkClick r:id="rId5"/>
              </a:rPr>
              <a:t>https://</a:t>
            </a:r>
            <a:r>
              <a:rPr lang="en-US" sz="1500" dirty="0" smtClean="0">
                <a:latin typeface="Calibri" panose="020F0502020204030204" pitchFamily="34" charset="0"/>
                <a:ea typeface="Calibri" panose="020F0502020204030204" pitchFamily="34" charset="0"/>
                <a:cs typeface="Calibri" panose="020F0502020204030204" pitchFamily="34" charset="0"/>
                <a:hlinkClick r:id="rId5"/>
              </a:rPr>
              <a:t>www.typescriptlang.org/docs/handbook/typescript-in-5-minutes.html</a:t>
            </a:r>
            <a:endParaRPr lang="en-US" sz="1500" dirty="0" smtClean="0">
              <a:latin typeface="Calibri" panose="020F0502020204030204" pitchFamily="34" charset="0"/>
              <a:ea typeface="Calibri" panose="020F0502020204030204" pitchFamily="34" charset="0"/>
              <a:cs typeface="Calibri" panose="020F0502020204030204" pitchFamily="34" charset="0"/>
            </a:endParaRPr>
          </a:p>
          <a:p>
            <a:r>
              <a:rPr lang="vi-VN" sz="1800" dirty="0">
                <a:latin typeface="Calibri" panose="020F0502020204030204" pitchFamily="34" charset="0"/>
                <a:ea typeface="Calibri" panose="020F0502020204030204" pitchFamily="34" charset="0"/>
                <a:cs typeface="Calibri" panose="020F0502020204030204" pitchFamily="34" charset="0"/>
              </a:rPr>
              <a:t>Angular Docs</a:t>
            </a:r>
            <a:endParaRPr lang="vi-VN" sz="1800" dirty="0">
              <a:latin typeface="Calibri" panose="020F0502020204030204" pitchFamily="34" charset="0"/>
              <a:ea typeface="Calibri" panose="020F0502020204030204" pitchFamily="34" charset="0"/>
              <a:cs typeface="Calibri" panose="020F0502020204030204" pitchFamily="34" charset="0"/>
              <a:hlinkClick r:id="rId6"/>
            </a:endParaRPr>
          </a:p>
          <a:p>
            <a:pPr lvl="1">
              <a:lnSpc>
                <a:spcPct val="100000"/>
              </a:lnSpc>
            </a:pPr>
            <a:r>
              <a:rPr lang="en-US" sz="1500" dirty="0">
                <a:latin typeface="Calibri" panose="020F0502020204030204" pitchFamily="34" charset="0"/>
                <a:ea typeface="Calibri" panose="020F0502020204030204" pitchFamily="34" charset="0"/>
                <a:cs typeface="Calibri" panose="020F0502020204030204" pitchFamily="34" charset="0"/>
                <a:hlinkClick r:id="rId6"/>
              </a:rPr>
              <a:t>https://</a:t>
            </a:r>
            <a:r>
              <a:rPr lang="en-US" sz="1500" dirty="0" smtClean="0">
                <a:latin typeface="Calibri" panose="020F0502020204030204" pitchFamily="34" charset="0"/>
                <a:ea typeface="Calibri" panose="020F0502020204030204" pitchFamily="34" charset="0"/>
                <a:cs typeface="Calibri" panose="020F0502020204030204" pitchFamily="34" charset="0"/>
                <a:hlinkClick r:id="rId6"/>
              </a:rPr>
              <a:t>angular.dev</a:t>
            </a:r>
            <a:endParaRPr lang="en-US" sz="1800" dirty="0" smtClean="0">
              <a:latin typeface="Calibri" panose="020F0502020204030204" pitchFamily="34" charset="0"/>
              <a:ea typeface="Calibri" panose="020F0502020204030204" pitchFamily="34" charset="0"/>
              <a:cs typeface="Calibri" panose="020F0502020204030204" pitchFamily="34" charset="0"/>
            </a:endParaRPr>
          </a:p>
          <a:p>
            <a:r>
              <a:rPr lang="en-US" sz="1800" dirty="0" smtClean="0">
                <a:latin typeface="Calibri" panose="020F0502020204030204" pitchFamily="34" charset="0"/>
                <a:ea typeface="Calibri" panose="020F0502020204030204" pitchFamily="34" charset="0"/>
                <a:cs typeface="Calibri" panose="020F0502020204030204" pitchFamily="34" charset="0"/>
              </a:rPr>
              <a:t>SCSS</a:t>
            </a:r>
            <a:endParaRPr lang="en-US" sz="1800" dirty="0">
              <a:latin typeface="Calibri" panose="020F0502020204030204" pitchFamily="34" charset="0"/>
              <a:ea typeface="Calibri" panose="020F0502020204030204" pitchFamily="34" charset="0"/>
              <a:cs typeface="Calibri" panose="020F0502020204030204" pitchFamily="34" charset="0"/>
            </a:endParaRPr>
          </a:p>
          <a:p>
            <a:pPr lvl="1"/>
            <a:r>
              <a:rPr lang="en-US" sz="1500" dirty="0">
                <a:latin typeface="Calibri" panose="020F0502020204030204" pitchFamily="34" charset="0"/>
                <a:ea typeface="Calibri" panose="020F0502020204030204" pitchFamily="34" charset="0"/>
                <a:cs typeface="Calibri" panose="020F0502020204030204" pitchFamily="34" charset="0"/>
                <a:hlinkClick r:id="rId7"/>
              </a:rPr>
              <a:t>https://sass-lang.com/guide/</a:t>
            </a:r>
            <a:endParaRPr lang="en-US" sz="1500" dirty="0">
              <a:latin typeface="Calibri" panose="020F0502020204030204" pitchFamily="34" charset="0"/>
              <a:ea typeface="Calibri" panose="020F0502020204030204" pitchFamily="34" charset="0"/>
              <a:cs typeface="Calibri" panose="020F0502020204030204" pitchFamily="34" charset="0"/>
            </a:endParaRPr>
          </a:p>
          <a:p>
            <a:r>
              <a:rPr lang="en-US" sz="1800" dirty="0" smtClean="0">
                <a:latin typeface="Calibri" panose="020F0502020204030204" pitchFamily="34" charset="0"/>
                <a:ea typeface="Calibri" panose="020F0502020204030204" pitchFamily="34" charset="0"/>
                <a:cs typeface="Calibri" panose="020F0502020204030204" pitchFamily="34" charset="0"/>
              </a:rPr>
              <a:t>UI Libs</a:t>
            </a:r>
          </a:p>
          <a:p>
            <a:pPr lvl="1"/>
            <a:r>
              <a:rPr lang="en-US" sz="1500" dirty="0">
                <a:latin typeface="Calibri" panose="020F0502020204030204" pitchFamily="34" charset="0"/>
                <a:ea typeface="Calibri" panose="020F0502020204030204" pitchFamily="34" charset="0"/>
                <a:cs typeface="Calibri" panose="020F0502020204030204" pitchFamily="34" charset="0"/>
                <a:hlinkClick r:id="rId8"/>
              </a:rPr>
              <a:t>https://getbootstrap.com/</a:t>
            </a:r>
            <a:r>
              <a:rPr lang="en-US" sz="1500" dirty="0">
                <a:latin typeface="Calibri" panose="020F0502020204030204" pitchFamily="34" charset="0"/>
                <a:ea typeface="Calibri" panose="020F0502020204030204" pitchFamily="34" charset="0"/>
                <a:cs typeface="Calibri" panose="020F0502020204030204" pitchFamily="34" charset="0"/>
              </a:rPr>
              <a:t> or </a:t>
            </a:r>
            <a:r>
              <a:rPr lang="en-US" sz="1500" dirty="0">
                <a:latin typeface="Calibri" panose="020F0502020204030204" pitchFamily="34" charset="0"/>
                <a:ea typeface="Calibri" panose="020F0502020204030204" pitchFamily="34" charset="0"/>
                <a:cs typeface="Calibri" panose="020F0502020204030204" pitchFamily="34" charset="0"/>
                <a:hlinkClick r:id="rId9"/>
              </a:rPr>
              <a:t>https://</a:t>
            </a:r>
            <a:r>
              <a:rPr lang="en-US" sz="1500" dirty="0" smtClean="0">
                <a:latin typeface="Calibri" panose="020F0502020204030204" pitchFamily="34" charset="0"/>
                <a:ea typeface="Calibri" panose="020F0502020204030204" pitchFamily="34" charset="0"/>
                <a:cs typeface="Calibri" panose="020F0502020204030204" pitchFamily="34" charset="0"/>
                <a:hlinkClick r:id="rId9"/>
              </a:rPr>
              <a:t>tailwindcss.com/docs/guides/angular</a:t>
            </a:r>
            <a:endParaRPr lang="en-US" sz="1500" dirty="0">
              <a:latin typeface="Calibri" panose="020F0502020204030204" pitchFamily="34" charset="0"/>
              <a:ea typeface="Calibri" panose="020F0502020204030204" pitchFamily="34" charset="0"/>
              <a:cs typeface="Calibri" panose="020F0502020204030204" pitchFamily="34" charset="0"/>
            </a:endParaRPr>
          </a:p>
          <a:p>
            <a:pPr lvl="1"/>
            <a:r>
              <a:rPr lang="en-US" sz="1500" dirty="0" smtClean="0">
                <a:latin typeface="Calibri" panose="020F0502020204030204" pitchFamily="34" charset="0"/>
                <a:ea typeface="Calibri" panose="020F0502020204030204" pitchFamily="34" charset="0"/>
                <a:cs typeface="Calibri" panose="020F0502020204030204" pitchFamily="34" charset="0"/>
                <a:hlinkClick r:id="rId10"/>
              </a:rPr>
              <a:t>https</a:t>
            </a:r>
            <a:r>
              <a:rPr lang="en-US" sz="1500" dirty="0">
                <a:latin typeface="Calibri" panose="020F0502020204030204" pitchFamily="34" charset="0"/>
                <a:ea typeface="Calibri" panose="020F0502020204030204" pitchFamily="34" charset="0"/>
                <a:cs typeface="Calibri" panose="020F0502020204030204" pitchFamily="34" charset="0"/>
                <a:hlinkClick r:id="rId10"/>
              </a:rPr>
              <a:t>://</a:t>
            </a:r>
            <a:r>
              <a:rPr lang="en-US" sz="1500" dirty="0" smtClean="0">
                <a:latin typeface="Calibri" panose="020F0502020204030204" pitchFamily="34" charset="0"/>
                <a:ea typeface="Calibri" panose="020F0502020204030204" pitchFamily="34" charset="0"/>
                <a:cs typeface="Calibri" panose="020F0502020204030204" pitchFamily="34" charset="0"/>
                <a:hlinkClick r:id="rId10"/>
              </a:rPr>
              <a:t>material.angular.io/</a:t>
            </a:r>
            <a:r>
              <a:rPr lang="en-US" sz="1500" dirty="0" smtClean="0">
                <a:latin typeface="Calibri" panose="020F0502020204030204" pitchFamily="34" charset="0"/>
                <a:ea typeface="Calibri" panose="020F0502020204030204" pitchFamily="34" charset="0"/>
                <a:cs typeface="Calibri" panose="020F0502020204030204" pitchFamily="34" charset="0"/>
              </a:rPr>
              <a:t> -&gt; angular components</a:t>
            </a:r>
          </a:p>
          <a:p>
            <a:pPr>
              <a:lnSpc>
                <a:spcPct val="100000"/>
              </a:lnSpc>
            </a:pPr>
            <a:r>
              <a:rPr lang="en-US" sz="1800" dirty="0" err="1" smtClean="0">
                <a:latin typeface="Calibri" panose="020F0502020204030204" pitchFamily="34" charset="0"/>
                <a:ea typeface="Calibri" panose="020F0502020204030204" pitchFamily="34" charset="0"/>
                <a:cs typeface="Calibri" panose="020F0502020204030204" pitchFamily="34" charset="0"/>
              </a:rPr>
              <a:t>RxJs</a:t>
            </a:r>
            <a:endParaRPr lang="en-US" sz="1800" dirty="0">
              <a:latin typeface="Calibri" panose="020F0502020204030204" pitchFamily="34" charset="0"/>
              <a:ea typeface="Calibri" panose="020F0502020204030204" pitchFamily="34" charset="0"/>
              <a:cs typeface="Calibri" panose="020F0502020204030204" pitchFamily="34" charset="0"/>
            </a:endParaRPr>
          </a:p>
          <a:p>
            <a:pPr lvl="1">
              <a:lnSpc>
                <a:spcPct val="100000"/>
              </a:lnSpc>
            </a:pPr>
            <a:r>
              <a:rPr lang="en-US" sz="1500" dirty="0">
                <a:latin typeface="Calibri" panose="020F0502020204030204" pitchFamily="34" charset="0"/>
                <a:ea typeface="Calibri" panose="020F0502020204030204" pitchFamily="34" charset="0"/>
                <a:cs typeface="Calibri" panose="020F0502020204030204" pitchFamily="34" charset="0"/>
                <a:hlinkClick r:id="rId11"/>
              </a:rPr>
              <a:t>https://rxjs.dev</a:t>
            </a:r>
            <a:r>
              <a:rPr lang="en-US" sz="1500" dirty="0" smtClean="0">
                <a:latin typeface="Calibri" panose="020F0502020204030204" pitchFamily="34" charset="0"/>
                <a:ea typeface="Calibri" panose="020F0502020204030204" pitchFamily="34" charset="0"/>
                <a:cs typeface="Calibri" panose="020F0502020204030204" pitchFamily="34" charset="0"/>
                <a:hlinkClick r:id="rId11"/>
              </a:rPr>
              <a:t>/</a:t>
            </a:r>
            <a:endParaRPr lang="en-US" sz="1500" dirty="0" smtClean="0">
              <a:latin typeface="Calibri" panose="020F0502020204030204" pitchFamily="34" charset="0"/>
              <a:ea typeface="Calibri" panose="020F0502020204030204" pitchFamily="34" charset="0"/>
              <a:cs typeface="Calibri" panose="020F0502020204030204" pitchFamily="34" charset="0"/>
            </a:endParaRPr>
          </a:p>
          <a:p>
            <a:pPr>
              <a:lnSpc>
                <a:spcPct val="100000"/>
              </a:lnSpc>
            </a:pPr>
            <a:r>
              <a:rPr lang="en-US" sz="1800" dirty="0">
                <a:latin typeface="Calibri" panose="020F0502020204030204" pitchFamily="34" charset="0"/>
                <a:ea typeface="Calibri" panose="020F0502020204030204" pitchFamily="34" charset="0"/>
                <a:cs typeface="Calibri" panose="020F0502020204030204" pitchFamily="34" charset="0"/>
              </a:rPr>
              <a:t>Project demo</a:t>
            </a:r>
          </a:p>
          <a:p>
            <a:pPr lvl="1">
              <a:lnSpc>
                <a:spcPct val="100000"/>
              </a:lnSpc>
            </a:pPr>
            <a:r>
              <a:rPr lang="en-US" sz="1400" dirty="0">
                <a:latin typeface="Calibri" panose="020F0502020204030204" pitchFamily="34" charset="0"/>
                <a:ea typeface="Calibri" panose="020F0502020204030204" pitchFamily="34" charset="0"/>
                <a:cs typeface="Calibri" panose="020F0502020204030204" pitchFamily="34" charset="0"/>
                <a:hlinkClick r:id="rId12"/>
              </a:rPr>
              <a:t>https://github.com/helenhash/angular-demo</a:t>
            </a:r>
            <a:endParaRPr lang="en-US" sz="1400" dirty="0">
              <a:latin typeface="Calibri" panose="020F0502020204030204" pitchFamily="34" charset="0"/>
              <a:ea typeface="Calibri" panose="020F0502020204030204" pitchFamily="34" charset="0"/>
              <a:cs typeface="Calibri" panose="020F0502020204030204" pitchFamily="34" charset="0"/>
            </a:endParaRPr>
          </a:p>
          <a:p>
            <a:pPr lvl="1">
              <a:lnSpc>
                <a:spcPct val="100000"/>
              </a:lnSpc>
            </a:pPr>
            <a:endParaRPr lang="en-US" dirty="0">
              <a:latin typeface="Calibri" panose="020F0502020204030204" pitchFamily="34" charset="0"/>
              <a:ea typeface="Calibri" panose="020F0502020204030204" pitchFamily="34" charset="0"/>
              <a:cs typeface="Calibri" panose="020F0502020204030204" pitchFamily="34" charset="0"/>
            </a:endParaRPr>
          </a:p>
          <a:p>
            <a:pPr lvl="1">
              <a:lnSpc>
                <a:spcPct val="100000"/>
              </a:lnSpc>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8162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idx="1"/>
          </p:nvPr>
        </p:nvSpPr>
        <p:spPr/>
        <p:txBody>
          <a:bodyPr/>
          <a:lstStyle/>
          <a:p>
            <a:endParaRPr lang="en-US"/>
          </a:p>
        </p:txBody>
      </p:sp>
      <p:pic>
        <p:nvPicPr>
          <p:cNvPr id="7170" name="Picture 2" descr="https://techtalk.vn/wp-content/uploads/2017/05/hoc-typescrip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81150"/>
            <a:ext cx="6749062"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2804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200" dirty="0">
                <a:latin typeface="Arial"/>
                <a:ea typeface="Arial"/>
                <a:cs typeface="Arial"/>
                <a:sym typeface="Arial"/>
              </a:rPr>
              <a:t>TypeScript</a:t>
            </a:r>
            <a:endParaRPr lang="en-US" dirty="0"/>
          </a:p>
        </p:txBody>
      </p:sp>
      <p:sp>
        <p:nvSpPr>
          <p:cNvPr id="3" name="Text Placeholder 2"/>
          <p:cNvSpPr>
            <a:spLocks noGrp="1"/>
          </p:cNvSpPr>
          <p:nvPr>
            <p:ph idx="1"/>
          </p:nvPr>
        </p:nvSpPr>
        <p:spPr/>
        <p:txBody>
          <a:bodyPr>
            <a:normAutofit/>
          </a:bodyPr>
          <a:lstStyle/>
          <a:p>
            <a:r>
              <a:rPr lang="en-US" dirty="0">
                <a:hlinkClick r:id="rId2"/>
              </a:rPr>
              <a:t>https://www.typescriptlang.org/docs/handbook/typescript-in-5-minutes.html</a:t>
            </a:r>
            <a:endParaRPr lang="vi-VN" dirty="0"/>
          </a:p>
          <a:p>
            <a:pPr lvl="1"/>
            <a:endParaRPr lang="en-US" dirty="0"/>
          </a:p>
          <a:p>
            <a:pPr lvl="1"/>
            <a:endParaRPr lang="en-US" dirty="0"/>
          </a:p>
        </p:txBody>
      </p:sp>
    </p:spTree>
    <p:extLst>
      <p:ext uri="{BB962C8B-B14F-4D97-AF65-F5344CB8AC3E}">
        <p14:creationId xmlns:p14="http://schemas.microsoft.com/office/powerpoint/2010/main" val="2951257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idx="1"/>
          </p:nvPr>
        </p:nvSpPr>
        <p:spPr/>
        <p:txBody>
          <a:bodyPr/>
          <a:lstStyle/>
          <a:p>
            <a:r>
              <a:rPr lang="en-US" dirty="0"/>
              <a:t>Variable Declarations</a:t>
            </a:r>
          </a:p>
          <a:p>
            <a:pPr lvl="1"/>
            <a:r>
              <a:rPr lang="en-US" dirty="0"/>
              <a:t>let and </a:t>
            </a:r>
            <a:r>
              <a:rPr lang="en-US" dirty="0" err="1"/>
              <a:t>const</a:t>
            </a:r>
            <a:r>
              <a:rPr lang="en-US" dirty="0"/>
              <a:t> are two relatively new types of variable declarations in JavaScript.</a:t>
            </a:r>
            <a:endParaRPr lang="vi-VN" dirty="0"/>
          </a:p>
          <a:p>
            <a:pPr lvl="1"/>
            <a:r>
              <a:rPr lang="en-US" b="1" dirty="0">
                <a:solidFill>
                  <a:srgbClr val="2F4F4F"/>
                </a:solidFill>
                <a:latin typeface="Menlo"/>
              </a:rPr>
              <a:t>let</a:t>
            </a:r>
            <a:r>
              <a:rPr lang="en-US" dirty="0">
                <a:solidFill>
                  <a:srgbClr val="2F4F4F"/>
                </a:solidFill>
                <a:latin typeface="Menlo"/>
              </a:rPr>
              <a:t> color: </a:t>
            </a:r>
            <a:r>
              <a:rPr lang="en-US" dirty="0">
                <a:solidFill>
                  <a:srgbClr val="000000"/>
                </a:solidFill>
                <a:latin typeface="Menlo"/>
              </a:rPr>
              <a:t>string</a:t>
            </a:r>
            <a:r>
              <a:rPr lang="en-US" dirty="0">
                <a:solidFill>
                  <a:srgbClr val="2F4F4F"/>
                </a:solidFill>
                <a:latin typeface="Menlo"/>
              </a:rPr>
              <a:t> = </a:t>
            </a:r>
            <a:r>
              <a:rPr lang="en-US" dirty="0">
                <a:solidFill>
                  <a:srgbClr val="000000"/>
                </a:solidFill>
                <a:latin typeface="Menlo"/>
              </a:rPr>
              <a:t>"blue"</a:t>
            </a:r>
            <a:r>
              <a:rPr lang="en-US" dirty="0">
                <a:solidFill>
                  <a:srgbClr val="2F4F4F"/>
                </a:solidFill>
                <a:latin typeface="Menlo"/>
              </a:rPr>
              <a:t>;</a:t>
            </a:r>
            <a:r>
              <a:rPr lang="vi-VN" dirty="0">
                <a:solidFill>
                  <a:srgbClr val="2F4F4F"/>
                </a:solidFill>
                <a:latin typeface="Menlo"/>
              </a:rPr>
              <a:t>	</a:t>
            </a:r>
          </a:p>
          <a:p>
            <a:pPr lvl="1"/>
            <a:r>
              <a:rPr lang="en-US" b="1" dirty="0"/>
              <a:t>let</a:t>
            </a:r>
            <a:r>
              <a:rPr lang="en-US" dirty="0"/>
              <a:t> list: number[] = [1, 2, 3];</a:t>
            </a:r>
            <a:endParaRPr lang="vi-VN" dirty="0"/>
          </a:p>
          <a:p>
            <a:pPr lvl="1"/>
            <a:r>
              <a:rPr lang="en-US" b="1" dirty="0" err="1"/>
              <a:t>const</a:t>
            </a:r>
            <a:r>
              <a:rPr lang="en-US" dirty="0"/>
              <a:t> </a:t>
            </a:r>
            <a:r>
              <a:rPr lang="en-US" dirty="0" err="1"/>
              <a:t>numLivesForCat</a:t>
            </a:r>
            <a:r>
              <a:rPr lang="en-US" dirty="0"/>
              <a:t> = 9;</a:t>
            </a:r>
            <a:endParaRPr lang="vi-VN" dirty="0"/>
          </a:p>
          <a:p>
            <a:endParaRPr lang="en-US" dirty="0"/>
          </a:p>
        </p:txBody>
      </p:sp>
    </p:spTree>
    <p:extLst>
      <p:ext uri="{BB962C8B-B14F-4D97-AF65-F5344CB8AC3E}">
        <p14:creationId xmlns:p14="http://schemas.microsoft.com/office/powerpoint/2010/main" val="290299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idx="1"/>
          </p:nvPr>
        </p:nvSpPr>
        <p:spPr/>
        <p:txBody>
          <a:bodyPr/>
          <a:lstStyle/>
          <a:p>
            <a:r>
              <a:rPr lang="vi-VN" dirty="0"/>
              <a:t>Interface</a:t>
            </a:r>
          </a:p>
          <a:p>
            <a:pPr lvl="1"/>
            <a:r>
              <a:rPr lang="vi-VN" dirty="0"/>
              <a:t>I</a:t>
            </a:r>
            <a:r>
              <a:rPr lang="en-US" dirty="0" err="1"/>
              <a:t>nterfaces</a:t>
            </a:r>
            <a:r>
              <a:rPr lang="en-US" dirty="0"/>
              <a:t> fill the role of naming these types, and are a powerful way of defining contracts within your code as well as contracts with code outside of your project.</a:t>
            </a:r>
          </a:p>
        </p:txBody>
      </p:sp>
      <p:pic>
        <p:nvPicPr>
          <p:cNvPr id="4" name="Picture 3"/>
          <p:cNvPicPr>
            <a:picLocks noChangeAspect="1"/>
          </p:cNvPicPr>
          <p:nvPr/>
        </p:nvPicPr>
        <p:blipFill>
          <a:blip r:embed="rId2"/>
          <a:stretch>
            <a:fillRect/>
          </a:stretch>
        </p:blipFill>
        <p:spPr>
          <a:xfrm>
            <a:off x="2590800" y="2647950"/>
            <a:ext cx="4157662" cy="2153456"/>
          </a:xfrm>
          <a:prstGeom prst="rect">
            <a:avLst/>
          </a:prstGeom>
        </p:spPr>
      </p:pic>
    </p:spTree>
    <p:extLst>
      <p:ext uri="{BB962C8B-B14F-4D97-AF65-F5344CB8AC3E}">
        <p14:creationId xmlns:p14="http://schemas.microsoft.com/office/powerpoint/2010/main" val="41702904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idx="1"/>
          </p:nvPr>
        </p:nvSpPr>
        <p:spPr>
          <a:xfrm>
            <a:off x="628650" y="1369219"/>
            <a:ext cx="4400550" cy="3031331"/>
          </a:xfrm>
        </p:spPr>
        <p:txBody>
          <a:bodyPr/>
          <a:lstStyle/>
          <a:p>
            <a:r>
              <a:rPr lang="vi-VN" dirty="0"/>
              <a:t>Class</a:t>
            </a:r>
          </a:p>
          <a:p>
            <a:pPr lvl="1"/>
            <a:r>
              <a:rPr lang="en-US" dirty="0"/>
              <a:t>The syntax should look familiar if you’ve used C# or Java before.</a:t>
            </a:r>
            <a:endParaRPr lang="vi-VN" dirty="0"/>
          </a:p>
          <a:p>
            <a:pPr lvl="1"/>
            <a:r>
              <a:rPr lang="en-US" dirty="0"/>
              <a:t>we can use common object-oriented patterns. One of the most fundamental patterns in class-based programming is being able to extend existing classes to create new ones using inheritance.</a:t>
            </a:r>
            <a:endParaRPr lang="vi-VN" dirty="0"/>
          </a:p>
          <a:p>
            <a:pPr lvl="1"/>
            <a:r>
              <a:rPr lang="en-US" dirty="0"/>
              <a:t>Public by default </a:t>
            </a:r>
          </a:p>
          <a:p>
            <a:pPr lvl="1"/>
            <a:endParaRPr lang="en-US" dirty="0"/>
          </a:p>
        </p:txBody>
      </p:sp>
      <p:pic>
        <p:nvPicPr>
          <p:cNvPr id="4" name="Picture 3"/>
          <p:cNvPicPr>
            <a:picLocks noChangeAspect="1"/>
          </p:cNvPicPr>
          <p:nvPr/>
        </p:nvPicPr>
        <p:blipFill>
          <a:blip r:embed="rId2"/>
          <a:stretch>
            <a:fillRect/>
          </a:stretch>
        </p:blipFill>
        <p:spPr>
          <a:xfrm>
            <a:off x="5105400" y="1657350"/>
            <a:ext cx="3846195" cy="2589303"/>
          </a:xfrm>
          <a:prstGeom prst="rect">
            <a:avLst/>
          </a:prstGeom>
        </p:spPr>
      </p:pic>
    </p:spTree>
    <p:extLst>
      <p:ext uri="{BB962C8B-B14F-4D97-AF65-F5344CB8AC3E}">
        <p14:creationId xmlns:p14="http://schemas.microsoft.com/office/powerpoint/2010/main" val="12989358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sym typeface="Arial"/>
              </a:rPr>
              <a:t>Angular</a:t>
            </a:r>
            <a:r>
              <a:rPr lang="en-US" dirty="0">
                <a:latin typeface="Calibri" panose="020F0502020204030204" pitchFamily="34" charset="0"/>
                <a:ea typeface="Arial"/>
                <a:cs typeface="Calibri" panose="020F0502020204030204" pitchFamily="34" charset="0"/>
                <a:sym typeface="Arial"/>
              </a:rPr>
              <a:t> </a:t>
            </a:r>
            <a:r>
              <a:rPr lang="en-US" dirty="0">
                <a:latin typeface="Calibri Light" panose="020F0302020204030204" pitchFamily="34" charset="0"/>
                <a:ea typeface="Calibri Light" panose="020F0302020204030204" pitchFamily="34" charset="0"/>
                <a:cs typeface="Calibri Light" panose="020F0302020204030204" pitchFamily="34" charset="0"/>
                <a:sym typeface="Arial"/>
              </a:rPr>
              <a:t>Data Binding</a:t>
            </a:r>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3" name="Text Placeholder 2"/>
          <p:cNvSpPr>
            <a:spLocks noGrp="1"/>
          </p:cNvSpPr>
          <p:nvPr>
            <p:ph idx="1"/>
          </p:nvPr>
        </p:nvSpPr>
        <p:spPr/>
        <p:txBody>
          <a:bodyPr>
            <a:normAutofit/>
          </a:bodyPr>
          <a:lstStyle/>
          <a:p>
            <a:pPr>
              <a:spcBef>
                <a:spcPts val="0"/>
              </a:spcBef>
              <a:buClr>
                <a:srgbClr val="000000"/>
              </a:buClr>
            </a:pPr>
            <a:r>
              <a:rPr lang="en-US" sz="1800" dirty="0">
                <a:latin typeface="+mn-lt"/>
              </a:rPr>
              <a:t>Data-binding is a mechanism for coordinating what users see, specifically with application data values. </a:t>
            </a:r>
            <a:endParaRPr lang="vi-VN" sz="1800" dirty="0">
              <a:latin typeface="+mn-lt"/>
            </a:endParaRPr>
          </a:p>
          <a:p>
            <a:pPr lvl="1">
              <a:spcBef>
                <a:spcPts val="0"/>
              </a:spcBef>
              <a:buClr>
                <a:srgbClr val="000000"/>
              </a:buClr>
            </a:pPr>
            <a:r>
              <a:rPr lang="en-US" sz="1600" dirty="0">
                <a:solidFill>
                  <a:srgbClr val="000000"/>
                </a:solidFill>
                <a:latin typeface="+mn-lt"/>
              </a:rPr>
              <a:t>Source-to-view</a:t>
            </a:r>
          </a:p>
          <a:p>
            <a:pPr lvl="1">
              <a:spcBef>
                <a:spcPts val="0"/>
              </a:spcBef>
              <a:buClr>
                <a:srgbClr val="000000"/>
              </a:buClr>
            </a:pPr>
            <a:r>
              <a:rPr lang="en-US" sz="1600" dirty="0">
                <a:solidFill>
                  <a:srgbClr val="000000"/>
                </a:solidFill>
                <a:latin typeface="+mn-lt"/>
              </a:rPr>
              <a:t>View-to-source</a:t>
            </a:r>
          </a:p>
          <a:p>
            <a:pPr lvl="1">
              <a:spcBef>
                <a:spcPts val="0"/>
              </a:spcBef>
              <a:buClr>
                <a:srgbClr val="000000"/>
              </a:buClr>
            </a:pPr>
            <a:r>
              <a:rPr lang="en-US" sz="1600" dirty="0">
                <a:solidFill>
                  <a:srgbClr val="000000"/>
                </a:solidFill>
                <a:latin typeface="+mn-lt"/>
              </a:rPr>
              <a:t>View-to-source-to-view</a:t>
            </a:r>
            <a:endParaRPr lang="en-US" sz="1600" dirty="0">
              <a:solidFill>
                <a:srgbClr val="000088"/>
              </a:solidFill>
              <a:latin typeface="+mn-lt"/>
            </a:endParaRPr>
          </a:p>
          <a:p>
            <a:pPr>
              <a:spcBef>
                <a:spcPts val="0"/>
              </a:spcBef>
              <a:buClr>
                <a:srgbClr val="000000"/>
              </a:buClr>
            </a:pPr>
            <a:r>
              <a:rPr lang="en-US" sz="1800" dirty="0"/>
              <a:t>Interpolation ( {﻿{...}} ): </a:t>
            </a:r>
          </a:p>
          <a:p>
            <a:pPr lvl="1">
              <a:buFont typeface="Arial" panose="020B0604020202020204" pitchFamily="34" charset="0"/>
              <a:buChar char="•"/>
            </a:pPr>
            <a:r>
              <a:rPr lang="en-US" i="1" dirty="0">
                <a:solidFill>
                  <a:srgbClr val="000088"/>
                </a:solidFill>
                <a:latin typeface="+mn-lt"/>
              </a:rPr>
              <a:t>&lt;p&gt;</a:t>
            </a:r>
            <a:r>
              <a:rPr lang="en-US" i="1" dirty="0">
                <a:latin typeface="+mn-lt"/>
              </a:rPr>
              <a:t>My current hero is {{currentHero.name}}</a:t>
            </a:r>
            <a:r>
              <a:rPr lang="en-US" i="1" dirty="0">
                <a:solidFill>
                  <a:srgbClr val="000088"/>
                </a:solidFill>
                <a:latin typeface="+mn-lt"/>
              </a:rPr>
              <a:t>&lt;/p&gt;</a:t>
            </a:r>
            <a:endParaRPr lang="en-US" i="1" dirty="0">
              <a:solidFill>
                <a:srgbClr val="000000"/>
              </a:solidFill>
              <a:latin typeface="+mn-lt"/>
            </a:endParaRPr>
          </a:p>
          <a:p>
            <a:endParaRPr lang="en-US" dirty="0">
              <a:latin typeface="+mn-lt"/>
            </a:endParaRPr>
          </a:p>
        </p:txBody>
      </p:sp>
    </p:spTree>
    <p:extLst>
      <p:ext uri="{BB962C8B-B14F-4D97-AF65-F5344CB8AC3E}">
        <p14:creationId xmlns:p14="http://schemas.microsoft.com/office/powerpoint/2010/main" val="1788358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prstGeom prst="rect">
            <a:avLst/>
          </a:prstGeom>
        </p:spPr>
        <p:txBody>
          <a:bodyPr spcFirstLastPara="1" wrap="square" lIns="68575" tIns="68575" rIns="68575" bIns="68575" anchor="ctr" anchorCtr="0">
            <a:noAutofit/>
          </a:bodyPr>
          <a:lstStyle/>
          <a:p>
            <a:pPr lvl="0"/>
            <a:r>
              <a:rPr lang="en-US" dirty="0">
                <a:latin typeface="Calibri Light" panose="020F0302020204030204" pitchFamily="34" charset="0"/>
                <a:ea typeface="Calibri Light" panose="020F0302020204030204" pitchFamily="34" charset="0"/>
                <a:cs typeface="Calibri Light" panose="020F0302020204030204" pitchFamily="34" charset="0"/>
                <a:sym typeface="Arial"/>
              </a:rPr>
              <a:t>Angular Data Binding</a:t>
            </a:r>
            <a:endParaRPr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59" name="Google Shape;159;p24"/>
          <p:cNvSpPr txBox="1">
            <a:spLocks noGrp="1"/>
          </p:cNvSpPr>
          <p:nvPr>
            <p:ph idx="1"/>
          </p:nvPr>
        </p:nvSpPr>
        <p:spPr>
          <a:xfrm>
            <a:off x="628650" y="1369220"/>
            <a:ext cx="7886700" cy="4998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
              <a:t>Data Binding Type</a:t>
            </a:r>
            <a:endParaRPr/>
          </a:p>
        </p:txBody>
      </p:sp>
      <p:pic>
        <p:nvPicPr>
          <p:cNvPr id="160" name="Google Shape;160;p24"/>
          <p:cNvPicPr preferRelativeResize="0"/>
          <p:nvPr/>
        </p:nvPicPr>
        <p:blipFill>
          <a:blip r:embed="rId3">
            <a:alphaModFix/>
          </a:blip>
          <a:stretch>
            <a:fillRect/>
          </a:stretch>
        </p:blipFill>
        <p:spPr>
          <a:xfrm>
            <a:off x="152400" y="2021420"/>
            <a:ext cx="8801100" cy="2390775"/>
          </a:xfrm>
          <a:prstGeom prst="rect">
            <a:avLst/>
          </a:prstGeom>
          <a:noFill/>
          <a:ln>
            <a:noFill/>
          </a:ln>
        </p:spPr>
      </p:pic>
    </p:spTree>
    <p:extLst>
      <p:ext uri="{BB962C8B-B14F-4D97-AF65-F5344CB8AC3E}">
        <p14:creationId xmlns:p14="http://schemas.microsoft.com/office/powerpoint/2010/main" val="32044624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Light" panose="020F0302020204030204" pitchFamily="34" charset="0"/>
                <a:ea typeface="Calibri Light" panose="020F0302020204030204" pitchFamily="34" charset="0"/>
                <a:cs typeface="Calibri Light" panose="020F0302020204030204" pitchFamily="34" charset="0"/>
                <a:sym typeface="Arial"/>
              </a:rPr>
              <a:t>Angular Data Binding</a:t>
            </a:r>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3" name="Tex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95400" y="1154984"/>
            <a:ext cx="6027654" cy="3691869"/>
          </a:xfrm>
          <a:prstGeom prst="rect">
            <a:avLst/>
          </a:prstGeom>
        </p:spPr>
      </p:pic>
    </p:spTree>
    <p:extLst>
      <p:ext uri="{BB962C8B-B14F-4D97-AF65-F5344CB8AC3E}">
        <p14:creationId xmlns:p14="http://schemas.microsoft.com/office/powerpoint/2010/main" val="15109988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alibri Light" panose="020F0302020204030204" pitchFamily="34" charset="0"/>
                <a:cs typeface="Calibri Light" panose="020F0302020204030204" pitchFamily="34" charset="0"/>
                <a:sym typeface="Arial"/>
              </a:rPr>
              <a:t>Angular</a:t>
            </a:r>
            <a:r>
              <a:rPr lang="en-US" dirty="0">
                <a:ea typeface="Arial"/>
                <a:cs typeface="Calibri" panose="020F0502020204030204" pitchFamily="34" charset="0"/>
                <a:sym typeface="Arial"/>
              </a:rPr>
              <a:t> Data Binding</a:t>
            </a:r>
            <a:endParaRPr lang="en-US" dirty="0"/>
          </a:p>
        </p:txBody>
      </p:sp>
      <p:sp>
        <p:nvSpPr>
          <p:cNvPr id="3" name="Text Placeholder 2"/>
          <p:cNvSpPr>
            <a:spLocks noGrp="1"/>
          </p:cNvSpPr>
          <p:nvPr>
            <p:ph idx="1"/>
          </p:nvPr>
        </p:nvSpPr>
        <p:spPr/>
        <p:txBody>
          <a:bodyPr/>
          <a:lstStyle/>
          <a:p>
            <a:r>
              <a:rPr lang="vi-VN" dirty="0">
                <a:latin typeface="Calibri" panose="020F0502020204030204" pitchFamily="34" charset="0"/>
                <a:ea typeface="Calibri" panose="020F0502020204030204" pitchFamily="34" charset="0"/>
                <a:cs typeface="Calibri" panose="020F0502020204030204" pitchFamily="34" charset="0"/>
              </a:rPr>
              <a:t>Property Binding</a:t>
            </a:r>
          </a:p>
          <a:p>
            <a:pPr lvl="1"/>
            <a:r>
              <a:rPr lang="en-US" dirty="0">
                <a:latin typeface="Calibri" panose="020F0502020204030204" pitchFamily="34" charset="0"/>
                <a:ea typeface="Calibri" panose="020F0502020204030204" pitchFamily="34" charset="0"/>
                <a:cs typeface="Calibri" panose="020F0502020204030204" pitchFamily="34" charset="0"/>
              </a:rPr>
              <a:t>&lt;</a:t>
            </a:r>
            <a:r>
              <a:rPr lang="en-US" dirty="0" err="1">
                <a:latin typeface="Calibri" panose="020F0502020204030204" pitchFamily="34" charset="0"/>
                <a:ea typeface="Calibri" panose="020F0502020204030204" pitchFamily="34" charset="0"/>
                <a:cs typeface="Calibri" panose="020F0502020204030204" pitchFamily="34" charset="0"/>
              </a:rPr>
              <a:t>img</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src</a:t>
            </a:r>
            <a:r>
              <a:rPr lang="en-US" dirty="0">
                <a:latin typeface="Calibri" panose="020F0502020204030204" pitchFamily="34" charset="0"/>
                <a:ea typeface="Calibri" panose="020F0502020204030204" pitchFamily="34" charset="0"/>
                <a:cs typeface="Calibri" panose="020F0502020204030204" pitchFamily="34" charset="0"/>
              </a:rPr>
              <a:t>]="</a:t>
            </a:r>
            <a:r>
              <a:rPr lang="en-US" dirty="0" err="1">
                <a:latin typeface="Calibri" panose="020F0502020204030204" pitchFamily="34" charset="0"/>
                <a:ea typeface="Calibri" panose="020F0502020204030204" pitchFamily="34" charset="0"/>
                <a:cs typeface="Calibri" panose="020F0502020204030204" pitchFamily="34" charset="0"/>
              </a:rPr>
              <a:t>itemImageUrl</a:t>
            </a:r>
            <a:r>
              <a:rPr lang="en-US" dirty="0">
                <a:latin typeface="Calibri" panose="020F0502020204030204" pitchFamily="34" charset="0"/>
                <a:ea typeface="Calibri" panose="020F0502020204030204" pitchFamily="34" charset="0"/>
                <a:cs typeface="Calibri" panose="020F0502020204030204" pitchFamily="34" charset="0"/>
              </a:rPr>
              <a:t>"&gt;</a:t>
            </a:r>
            <a:endParaRPr lang="vi-VN" dirty="0">
              <a:latin typeface="Calibri" panose="020F0502020204030204" pitchFamily="34" charset="0"/>
              <a:ea typeface="Calibri" panose="020F0502020204030204" pitchFamily="34" charset="0"/>
              <a:cs typeface="Calibri" panose="020F0502020204030204" pitchFamily="34" charset="0"/>
            </a:endParaRPr>
          </a:p>
          <a:p>
            <a:pPr lvl="1"/>
            <a:r>
              <a:rPr lang="en-US" dirty="0" err="1">
                <a:latin typeface="Calibri" panose="020F0502020204030204" pitchFamily="34" charset="0"/>
                <a:ea typeface="Calibri" panose="020F0502020204030204" pitchFamily="34" charset="0"/>
                <a:cs typeface="Calibri" panose="020F0502020204030204" pitchFamily="34" charset="0"/>
              </a:rPr>
              <a:t>itemImageUrl</a:t>
            </a:r>
            <a:r>
              <a:rPr lang="en-US" dirty="0">
                <a:latin typeface="Calibri" panose="020F0502020204030204" pitchFamily="34" charset="0"/>
                <a:ea typeface="Calibri" panose="020F0502020204030204" pitchFamily="34" charset="0"/>
                <a:cs typeface="Calibri" panose="020F0502020204030204" pitchFamily="34" charset="0"/>
              </a:rPr>
              <a:t> = '../assets/phone.png';</a:t>
            </a:r>
          </a:p>
        </p:txBody>
      </p:sp>
    </p:spTree>
    <p:extLst>
      <p:ext uri="{BB962C8B-B14F-4D97-AF65-F5344CB8AC3E}">
        <p14:creationId xmlns:p14="http://schemas.microsoft.com/office/powerpoint/2010/main" val="38722295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Calibri" panose="020F0502020204030204" pitchFamily="34" charset="0"/>
                <a:sym typeface="Arial"/>
              </a:rPr>
              <a:t>Angular Data Binding</a:t>
            </a:r>
            <a:endParaRPr lang="en-US" dirty="0"/>
          </a:p>
        </p:txBody>
      </p:sp>
      <p:sp>
        <p:nvSpPr>
          <p:cNvPr id="3" name="Text Placeholder 2"/>
          <p:cNvSpPr>
            <a:spLocks noGrp="1"/>
          </p:cNvSpPr>
          <p:nvPr>
            <p:ph idx="1"/>
          </p:nvPr>
        </p:nvSpPr>
        <p:spPr/>
        <p:txBody>
          <a:bodyPr/>
          <a:lstStyle/>
          <a:p>
            <a:r>
              <a:rPr lang="en-US" sz="1800" dirty="0"/>
              <a:t>Attribute, class, and style bindings</a:t>
            </a:r>
            <a:endParaRPr lang="vi-VN" sz="1800" dirty="0"/>
          </a:p>
          <a:p>
            <a:pPr lvl="1"/>
            <a:r>
              <a:rPr lang="en-US" sz="1600" dirty="0"/>
              <a:t>&lt;</a:t>
            </a:r>
            <a:r>
              <a:rPr lang="en-US" sz="1600" dirty="0" err="1"/>
              <a:t>tr</a:t>
            </a:r>
            <a:r>
              <a:rPr lang="en-US" sz="1600" dirty="0"/>
              <a:t>&gt;&lt;td [</a:t>
            </a:r>
            <a:r>
              <a:rPr lang="en-US" sz="1600" dirty="0" err="1"/>
              <a:t>attr.colspan</a:t>
            </a:r>
            <a:r>
              <a:rPr lang="en-US" sz="1600" dirty="0"/>
              <a:t>]="1 + 1"&gt;One-Two&lt;/td&gt;&lt;/</a:t>
            </a:r>
            <a:r>
              <a:rPr lang="en-US" sz="1600" dirty="0" err="1"/>
              <a:t>tr</a:t>
            </a:r>
            <a:r>
              <a:rPr lang="en-US" sz="1600" dirty="0"/>
              <a:t>&gt;</a:t>
            </a:r>
            <a:endParaRPr lang="vi-VN" sz="1600" dirty="0"/>
          </a:p>
          <a:p>
            <a:pPr lvl="1"/>
            <a:r>
              <a:rPr lang="en-US" sz="1600" dirty="0"/>
              <a:t>&lt;div class="</a:t>
            </a:r>
            <a:r>
              <a:rPr lang="en-US" sz="1600" dirty="0" err="1"/>
              <a:t>myClass</a:t>
            </a:r>
            <a:r>
              <a:rPr lang="en-US" sz="1600" dirty="0"/>
              <a:t>" [class]="</a:t>
            </a:r>
            <a:r>
              <a:rPr lang="en-US" sz="1600" dirty="0" err="1"/>
              <a:t>myClassBinding</a:t>
            </a:r>
            <a:r>
              <a:rPr lang="en-US" sz="1600" dirty="0"/>
              <a:t>"&gt;Setting all classes with binding&lt;/div&gt;</a:t>
            </a:r>
            <a:endParaRPr lang="vi-VN" sz="1600" dirty="0"/>
          </a:p>
          <a:p>
            <a:pPr lvl="1"/>
            <a:r>
              <a:rPr lang="en-US" sz="1600" dirty="0"/>
              <a:t>&lt;h1 [</a:t>
            </a:r>
            <a:r>
              <a:rPr lang="en-US" sz="1600" dirty="0" err="1"/>
              <a:t>class.myClass</a:t>
            </a:r>
            <a:r>
              <a:rPr lang="en-US" sz="1600" dirty="0"/>
              <a:t>]="</a:t>
            </a:r>
            <a:r>
              <a:rPr lang="en-US" sz="1600" dirty="0" err="1"/>
              <a:t>isTrue</a:t>
            </a:r>
            <a:r>
              <a:rPr lang="en-US" sz="1600" dirty="0"/>
              <a:t>"&gt;This class binding is for true value&lt;/h1&gt;</a:t>
            </a:r>
            <a:endParaRPr lang="vi-VN" sz="1600" dirty="0"/>
          </a:p>
          <a:p>
            <a:pPr lvl="1"/>
            <a:r>
              <a:rPr lang="en-US" sz="1600" dirty="0"/>
              <a:t>&lt;h1 [</a:t>
            </a:r>
            <a:r>
              <a:rPr lang="en-US" sz="1600" dirty="0" err="1"/>
              <a:t>style.color</a:t>
            </a:r>
            <a:r>
              <a:rPr lang="en-US" sz="1600" dirty="0"/>
              <a:t>]="blue"&gt;This is a Blue Heading&lt;/h1&gt;</a:t>
            </a:r>
          </a:p>
        </p:txBody>
      </p:sp>
    </p:spTree>
    <p:extLst>
      <p:ext uri="{BB962C8B-B14F-4D97-AF65-F5344CB8AC3E}">
        <p14:creationId xmlns:p14="http://schemas.microsoft.com/office/powerpoint/2010/main" val="1236884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vi-VN" dirty="0">
                <a:latin typeface="Calibri Light" panose="020F0302020204030204" pitchFamily="34" charset="0"/>
                <a:ea typeface="Calibri Light" panose="020F0302020204030204" pitchFamily="34" charset="0"/>
                <a:cs typeface="Calibri Light" panose="020F0302020204030204" pitchFamily="34" charset="0"/>
              </a:rPr>
              <a:t>Agenda</a:t>
            </a:r>
            <a:endParaRPr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5" name="Google Shape;95;p14"/>
          <p:cNvSpPr txBox="1">
            <a:spLocks noGrp="1"/>
          </p:cNvSpPr>
          <p:nvPr>
            <p:ph idx="1"/>
          </p:nvPr>
        </p:nvSpPr>
        <p:spPr>
          <a:xfrm>
            <a:off x="628650" y="971550"/>
            <a:ext cx="7886700" cy="3680726"/>
          </a:xfrm>
          <a:prstGeom prst="rect">
            <a:avLst/>
          </a:prstGeom>
        </p:spPr>
        <p:txBody>
          <a:bodyPr spcFirstLastPara="1" wrap="square" lIns="68575" tIns="68575" rIns="68575" bIns="68575" anchor="t" anchorCtr="0">
            <a:noAutofit/>
          </a:bodyPr>
          <a:lstStyle/>
          <a:p>
            <a:pPr marL="552450" lvl="0" indent="-457200" algn="l" rtl="0">
              <a:lnSpc>
                <a:spcPct val="115000"/>
              </a:lnSpc>
              <a:spcBef>
                <a:spcPts val="500"/>
              </a:spcBef>
              <a:spcAft>
                <a:spcPts val="0"/>
              </a:spcAft>
              <a:buSzPts val="2100"/>
              <a:buFont typeface="+mj-lt"/>
              <a:buAutoNum type="arabicPeriod"/>
            </a:pPr>
            <a:r>
              <a:rPr lang="vi-VN" sz="1800" b="1" dirty="0" smtClean="0">
                <a:latin typeface="Calibri" panose="020F0502020204030204" pitchFamily="34" charset="0"/>
                <a:ea typeface="Calibri" panose="020F0502020204030204" pitchFamily="34" charset="0"/>
                <a:cs typeface="Calibri" panose="020F0502020204030204" pitchFamily="34" charset="0"/>
                <a:sym typeface="Arial"/>
              </a:rPr>
              <a:t>Ang</a:t>
            </a:r>
            <a:r>
              <a:rPr lang="en" sz="1800" b="1" dirty="0">
                <a:latin typeface="Calibri" panose="020F0502020204030204" pitchFamily="34" charset="0"/>
                <a:ea typeface="Calibri" panose="020F0502020204030204" pitchFamily="34" charset="0"/>
                <a:cs typeface="Calibri" panose="020F0502020204030204" pitchFamily="34" charset="0"/>
                <a:sym typeface="Arial"/>
              </a:rPr>
              <a:t>ular </a:t>
            </a:r>
            <a:r>
              <a:rPr lang="en" sz="1800" b="1" dirty="0" smtClean="0">
                <a:latin typeface="Calibri" panose="020F0502020204030204" pitchFamily="34" charset="0"/>
                <a:ea typeface="Calibri" panose="020F0502020204030204" pitchFamily="34" charset="0"/>
                <a:cs typeface="Calibri" panose="020F0502020204030204" pitchFamily="34" charset="0"/>
                <a:sym typeface="Arial"/>
              </a:rPr>
              <a:t>Introduction</a:t>
            </a:r>
          </a:p>
          <a:p>
            <a:pPr marL="895350" lvl="1" indent="-457200">
              <a:lnSpc>
                <a:spcPct val="115000"/>
              </a:lnSpc>
              <a:spcBef>
                <a:spcPts val="500"/>
              </a:spcBef>
              <a:buSzPts val="2100"/>
            </a:pPr>
            <a:r>
              <a:rPr lang="en" dirty="0" smtClean="0">
                <a:latin typeface="Calibri" panose="020F0502020204030204" pitchFamily="34" charset="0"/>
                <a:ea typeface="Calibri" panose="020F0502020204030204" pitchFamily="34" charset="0"/>
                <a:cs typeface="Calibri" panose="020F0502020204030204" pitchFamily="34" charset="0"/>
                <a:sym typeface="Arial"/>
              </a:rPr>
              <a:t>Server side rendering vs Client side rendering</a:t>
            </a:r>
            <a:endParaRPr lang="en-US" dirty="0">
              <a:latin typeface="Calibri" panose="020F0502020204030204" pitchFamily="34" charset="0"/>
              <a:ea typeface="Calibri" panose="020F0502020204030204" pitchFamily="34" charset="0"/>
              <a:cs typeface="Calibri" panose="020F0502020204030204" pitchFamily="34" charset="0"/>
              <a:sym typeface="Arial"/>
            </a:endParaRPr>
          </a:p>
          <a:p>
            <a:pPr marL="895350" lvl="1" indent="-457200">
              <a:lnSpc>
                <a:spcPct val="115000"/>
              </a:lnSpc>
              <a:spcBef>
                <a:spcPts val="500"/>
              </a:spcBef>
              <a:buSzPts val="2100"/>
            </a:pPr>
            <a:r>
              <a:rPr lang="vi-VN" dirty="0" smtClean="0">
                <a:latin typeface="Calibri" panose="020F0502020204030204" pitchFamily="34" charset="0"/>
                <a:ea typeface="Calibri" panose="020F0502020204030204" pitchFamily="34" charset="0"/>
                <a:cs typeface="Calibri" panose="020F0502020204030204" pitchFamily="34" charset="0"/>
                <a:sym typeface="Arial"/>
              </a:rPr>
              <a:t>Overview</a:t>
            </a:r>
            <a:endParaRPr lang="en-US" dirty="0">
              <a:latin typeface="Calibri" panose="020F0502020204030204" pitchFamily="34" charset="0"/>
              <a:ea typeface="Calibri" panose="020F0502020204030204" pitchFamily="34" charset="0"/>
              <a:cs typeface="Calibri" panose="020F0502020204030204" pitchFamily="34" charset="0"/>
              <a:sym typeface="Arial"/>
            </a:endParaRPr>
          </a:p>
          <a:p>
            <a:pPr marL="895350" lvl="1" indent="-457200">
              <a:lnSpc>
                <a:spcPct val="115000"/>
              </a:lnSpc>
              <a:spcBef>
                <a:spcPts val="500"/>
              </a:spcBef>
              <a:buSzPts val="2100"/>
            </a:pPr>
            <a:r>
              <a:rPr lang="en" dirty="0" smtClean="0">
                <a:latin typeface="Calibri" panose="020F0502020204030204" pitchFamily="34" charset="0"/>
                <a:ea typeface="Calibri" panose="020F0502020204030204" pitchFamily="34" charset="0"/>
                <a:cs typeface="Calibri" panose="020F0502020204030204" pitchFamily="34" charset="0"/>
              </a:rPr>
              <a:t>Angular Webapp Flow Example</a:t>
            </a:r>
          </a:p>
          <a:p>
            <a:pPr marL="552450" indent="-457200">
              <a:lnSpc>
                <a:spcPct val="115000"/>
              </a:lnSpc>
              <a:spcBef>
                <a:spcPts val="0"/>
              </a:spcBef>
              <a:buSzPts val="2100"/>
              <a:buFont typeface="+mj-lt"/>
              <a:buAutoNum type="arabicPeriod"/>
            </a:pPr>
            <a:r>
              <a:rPr lang="en-US" sz="1800" b="1" dirty="0" smtClean="0">
                <a:latin typeface="Calibri" panose="020F0502020204030204" pitchFamily="34" charset="0"/>
                <a:ea typeface="Calibri" panose="020F0502020204030204" pitchFamily="34" charset="0"/>
                <a:cs typeface="Calibri" panose="020F0502020204030204" pitchFamily="34" charset="0"/>
                <a:sym typeface="Arial"/>
              </a:rPr>
              <a:t>Set up Environment</a:t>
            </a:r>
          </a:p>
          <a:p>
            <a:pPr marL="552450" lvl="0" indent="-457200" algn="l" rtl="0">
              <a:lnSpc>
                <a:spcPct val="115000"/>
              </a:lnSpc>
              <a:spcBef>
                <a:spcPts val="0"/>
              </a:spcBef>
              <a:spcAft>
                <a:spcPts val="0"/>
              </a:spcAft>
              <a:buSzPts val="2100"/>
              <a:buFont typeface="+mj-lt"/>
              <a:buAutoNum type="arabicPeriod"/>
            </a:pPr>
            <a:r>
              <a:rPr lang="vi-VN" sz="1800" b="1" dirty="0" smtClean="0">
                <a:latin typeface="Calibri" panose="020F0502020204030204" pitchFamily="34" charset="0"/>
                <a:ea typeface="Calibri" panose="020F0502020204030204" pitchFamily="34" charset="0"/>
                <a:cs typeface="Calibri" panose="020F0502020204030204" pitchFamily="34" charset="0"/>
                <a:sym typeface="Arial"/>
              </a:rPr>
              <a:t>Explore</a:t>
            </a:r>
            <a:r>
              <a:rPr lang="en" sz="1800" b="1" dirty="0" smtClean="0">
                <a:latin typeface="Calibri" panose="020F0502020204030204" pitchFamily="34" charset="0"/>
                <a:ea typeface="Calibri" panose="020F0502020204030204" pitchFamily="34" charset="0"/>
                <a:cs typeface="Calibri" panose="020F0502020204030204" pitchFamily="34" charset="0"/>
                <a:sym typeface="Arial"/>
              </a:rPr>
              <a:t> Angular project</a:t>
            </a:r>
            <a:endParaRPr lang="en-US" sz="1800" b="1" dirty="0" smtClean="0">
              <a:latin typeface="Calibri" panose="020F0502020204030204" pitchFamily="34" charset="0"/>
              <a:ea typeface="Calibri" panose="020F0502020204030204" pitchFamily="34" charset="0"/>
              <a:cs typeface="Calibri" panose="020F0502020204030204" pitchFamily="34" charset="0"/>
              <a:sym typeface="Arial"/>
            </a:endParaRPr>
          </a:p>
          <a:p>
            <a:pPr marL="895350" lvl="1" indent="-457200">
              <a:lnSpc>
                <a:spcPct val="115000"/>
              </a:lnSpc>
              <a:spcBef>
                <a:spcPts val="0"/>
              </a:spcBef>
              <a:buSzPts val="2100"/>
            </a:pPr>
            <a:r>
              <a:rPr lang="vi-VN" dirty="0" smtClean="0">
                <a:latin typeface="Calibri" panose="020F0502020204030204" pitchFamily="34" charset="0"/>
                <a:ea typeface="Calibri" panose="020F0502020204030204" pitchFamily="34" charset="0"/>
                <a:cs typeface="Calibri" panose="020F0502020204030204" pitchFamily="34" charset="0"/>
                <a:sym typeface="Arial"/>
              </a:rPr>
              <a:t>Component</a:t>
            </a:r>
            <a:endParaRPr lang="en-US" dirty="0">
              <a:latin typeface="Calibri" panose="020F0502020204030204" pitchFamily="34" charset="0"/>
              <a:ea typeface="Calibri" panose="020F0502020204030204" pitchFamily="34" charset="0"/>
              <a:cs typeface="Calibri" panose="020F0502020204030204" pitchFamily="34" charset="0"/>
              <a:sym typeface="Arial"/>
            </a:endParaRPr>
          </a:p>
          <a:p>
            <a:pPr marL="552450" lvl="0" indent="-457200" algn="l" rtl="0">
              <a:lnSpc>
                <a:spcPct val="115000"/>
              </a:lnSpc>
              <a:spcBef>
                <a:spcPts val="0"/>
              </a:spcBef>
              <a:spcAft>
                <a:spcPts val="0"/>
              </a:spcAft>
              <a:buSzPts val="2100"/>
              <a:buFont typeface="+mj-lt"/>
              <a:buAutoNum type="arabicPeriod"/>
            </a:pPr>
            <a:r>
              <a:rPr lang="en" sz="1800" b="1" dirty="0" smtClean="0">
                <a:latin typeface="Calibri" panose="020F0502020204030204" pitchFamily="34" charset="0"/>
                <a:ea typeface="Calibri" panose="020F0502020204030204" pitchFamily="34" charset="0"/>
                <a:cs typeface="Calibri" panose="020F0502020204030204" pitchFamily="34" charset="0"/>
                <a:sym typeface="Arial"/>
              </a:rPr>
              <a:t>TypeScript</a:t>
            </a:r>
            <a:endParaRPr lang="en" sz="1800" b="1" dirty="0">
              <a:latin typeface="Calibri" panose="020F0502020204030204" pitchFamily="34" charset="0"/>
              <a:ea typeface="Calibri" panose="020F0502020204030204" pitchFamily="34" charset="0"/>
              <a:cs typeface="Calibri" panose="020F0502020204030204" pitchFamily="34" charset="0"/>
              <a:sym typeface="Arial"/>
            </a:endParaRPr>
          </a:p>
          <a:p>
            <a:pPr marL="552450" lvl="0" indent="-457200" algn="l" rtl="0">
              <a:lnSpc>
                <a:spcPct val="115000"/>
              </a:lnSpc>
              <a:spcBef>
                <a:spcPts val="0"/>
              </a:spcBef>
              <a:spcAft>
                <a:spcPts val="0"/>
              </a:spcAft>
              <a:buSzPts val="2100"/>
              <a:buFont typeface="+mj-lt"/>
              <a:buAutoNum type="arabicPeriod"/>
            </a:pPr>
            <a:r>
              <a:rPr lang="en-US" sz="1800" b="1" dirty="0" smtClean="0">
                <a:latin typeface="Calibri" panose="020F0502020204030204" pitchFamily="34" charset="0"/>
                <a:ea typeface="Calibri" panose="020F0502020204030204" pitchFamily="34" charset="0"/>
                <a:cs typeface="Calibri" panose="020F0502020204030204" pitchFamily="34" charset="0"/>
                <a:sym typeface="Arial"/>
              </a:rPr>
              <a:t>Angular </a:t>
            </a:r>
            <a:r>
              <a:rPr lang="en-US" sz="1800" b="1" dirty="0">
                <a:latin typeface="Calibri" panose="020F0502020204030204" pitchFamily="34" charset="0"/>
                <a:ea typeface="Calibri" panose="020F0502020204030204" pitchFamily="34" charset="0"/>
                <a:cs typeface="Calibri" panose="020F0502020204030204" pitchFamily="34" charset="0"/>
                <a:sym typeface="Arial"/>
              </a:rPr>
              <a:t>Data Binding</a:t>
            </a:r>
            <a:endParaRPr sz="1800" b="1"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l" rtl="0">
              <a:spcBef>
                <a:spcPts val="800"/>
              </a:spcBef>
              <a:spcAft>
                <a:spcPts val="0"/>
              </a:spcAft>
              <a:buNone/>
            </a:pPr>
            <a:endParaRPr sz="1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Calibri" panose="020F0502020204030204" pitchFamily="34" charset="0"/>
                <a:sym typeface="Arial"/>
              </a:rPr>
              <a:t>Angular Data Binding</a:t>
            </a:r>
            <a:endParaRPr lang="en-US" dirty="0"/>
          </a:p>
        </p:txBody>
      </p:sp>
      <p:sp>
        <p:nvSpPr>
          <p:cNvPr id="3" name="Text Placeholder 2"/>
          <p:cNvSpPr>
            <a:spLocks noGrp="1"/>
          </p:cNvSpPr>
          <p:nvPr>
            <p:ph idx="1"/>
          </p:nvPr>
        </p:nvSpPr>
        <p:spPr/>
        <p:txBody>
          <a:bodyPr/>
          <a:lstStyle/>
          <a:p>
            <a:r>
              <a:rPr lang="vi-VN" sz="2400" dirty="0"/>
              <a:t>Event Binding</a:t>
            </a:r>
          </a:p>
          <a:p>
            <a:pPr lvl="1"/>
            <a:r>
              <a:rPr lang="vi-VN" dirty="0"/>
              <a:t>Ref to </a:t>
            </a:r>
            <a:r>
              <a:rPr lang="en-US" dirty="0"/>
              <a:t> DOM event object</a:t>
            </a:r>
            <a:endParaRPr lang="vi-VN" dirty="0">
              <a:hlinkClick r:id="rId2"/>
            </a:endParaRPr>
          </a:p>
          <a:p>
            <a:pPr lvl="2"/>
            <a:r>
              <a:rPr lang="en-US" dirty="0">
                <a:hlinkClick r:id="rId2"/>
              </a:rPr>
              <a:t>https://developer.mozilla.org/en-US/docs/Web/Events</a:t>
            </a:r>
            <a:endParaRPr lang="vi-VN" dirty="0"/>
          </a:p>
          <a:p>
            <a:pPr lvl="1"/>
            <a:endParaRPr lang="en-US" dirty="0"/>
          </a:p>
          <a:p>
            <a:endParaRPr lang="en-US" dirty="0"/>
          </a:p>
        </p:txBody>
      </p:sp>
      <p:pic>
        <p:nvPicPr>
          <p:cNvPr id="4" name="Picture 3"/>
          <p:cNvPicPr>
            <a:picLocks noChangeAspect="1"/>
          </p:cNvPicPr>
          <p:nvPr/>
        </p:nvPicPr>
        <p:blipFill>
          <a:blip r:embed="rId3"/>
          <a:stretch>
            <a:fillRect/>
          </a:stretch>
        </p:blipFill>
        <p:spPr>
          <a:xfrm>
            <a:off x="1676400" y="2800350"/>
            <a:ext cx="5638800" cy="1415060"/>
          </a:xfrm>
          <a:prstGeom prst="rect">
            <a:avLst/>
          </a:prstGeom>
        </p:spPr>
      </p:pic>
    </p:spTree>
    <p:extLst>
      <p:ext uri="{BB962C8B-B14F-4D97-AF65-F5344CB8AC3E}">
        <p14:creationId xmlns:p14="http://schemas.microsoft.com/office/powerpoint/2010/main" val="40244632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Calibri" panose="020F0502020204030204" pitchFamily="34" charset="0"/>
                <a:sym typeface="Arial"/>
              </a:rPr>
              <a:t>Angular Data Binding</a:t>
            </a:r>
            <a:endParaRPr lang="en-US" dirty="0"/>
          </a:p>
        </p:txBody>
      </p:sp>
      <p:sp>
        <p:nvSpPr>
          <p:cNvPr id="3" name="Text Placeholder 2"/>
          <p:cNvSpPr>
            <a:spLocks noGrp="1"/>
          </p:cNvSpPr>
          <p:nvPr>
            <p:ph idx="1"/>
          </p:nvPr>
        </p:nvSpPr>
        <p:spPr/>
        <p:txBody>
          <a:bodyPr>
            <a:normAutofit/>
          </a:bodyPr>
          <a:lstStyle/>
          <a:p>
            <a:r>
              <a:rPr lang="vi-VN" sz="2000" dirty="0"/>
              <a:t>Event Binding</a:t>
            </a:r>
            <a:endParaRPr lang="vi-VN" dirty="0"/>
          </a:p>
          <a:p>
            <a:pPr lvl="1"/>
            <a:r>
              <a:rPr lang="en-US" dirty="0"/>
              <a:t>User actions such as clicking a link, pushing a button, and entering text raise DOM events.</a:t>
            </a:r>
          </a:p>
          <a:p>
            <a:pPr lvl="1"/>
            <a:r>
              <a:rPr lang="en-US" dirty="0"/>
              <a:t>Binding to these events provides a way to get input from the user.</a:t>
            </a:r>
            <a:endParaRPr lang="vi-VN" dirty="0"/>
          </a:p>
          <a:p>
            <a:pPr lvl="2"/>
            <a:r>
              <a:rPr lang="en-US" sz="1100" dirty="0">
                <a:solidFill>
                  <a:srgbClr val="000088"/>
                </a:solidFill>
                <a:latin typeface="Droid Sans Mono"/>
              </a:rPr>
              <a:t>&lt;button</a:t>
            </a:r>
            <a:r>
              <a:rPr lang="en-US" sz="1100" dirty="0">
                <a:solidFill>
                  <a:srgbClr val="000000"/>
                </a:solidFill>
                <a:latin typeface="Droid Sans Mono"/>
              </a:rPr>
              <a:t> (</a:t>
            </a:r>
            <a:r>
              <a:rPr lang="en-US" sz="1100" dirty="0">
                <a:solidFill>
                  <a:srgbClr val="660066"/>
                </a:solidFill>
                <a:latin typeface="Droid Sans Mono"/>
              </a:rPr>
              <a:t>click</a:t>
            </a:r>
            <a:r>
              <a:rPr lang="en-US" sz="1100" dirty="0">
                <a:solidFill>
                  <a:srgbClr val="000000"/>
                </a:solidFill>
                <a:latin typeface="Droid Sans Mono"/>
              </a:rPr>
              <a:t>)</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onClickMe</a:t>
            </a:r>
            <a:r>
              <a:rPr lang="en-US" sz="1100" dirty="0">
                <a:solidFill>
                  <a:srgbClr val="880000"/>
                </a:solidFill>
                <a:latin typeface="Droid Sans Mono"/>
              </a:rPr>
              <a:t>()"</a:t>
            </a:r>
            <a:r>
              <a:rPr lang="en-US" sz="1100" dirty="0">
                <a:solidFill>
                  <a:srgbClr val="000088"/>
                </a:solidFill>
                <a:latin typeface="Droid Sans Mono"/>
              </a:rPr>
              <a:t>&gt;</a:t>
            </a:r>
            <a:r>
              <a:rPr lang="en-US" sz="1100" dirty="0">
                <a:solidFill>
                  <a:srgbClr val="000000"/>
                </a:solidFill>
                <a:latin typeface="Droid Sans Mono"/>
              </a:rPr>
              <a:t>Click me!</a:t>
            </a:r>
            <a:r>
              <a:rPr lang="en-US" sz="1100" dirty="0">
                <a:solidFill>
                  <a:srgbClr val="000088"/>
                </a:solidFill>
                <a:latin typeface="Droid Sans Mono"/>
              </a:rPr>
              <a:t>&lt;/button&gt;</a:t>
            </a:r>
            <a:endParaRPr lang="vi-VN" sz="1100" dirty="0"/>
          </a:p>
          <a:p>
            <a:pPr lvl="1"/>
            <a:r>
              <a:rPr lang="en-US" dirty="0"/>
              <a:t>Get user input from the $event object</a:t>
            </a:r>
            <a:endParaRPr lang="vi-VN" dirty="0"/>
          </a:p>
          <a:p>
            <a:pPr lvl="2"/>
            <a:r>
              <a:rPr lang="en-US" sz="1100" dirty="0">
                <a:solidFill>
                  <a:srgbClr val="0000FF"/>
                </a:solidFill>
                <a:latin typeface="Droid Sans Mono"/>
              </a:rPr>
              <a:t>template</a:t>
            </a:r>
            <a:r>
              <a:rPr lang="en-US" sz="1100" dirty="0">
                <a:solidFill>
                  <a:srgbClr val="666600"/>
                </a:solidFill>
                <a:latin typeface="Droid Sans Mono"/>
              </a:rPr>
              <a:t>:</a:t>
            </a:r>
            <a:r>
              <a:rPr lang="en-US" sz="1100" dirty="0">
                <a:solidFill>
                  <a:srgbClr val="000000"/>
                </a:solidFill>
                <a:latin typeface="Droid Sans Mono"/>
              </a:rPr>
              <a:t> </a:t>
            </a:r>
            <a:r>
              <a:rPr lang="en-US" sz="1100" dirty="0">
                <a:solidFill>
                  <a:srgbClr val="880000"/>
                </a:solidFill>
                <a:latin typeface="Droid Sans Mono"/>
              </a:rPr>
              <a:t>` &lt;input (</a:t>
            </a:r>
            <a:r>
              <a:rPr lang="en-US" sz="1100" dirty="0" err="1">
                <a:solidFill>
                  <a:srgbClr val="880000"/>
                </a:solidFill>
                <a:latin typeface="Droid Sans Mono"/>
              </a:rPr>
              <a:t>keyup</a:t>
            </a:r>
            <a:r>
              <a:rPr lang="en-US" sz="1100" dirty="0">
                <a:solidFill>
                  <a:srgbClr val="880000"/>
                </a:solidFill>
                <a:latin typeface="Droid Sans Mono"/>
              </a:rPr>
              <a:t>)="</a:t>
            </a:r>
            <a:r>
              <a:rPr lang="en-US" sz="1100" dirty="0" err="1">
                <a:solidFill>
                  <a:srgbClr val="880000"/>
                </a:solidFill>
                <a:latin typeface="Droid Sans Mono"/>
              </a:rPr>
              <a:t>onKey</a:t>
            </a:r>
            <a:r>
              <a:rPr lang="en-US" sz="1100" dirty="0">
                <a:solidFill>
                  <a:srgbClr val="880000"/>
                </a:solidFill>
                <a:latin typeface="Droid Sans Mono"/>
              </a:rPr>
              <a:t>($event)"&gt; &lt;p&gt;{{values}}&lt;/p&gt;`</a:t>
            </a:r>
            <a:endParaRPr lang="en-US" sz="1100" dirty="0"/>
          </a:p>
          <a:p>
            <a:pPr lvl="1"/>
            <a:r>
              <a:rPr lang="en-US" dirty="0"/>
              <a:t>When a user presses and releases a key, the </a:t>
            </a:r>
            <a:r>
              <a:rPr lang="en-US" dirty="0" err="1"/>
              <a:t>keyup</a:t>
            </a:r>
            <a:r>
              <a:rPr lang="en-US" dirty="0"/>
              <a:t> event occurs, and Angular provides a corresponding DOM event object in the $event variable which this code passes as a parameter to the component's </a:t>
            </a:r>
            <a:r>
              <a:rPr lang="en-US" dirty="0" err="1"/>
              <a:t>onKey</a:t>
            </a:r>
            <a:r>
              <a:rPr lang="en-US" dirty="0"/>
              <a:t>() method</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13419277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Calibri" panose="020F0502020204030204" pitchFamily="34" charset="0"/>
                <a:sym typeface="Arial"/>
              </a:rPr>
              <a:t>Angular Data Binding</a:t>
            </a:r>
            <a:endParaRPr lang="en-US" dirty="0"/>
          </a:p>
        </p:txBody>
      </p:sp>
      <p:sp>
        <p:nvSpPr>
          <p:cNvPr id="3" name="Text Placeholder 2"/>
          <p:cNvSpPr>
            <a:spLocks noGrp="1"/>
          </p:cNvSpPr>
          <p:nvPr>
            <p:ph idx="1"/>
          </p:nvPr>
        </p:nvSpPr>
        <p:spPr/>
        <p:txBody>
          <a:bodyPr/>
          <a:lstStyle/>
          <a:p>
            <a:r>
              <a:rPr lang="vi-VN" dirty="0"/>
              <a:t>T</a:t>
            </a:r>
            <a:r>
              <a:rPr lang="en-US" dirty="0"/>
              <a:t>wo-way binding</a:t>
            </a:r>
          </a:p>
          <a:p>
            <a:pPr lvl="1"/>
            <a:r>
              <a:rPr lang="en-US" dirty="0"/>
              <a:t>Two-way binding gives your app a way to share data between a component class and its template.</a:t>
            </a:r>
          </a:p>
        </p:txBody>
      </p:sp>
      <p:pic>
        <p:nvPicPr>
          <p:cNvPr id="2050" name="Picture 2" descr="Angular custom two way data binding — a complicated story? | by Sergiu  Uifalean | ITN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495550"/>
            <a:ext cx="5105871" cy="2242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0548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Calibri" panose="020F0502020204030204" pitchFamily="34" charset="0"/>
                <a:sym typeface="Arial"/>
              </a:rPr>
              <a:t>Angular Data Binding</a:t>
            </a:r>
            <a:endParaRPr lang="en-US" dirty="0"/>
          </a:p>
        </p:txBody>
      </p:sp>
      <p:sp>
        <p:nvSpPr>
          <p:cNvPr id="3" name="Text Placeholder 2"/>
          <p:cNvSpPr>
            <a:spLocks noGrp="1"/>
          </p:cNvSpPr>
          <p:nvPr>
            <p:ph idx="1"/>
          </p:nvPr>
        </p:nvSpPr>
        <p:spPr/>
        <p:txBody>
          <a:bodyPr/>
          <a:lstStyle/>
          <a:p>
            <a:r>
              <a:rPr lang="en-US" dirty="0"/>
              <a:t>The </a:t>
            </a:r>
            <a:r>
              <a:rPr lang="en-US" dirty="0" err="1"/>
              <a:t>NgModel</a:t>
            </a:r>
            <a:r>
              <a:rPr lang="en-US" dirty="0"/>
              <a:t> directive allows you to display a data property and update that property when the user makes changes</a:t>
            </a:r>
            <a:endParaRPr lang="vi-VN" dirty="0"/>
          </a:p>
          <a:p>
            <a:pPr lvl="1"/>
            <a:r>
              <a:rPr lang="en-US" dirty="0"/>
              <a:t>&lt;input [(</a:t>
            </a:r>
            <a:r>
              <a:rPr lang="en-US" dirty="0" err="1"/>
              <a:t>ngModel</a:t>
            </a:r>
            <a:r>
              <a:rPr lang="en-US" dirty="0"/>
              <a:t>)] ="</a:t>
            </a:r>
            <a:r>
              <a:rPr lang="en-US" dirty="0" err="1"/>
              <a:t>myMsg</a:t>
            </a:r>
            <a:r>
              <a:rPr lang="en-US" dirty="0"/>
              <a:t>"/&gt;</a:t>
            </a:r>
            <a:endParaRPr lang="vi-VN" dirty="0"/>
          </a:p>
          <a:p>
            <a:pPr lvl="1"/>
            <a:r>
              <a:rPr lang="en-US" dirty="0"/>
              <a:t>Before using the </a:t>
            </a:r>
            <a:r>
              <a:rPr lang="en-US" dirty="0" err="1"/>
              <a:t>ngModel</a:t>
            </a:r>
            <a:r>
              <a:rPr lang="en-US" dirty="0"/>
              <a:t> directive in a two-way data binding, you must import the </a:t>
            </a:r>
            <a:r>
              <a:rPr lang="en-US" b="1" dirty="0" err="1"/>
              <a:t>FormsModule</a:t>
            </a:r>
            <a:r>
              <a:rPr lang="en-US" dirty="0"/>
              <a:t> and add it to the </a:t>
            </a:r>
            <a:r>
              <a:rPr lang="en-US" dirty="0" err="1"/>
              <a:t>NgModule's</a:t>
            </a:r>
            <a:r>
              <a:rPr lang="en-US" dirty="0"/>
              <a:t> imports list</a:t>
            </a:r>
          </a:p>
        </p:txBody>
      </p:sp>
    </p:spTree>
    <p:extLst>
      <p:ext uri="{BB962C8B-B14F-4D97-AF65-F5344CB8AC3E}">
        <p14:creationId xmlns:p14="http://schemas.microsoft.com/office/powerpoint/2010/main" val="28454858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Calibri" panose="020F0502020204030204" pitchFamily="34" charset="0"/>
                <a:sym typeface="Arial"/>
              </a:rPr>
              <a:t>Angular Data Binding</a:t>
            </a:r>
            <a:endParaRPr lang="en-US" dirty="0"/>
          </a:p>
        </p:txBody>
      </p:sp>
      <p:sp>
        <p:nvSpPr>
          <p:cNvPr id="3" name="Text Placeholder 2"/>
          <p:cNvSpPr>
            <a:spLocks noGrp="1"/>
          </p:cNvSpPr>
          <p:nvPr>
            <p:ph idx="1"/>
          </p:nvPr>
        </p:nvSpPr>
        <p:spPr/>
        <p:txBody>
          <a:bodyPr/>
          <a:lstStyle/>
          <a:p>
            <a:r>
              <a:rPr lang="vi-VN" dirty="0"/>
              <a:t>Ref</a:t>
            </a:r>
          </a:p>
          <a:p>
            <a:pPr lvl="1"/>
            <a:r>
              <a:rPr lang="en-US" dirty="0" smtClean="0">
                <a:hlinkClick r:id="rId2"/>
              </a:rPr>
              <a:t>https://angular.dev/guide/templates/binding</a:t>
            </a:r>
            <a:endParaRPr lang="en-US" dirty="0" smtClean="0"/>
          </a:p>
          <a:p>
            <a:pPr lvl="1"/>
            <a:r>
              <a:rPr lang="en-US" dirty="0" smtClean="0">
                <a:hlinkClick r:id="rId3"/>
              </a:rPr>
              <a:t>https://angular.dev/guide/templates/property-binding</a:t>
            </a:r>
            <a:endParaRPr lang="en-US" dirty="0" smtClean="0"/>
          </a:p>
          <a:p>
            <a:pPr lvl="1"/>
            <a:r>
              <a:rPr lang="en-US" dirty="0" smtClean="0">
                <a:hlinkClick r:id="rId4"/>
              </a:rPr>
              <a:t>https://angular.dev/guide/templates/event-binding</a:t>
            </a:r>
            <a:endParaRPr lang="vi-VN" dirty="0"/>
          </a:p>
          <a:p>
            <a:pPr lvl="1"/>
            <a:r>
              <a:rPr lang="en-US" dirty="0" smtClean="0">
                <a:hlinkClick r:id="rId5"/>
              </a:rPr>
              <a:t>https://angular.dev/guide/templates/two-way-binding</a:t>
            </a:r>
            <a:endParaRPr lang="vi-VN" dirty="0"/>
          </a:p>
          <a:p>
            <a:pPr lvl="1"/>
            <a:endParaRPr lang="en-US" dirty="0"/>
          </a:p>
        </p:txBody>
      </p:sp>
    </p:spTree>
    <p:extLst>
      <p:ext uri="{BB962C8B-B14F-4D97-AF65-F5344CB8AC3E}">
        <p14:creationId xmlns:p14="http://schemas.microsoft.com/office/powerpoint/2010/main" val="19731996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Calibri" panose="020F0502020204030204" pitchFamily="34" charset="0"/>
                <a:sym typeface="Arial"/>
              </a:rPr>
              <a:t>Angular Data Binding</a:t>
            </a:r>
            <a:endParaRPr lang="en-US" dirty="0"/>
          </a:p>
        </p:txBody>
      </p:sp>
      <p:sp>
        <p:nvSpPr>
          <p:cNvPr id="3" name="Text Placeholder 2"/>
          <p:cNvSpPr>
            <a:spLocks noGrp="1"/>
          </p:cNvSpPr>
          <p:nvPr>
            <p:ph idx="1"/>
          </p:nvPr>
        </p:nvSpPr>
        <p:spPr/>
        <p:txBody>
          <a:bodyPr/>
          <a:lstStyle/>
          <a:p>
            <a:endParaRPr lang="en-US" dirty="0"/>
          </a:p>
        </p:txBody>
      </p:sp>
      <p:pic>
        <p:nvPicPr>
          <p:cNvPr id="4098" name="Picture 2" descr="Web Snippets: Data binding in angular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865" y="1424851"/>
            <a:ext cx="6596270" cy="3152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0673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a:xfrm>
            <a:off x="628650" y="1047750"/>
            <a:ext cx="7886700" cy="3584973"/>
          </a:xfrm>
        </p:spPr>
        <p:txBody>
          <a:bodyPr>
            <a:normAutofit/>
          </a:bodyPr>
          <a:lstStyle/>
          <a:p>
            <a:pPr marL="342900" indent="-342900">
              <a:buFont typeface="+mj-lt"/>
              <a:buAutoNum type="arabicPeriod"/>
            </a:pPr>
            <a:r>
              <a:rPr lang="en-US" sz="1400" dirty="0" smtClean="0"/>
              <a:t>[Optional] For anyone who’s not familiar with html/</a:t>
            </a:r>
            <a:r>
              <a:rPr lang="en-US" sz="1400" dirty="0" err="1" smtClean="0"/>
              <a:t>css</a:t>
            </a:r>
            <a:endParaRPr lang="en-US" sz="1400" dirty="0" smtClean="0"/>
          </a:p>
          <a:p>
            <a:pPr lvl="1"/>
            <a:r>
              <a:rPr lang="en-US" sz="1400" dirty="0" smtClean="0"/>
              <a:t>Learn some basic about html/</a:t>
            </a:r>
            <a:r>
              <a:rPr lang="en-US" sz="1400" dirty="0" err="1" smtClean="0"/>
              <a:t>css</a:t>
            </a:r>
            <a:endParaRPr lang="en-US" sz="1400" dirty="0" smtClean="0"/>
          </a:p>
          <a:p>
            <a:pPr marL="342900" indent="-342900">
              <a:buFont typeface="+mj-lt"/>
              <a:buAutoNum type="arabicPeriod"/>
            </a:pPr>
            <a:r>
              <a:rPr lang="en-US" sz="1400" dirty="0" smtClean="0"/>
              <a:t>Setup </a:t>
            </a:r>
            <a:r>
              <a:rPr lang="en-US" sz="1400" dirty="0" err="1" smtClean="0"/>
              <a:t>env</a:t>
            </a:r>
            <a:r>
              <a:rPr lang="en-US" sz="1400" dirty="0" smtClean="0"/>
              <a:t> and install</a:t>
            </a:r>
          </a:p>
          <a:p>
            <a:pPr marL="342900" indent="-342900">
              <a:buFont typeface="+mj-lt"/>
              <a:buAutoNum type="arabicPeriod"/>
            </a:pPr>
            <a:r>
              <a:rPr lang="en-US" sz="1400" dirty="0" smtClean="0"/>
              <a:t>Run and look into code structure</a:t>
            </a:r>
          </a:p>
          <a:p>
            <a:pPr lvl="1"/>
            <a:r>
              <a:rPr lang="en-US" sz="1400" dirty="0">
                <a:hlinkClick r:id="rId2"/>
              </a:rPr>
              <a:t>https://</a:t>
            </a:r>
            <a:r>
              <a:rPr lang="en-US" sz="1400" dirty="0" smtClean="0">
                <a:hlinkClick r:id="rId2"/>
              </a:rPr>
              <a:t>github.com/helenhash/angular-demo</a:t>
            </a:r>
            <a:endParaRPr lang="vi-VN" sz="1400" dirty="0" smtClean="0"/>
          </a:p>
          <a:p>
            <a:pPr marL="342900" indent="-342900">
              <a:buFont typeface="+mj-lt"/>
              <a:buAutoNum type="arabicPeriod"/>
            </a:pPr>
            <a:r>
              <a:rPr lang="vi-VN" sz="1400" dirty="0"/>
              <a:t>Investigate Component lifecyle</a:t>
            </a:r>
            <a:endParaRPr lang="en-US" sz="1400" dirty="0"/>
          </a:p>
          <a:p>
            <a:pPr marL="342900" indent="-342900">
              <a:buFont typeface="+mj-lt"/>
              <a:buAutoNum type="arabicPeriod"/>
            </a:pPr>
            <a:r>
              <a:rPr lang="en-US" sz="1400" dirty="0"/>
              <a:t>Create a new Angular </a:t>
            </a:r>
            <a:r>
              <a:rPr lang="en-US" sz="1400" dirty="0" smtClean="0"/>
              <a:t>Project with basic struc</a:t>
            </a:r>
            <a:r>
              <a:rPr lang="en-US" sz="1400" dirty="0" smtClean="0"/>
              <a:t>ture (component, service, model..)</a:t>
            </a:r>
            <a:r>
              <a:rPr lang="en-US" sz="1400" dirty="0" smtClean="0"/>
              <a:t> </a:t>
            </a:r>
            <a:r>
              <a:rPr lang="en-US" sz="1400" dirty="0"/>
              <a:t>(practice and compare between standalone and no-standalone app). Why we should use standalone type</a:t>
            </a:r>
            <a:r>
              <a:rPr lang="en-US" sz="1400" dirty="0" smtClean="0"/>
              <a:t>?</a:t>
            </a:r>
            <a:endParaRPr lang="en-US" sz="1400" dirty="0"/>
          </a:p>
          <a:p>
            <a:pPr marL="342900" indent="-342900">
              <a:buFont typeface="+mj-lt"/>
              <a:buAutoNum type="arabicPeriod"/>
            </a:pPr>
            <a:r>
              <a:rPr lang="en-US" sz="1400" dirty="0" smtClean="0"/>
              <a:t>Create a new component called ‘login’. </a:t>
            </a:r>
            <a:r>
              <a:rPr lang="en-US" sz="1400" dirty="0" smtClean="0"/>
              <a:t>(standalone)</a:t>
            </a:r>
            <a:endParaRPr lang="en-US" sz="1400" dirty="0" smtClean="0"/>
          </a:p>
          <a:p>
            <a:pPr marL="0" indent="0">
              <a:buNone/>
            </a:pPr>
            <a:r>
              <a:rPr lang="en-US" sz="1400" dirty="0" smtClean="0"/>
              <a:t>Focus on create component, binding data and design UI</a:t>
            </a:r>
          </a:p>
          <a:p>
            <a:pPr marL="0" indent="0">
              <a:buNone/>
            </a:pPr>
            <a:r>
              <a:rPr lang="en-US" sz="1400" dirty="0" smtClean="0"/>
              <a:t> (using any </a:t>
            </a:r>
            <a:r>
              <a:rPr lang="en-US" sz="1400" dirty="0" err="1" smtClean="0"/>
              <a:t>css</a:t>
            </a:r>
            <a:r>
              <a:rPr lang="en-US" sz="1400" dirty="0" smtClean="0"/>
              <a:t> framework  - </a:t>
            </a:r>
            <a:r>
              <a:rPr lang="en-US" sz="1400" dirty="0" err="1" smtClean="0"/>
              <a:t>boostrap</a:t>
            </a:r>
            <a:r>
              <a:rPr lang="en-US" sz="1400" dirty="0" smtClean="0"/>
              <a:t>, angular material, tailwind)</a:t>
            </a:r>
          </a:p>
          <a:p>
            <a:pPr lvl="1"/>
            <a:endParaRPr lang="en-US" sz="1400" dirty="0" smtClean="0"/>
          </a:p>
          <a:p>
            <a:endParaRPr lang="en-US" sz="1400" dirty="0" smtClean="0"/>
          </a:p>
        </p:txBody>
      </p:sp>
      <p:pic>
        <p:nvPicPr>
          <p:cNvPr id="4" name="Picture 3"/>
          <p:cNvPicPr>
            <a:picLocks noChangeAspect="1"/>
          </p:cNvPicPr>
          <p:nvPr/>
        </p:nvPicPr>
        <p:blipFill>
          <a:blip r:embed="rId3"/>
          <a:stretch>
            <a:fillRect/>
          </a:stretch>
        </p:blipFill>
        <p:spPr>
          <a:xfrm>
            <a:off x="5943600" y="3105150"/>
            <a:ext cx="2194093" cy="2000497"/>
          </a:xfrm>
          <a:prstGeom prst="rect">
            <a:avLst/>
          </a:prstGeom>
        </p:spPr>
      </p:pic>
    </p:spTree>
    <p:extLst>
      <p:ext uri="{BB962C8B-B14F-4D97-AF65-F5344CB8AC3E}">
        <p14:creationId xmlns:p14="http://schemas.microsoft.com/office/powerpoint/2010/main" val="3416116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Angular Introduction</a:t>
            </a:r>
            <a:endParaRPr lang="en-US" dirty="0"/>
          </a:p>
        </p:txBody>
      </p:sp>
      <p:sp>
        <p:nvSpPr>
          <p:cNvPr id="3" name="Text Placeholder 2"/>
          <p:cNvSpPr>
            <a:spLocks noGrp="1"/>
          </p:cNvSpPr>
          <p:nvPr>
            <p:ph idx="1"/>
          </p:nvPr>
        </p:nvSpPr>
        <p:spPr/>
        <p:txBody>
          <a:bodyPr>
            <a:normAutofit/>
          </a:bodyPr>
          <a:lstStyle/>
          <a:p>
            <a:r>
              <a:rPr lang="en-US" sz="1800" dirty="0"/>
              <a:t>A application design framework and development platform</a:t>
            </a:r>
            <a:r>
              <a:rPr lang="vi-VN" sz="1800" dirty="0"/>
              <a:t> c</a:t>
            </a:r>
            <a:r>
              <a:rPr lang="en-US" sz="1800" dirty="0" err="1"/>
              <a:t>reating</a:t>
            </a:r>
            <a:r>
              <a:rPr lang="en-US" sz="1800" dirty="0"/>
              <a:t> efficient and sophisticated </a:t>
            </a:r>
            <a:r>
              <a:rPr lang="en-US" sz="1800" b="1" dirty="0"/>
              <a:t>single-page apps</a:t>
            </a:r>
            <a:r>
              <a:rPr lang="en-US" sz="1800" dirty="0"/>
              <a:t>.</a:t>
            </a:r>
            <a:endParaRPr lang="vi-VN" sz="1800" dirty="0"/>
          </a:p>
          <a:p>
            <a:r>
              <a:rPr lang="vi-VN" sz="1800" dirty="0"/>
              <a:t>C</a:t>
            </a:r>
            <a:r>
              <a:rPr lang="en-US" sz="1800" dirty="0" err="1"/>
              <a:t>ombines</a:t>
            </a:r>
            <a:r>
              <a:rPr lang="en-US" sz="1800" dirty="0"/>
              <a:t> declarative templates, dependency injection, end to end tooling, and integrated best practices to solve development challenges</a:t>
            </a:r>
            <a:r>
              <a:rPr lang="en-US" sz="1800" dirty="0" smtClean="0"/>
              <a:t>.</a:t>
            </a:r>
          </a:p>
          <a:p>
            <a:pPr marL="95250" indent="0">
              <a:buNone/>
            </a:pPr>
            <a:endParaRPr lang="en-US" sz="1800" dirty="0" smtClean="0"/>
          </a:p>
          <a:p>
            <a:pPr marL="95250" indent="0">
              <a:buNone/>
            </a:pPr>
            <a:r>
              <a:rPr lang="en-US" sz="1400" i="1" dirty="0" smtClean="0"/>
              <a:t>“A single-page application (SPA) is a web application or website that interacts with the web browser by dynamically rewriting the current web page with new data from the web server, instead of the default method of the browser loading entire new pages.”</a:t>
            </a:r>
            <a:r>
              <a:rPr lang="en-US" sz="1800" dirty="0" smtClean="0"/>
              <a:t/>
            </a:r>
            <a:br>
              <a:rPr lang="en-US" sz="1800" dirty="0" smtClean="0"/>
            </a:br>
            <a:endParaRPr lang="en-US" sz="1800" dirty="0"/>
          </a:p>
        </p:txBody>
      </p:sp>
    </p:spTree>
    <p:extLst>
      <p:ext uri="{BB962C8B-B14F-4D97-AF65-F5344CB8AC3E}">
        <p14:creationId xmlns:p14="http://schemas.microsoft.com/office/powerpoint/2010/main" val="3323586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Angular Introduction</a:t>
            </a:r>
            <a:endParaRPr lang="en-US" dirty="0"/>
          </a:p>
        </p:txBody>
      </p:sp>
      <p:sp>
        <p:nvSpPr>
          <p:cNvPr id="4" name="Content Placeholder 3"/>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838200" y="1810180"/>
            <a:ext cx="3496163" cy="2381582"/>
          </a:xfrm>
          <a:prstGeom prst="rect">
            <a:avLst/>
          </a:prstGeom>
        </p:spPr>
      </p:pic>
      <p:sp>
        <p:nvSpPr>
          <p:cNvPr id="6" name="AutoShape 4" descr="https://images.viblo.asia/affdc8fe-1fd7-446f-be62-a8b364bbb465.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stretch>
            <a:fillRect/>
          </a:stretch>
        </p:blipFill>
        <p:spPr>
          <a:xfrm>
            <a:off x="4800600" y="2181351"/>
            <a:ext cx="3674184" cy="1933781"/>
          </a:xfrm>
          <a:prstGeom prst="rect">
            <a:avLst/>
          </a:prstGeom>
        </p:spPr>
      </p:pic>
    </p:spTree>
    <p:extLst>
      <p:ext uri="{BB962C8B-B14F-4D97-AF65-F5344CB8AC3E}">
        <p14:creationId xmlns:p14="http://schemas.microsoft.com/office/powerpoint/2010/main" val="2260107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prstGeom prst="rect">
            <a:avLst/>
          </a:prstGeom>
        </p:spPr>
        <p:txBody>
          <a:bodyPr spcFirstLastPara="1" wrap="square" lIns="68575" tIns="68575" rIns="68575" bIns="68575" anchor="ctr" anchorCtr="0">
            <a:noAutofit/>
          </a:bodyPr>
          <a:lstStyle/>
          <a:p>
            <a:pPr marL="0" lvl="0" indent="0" rtl="0">
              <a:spcBef>
                <a:spcPts val="0"/>
              </a:spcBef>
              <a:spcAft>
                <a:spcPts val="0"/>
              </a:spcAft>
              <a:buNone/>
            </a:pPr>
            <a:r>
              <a:rPr lang="en" dirty="0"/>
              <a:t>Angular Introduction</a:t>
            </a:r>
            <a:endParaRPr dirty="0"/>
          </a:p>
        </p:txBody>
      </p:sp>
      <p:pic>
        <p:nvPicPr>
          <p:cNvPr id="107" name="Google Shape;107;p16"/>
          <p:cNvPicPr preferRelativeResize="0"/>
          <p:nvPr/>
        </p:nvPicPr>
        <p:blipFill>
          <a:blip r:embed="rId3">
            <a:alphaModFix/>
          </a:blip>
          <a:stretch>
            <a:fillRect/>
          </a:stretch>
        </p:blipFill>
        <p:spPr>
          <a:xfrm>
            <a:off x="895350" y="1082969"/>
            <a:ext cx="7353300" cy="391477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1066800" y="273850"/>
            <a:ext cx="7448600" cy="640200"/>
          </a:xfrm>
          <a:prstGeom prst="rect">
            <a:avLst/>
          </a:prstGeom>
        </p:spPr>
        <p:txBody>
          <a:bodyPr spcFirstLastPara="1" wrap="square" lIns="68575" tIns="68575" rIns="68575" bIns="68575" anchor="ctr" anchorCtr="0">
            <a:noAutofit/>
          </a:bodyPr>
          <a:lstStyle/>
          <a:p>
            <a:pPr marL="0" lvl="0" indent="0" rtl="0">
              <a:spcBef>
                <a:spcPts val="0"/>
              </a:spcBef>
              <a:spcAft>
                <a:spcPts val="0"/>
              </a:spcAft>
              <a:buNone/>
            </a:pPr>
            <a:r>
              <a:rPr lang="en" dirty="0"/>
              <a:t>Angular Webapp Flow Example</a:t>
            </a:r>
            <a:endParaRPr dirty="0"/>
          </a:p>
        </p:txBody>
      </p:sp>
      <p:sp>
        <p:nvSpPr>
          <p:cNvPr id="113" name="Google Shape;113;p17"/>
          <p:cNvSpPr txBox="1">
            <a:spLocks noGrp="1"/>
          </p:cNvSpPr>
          <p:nvPr>
            <p:ph idx="1"/>
          </p:nvPr>
        </p:nvSpPr>
        <p:spPr>
          <a:prstGeom prst="rect">
            <a:avLst/>
          </a:prstGeom>
        </p:spPr>
        <p:txBody>
          <a:bodyPr spcFirstLastPara="1" wrap="square" lIns="68575" tIns="68575" rIns="68575" bIns="68575" anchor="t" anchorCtr="0">
            <a:noAutofit/>
          </a:bodyPr>
          <a:lstStyle/>
          <a:p>
            <a:pPr marL="0" lvl="0" indent="0" algn="l" rtl="0">
              <a:lnSpc>
                <a:spcPct val="115000"/>
              </a:lnSpc>
              <a:spcBef>
                <a:spcPts val="2400"/>
              </a:spcBef>
              <a:spcAft>
                <a:spcPts val="0"/>
              </a:spcAft>
              <a:buNone/>
            </a:pPr>
            <a:endParaRPr sz="2300" b="1">
              <a:latin typeface="Arial"/>
              <a:ea typeface="Arial"/>
              <a:cs typeface="Arial"/>
              <a:sym typeface="Arial"/>
            </a:endParaRPr>
          </a:p>
          <a:p>
            <a:pPr marL="177800" lvl="0" indent="-38100" algn="l" rtl="0">
              <a:spcBef>
                <a:spcPts val="800"/>
              </a:spcBef>
              <a:spcAft>
                <a:spcPts val="0"/>
              </a:spcAft>
              <a:buNone/>
            </a:pPr>
            <a:endParaRPr/>
          </a:p>
        </p:txBody>
      </p:sp>
      <p:pic>
        <p:nvPicPr>
          <p:cNvPr id="114" name="Google Shape;114;p17"/>
          <p:cNvPicPr preferRelativeResize="0"/>
          <p:nvPr/>
        </p:nvPicPr>
        <p:blipFill>
          <a:blip r:embed="rId3">
            <a:alphaModFix/>
          </a:blip>
          <a:stretch>
            <a:fillRect/>
          </a:stretch>
        </p:blipFill>
        <p:spPr>
          <a:xfrm>
            <a:off x="1110075" y="927020"/>
            <a:ext cx="6947201" cy="4229451"/>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Arial"/>
              </a:rPr>
              <a:t>Set up Environment</a:t>
            </a:r>
            <a:endParaRPr lang="en-US" dirty="0"/>
          </a:p>
        </p:txBody>
      </p:sp>
      <p:sp>
        <p:nvSpPr>
          <p:cNvPr id="3" name="Text Placeholder 2"/>
          <p:cNvSpPr>
            <a:spLocks noGrp="1"/>
          </p:cNvSpPr>
          <p:nvPr>
            <p:ph idx="1"/>
          </p:nvPr>
        </p:nvSpPr>
        <p:spPr/>
        <p:txBody>
          <a:bodyPr/>
          <a:lstStyle/>
          <a:p>
            <a:r>
              <a:rPr lang="en-US" dirty="0"/>
              <a:t>IDE</a:t>
            </a:r>
          </a:p>
        </p:txBody>
      </p:sp>
      <p:pic>
        <p:nvPicPr>
          <p:cNvPr id="4" name="Picture 3"/>
          <p:cNvPicPr>
            <a:picLocks noChangeAspect="1"/>
          </p:cNvPicPr>
          <p:nvPr/>
        </p:nvPicPr>
        <p:blipFill>
          <a:blip r:embed="rId2"/>
          <a:stretch>
            <a:fillRect/>
          </a:stretch>
        </p:blipFill>
        <p:spPr>
          <a:xfrm>
            <a:off x="1676400" y="1733550"/>
            <a:ext cx="5496405" cy="2755815"/>
          </a:xfrm>
          <a:prstGeom prst="rect">
            <a:avLst/>
          </a:prstGeom>
        </p:spPr>
      </p:pic>
    </p:spTree>
    <p:extLst>
      <p:ext uri="{BB962C8B-B14F-4D97-AF65-F5344CB8AC3E}">
        <p14:creationId xmlns:p14="http://schemas.microsoft.com/office/powerpoint/2010/main" val="3209219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Arial"/>
              </a:rPr>
              <a:t>Set up Environment</a:t>
            </a:r>
            <a:endParaRPr lang="en-US" dirty="0"/>
          </a:p>
        </p:txBody>
      </p:sp>
      <p:sp>
        <p:nvSpPr>
          <p:cNvPr id="3" name="Text Placeholder 2"/>
          <p:cNvSpPr>
            <a:spLocks noGrp="1"/>
          </p:cNvSpPr>
          <p:nvPr>
            <p:ph idx="1"/>
          </p:nvPr>
        </p:nvSpPr>
        <p:spPr/>
        <p:txBody>
          <a:bodyPr/>
          <a:lstStyle/>
          <a:p>
            <a:r>
              <a:rPr lang="vi-VN" sz="1800" b="0" i="0" dirty="0" smtClean="0">
                <a:solidFill>
                  <a:srgbClr val="24292E"/>
                </a:solidFill>
                <a:effectLst/>
              </a:rPr>
              <a:t>Docs</a:t>
            </a:r>
          </a:p>
          <a:p>
            <a:pPr lvl="1"/>
            <a:r>
              <a:rPr lang="en-US" sz="1600" dirty="0">
                <a:hlinkClick r:id="rId2"/>
              </a:rPr>
              <a:t>https://code.visualstudio.com/</a:t>
            </a:r>
            <a:endParaRPr lang="vi-VN" sz="1600" dirty="0"/>
          </a:p>
          <a:p>
            <a:pPr lvl="1"/>
            <a:r>
              <a:rPr lang="en-US" sz="1600" dirty="0">
                <a:hlinkClick r:id="rId3"/>
              </a:rPr>
              <a:t>https://</a:t>
            </a:r>
            <a:r>
              <a:rPr lang="en-US" sz="1600" dirty="0" smtClean="0">
                <a:hlinkClick r:id="rId3"/>
              </a:rPr>
              <a:t>code.visualstudio.com/docs/nodejs/angular-tutorial</a:t>
            </a:r>
            <a:endParaRPr lang="vi-VN" b="0" i="0" dirty="0" smtClean="0">
              <a:solidFill>
                <a:srgbClr val="24292E"/>
              </a:solidFill>
              <a:effectLst/>
            </a:endParaRPr>
          </a:p>
          <a:p>
            <a:r>
              <a:rPr lang="vi-VN" sz="1800" b="0" i="0" dirty="0" smtClean="0">
                <a:solidFill>
                  <a:srgbClr val="24292E"/>
                </a:solidFill>
                <a:effectLst/>
              </a:rPr>
              <a:t>Extention</a:t>
            </a:r>
            <a:r>
              <a:rPr lang="vi-VN" b="0" i="0" dirty="0" smtClean="0">
                <a:solidFill>
                  <a:srgbClr val="24292E"/>
                </a:solidFill>
                <a:effectLst/>
              </a:rPr>
              <a:t> </a:t>
            </a:r>
            <a:endParaRPr lang="vi-VN" b="0" i="0" dirty="0">
              <a:solidFill>
                <a:srgbClr val="24292E"/>
              </a:solidFill>
              <a:effectLst/>
            </a:endParaRPr>
          </a:p>
          <a:p>
            <a:pPr lvl="1"/>
            <a:r>
              <a:rPr lang="en-US" sz="1600" b="0" i="0" dirty="0">
                <a:solidFill>
                  <a:srgbClr val="24292E"/>
                </a:solidFill>
                <a:effectLst/>
              </a:rPr>
              <a:t>Angular Language Service, </a:t>
            </a:r>
            <a:r>
              <a:rPr lang="en-US" sz="1600" b="0" i="0" dirty="0" err="1">
                <a:solidFill>
                  <a:srgbClr val="24292E"/>
                </a:solidFill>
                <a:effectLst/>
              </a:rPr>
              <a:t>EditorConfig</a:t>
            </a:r>
            <a:r>
              <a:rPr lang="en-US" sz="1600" b="0" i="0" dirty="0">
                <a:solidFill>
                  <a:srgbClr val="24292E"/>
                </a:solidFill>
                <a:effectLst/>
              </a:rPr>
              <a:t> for VS Code, </a:t>
            </a:r>
            <a:r>
              <a:rPr lang="en-US" sz="1600" b="0" i="0" dirty="0" err="1">
                <a:solidFill>
                  <a:srgbClr val="24292E"/>
                </a:solidFill>
                <a:effectLst/>
              </a:rPr>
              <a:t>ESLint</a:t>
            </a:r>
            <a:r>
              <a:rPr lang="en-US" sz="1600" b="0" i="0" dirty="0">
                <a:solidFill>
                  <a:srgbClr val="24292E"/>
                </a:solidFill>
                <a:effectLst/>
              </a:rPr>
              <a:t>/</a:t>
            </a:r>
            <a:r>
              <a:rPr lang="en-US" sz="1600" b="0" i="0" dirty="0" err="1">
                <a:solidFill>
                  <a:srgbClr val="24292E"/>
                </a:solidFill>
                <a:effectLst/>
              </a:rPr>
              <a:t>TSLint</a:t>
            </a:r>
            <a:r>
              <a:rPr lang="en-US" sz="1600" b="0" i="0" dirty="0">
                <a:solidFill>
                  <a:srgbClr val="24292E"/>
                </a:solidFill>
                <a:effectLst/>
              </a:rPr>
              <a:t>, </a:t>
            </a:r>
            <a:r>
              <a:rPr lang="en-US" sz="1600" b="0" i="0" dirty="0" err="1">
                <a:solidFill>
                  <a:srgbClr val="24292E"/>
                </a:solidFill>
                <a:effectLst/>
              </a:rPr>
              <a:t>Nx</a:t>
            </a:r>
            <a:r>
              <a:rPr lang="en-US" sz="1600" b="0" i="0" dirty="0">
                <a:solidFill>
                  <a:srgbClr val="24292E"/>
                </a:solidFill>
                <a:effectLst/>
              </a:rPr>
              <a:t> Console (optional)</a:t>
            </a:r>
            <a:endParaRPr lang="vi-VN" sz="1600" dirty="0"/>
          </a:p>
          <a:p>
            <a:endParaRPr lang="en-US" dirty="0"/>
          </a:p>
        </p:txBody>
      </p:sp>
    </p:spTree>
    <p:extLst>
      <p:ext uri="{BB962C8B-B14F-4D97-AF65-F5344CB8AC3E}">
        <p14:creationId xmlns:p14="http://schemas.microsoft.com/office/powerpoint/2010/main" val="802212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11078</TotalTime>
  <Words>1077</Words>
  <Application>Microsoft Office PowerPoint</Application>
  <PresentationFormat>On-screen Show (16:9)</PresentationFormat>
  <Paragraphs>171</Paragraphs>
  <Slides>36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Times New Roman</vt:lpstr>
      <vt:lpstr>Arial</vt:lpstr>
      <vt:lpstr>Calibri Light</vt:lpstr>
      <vt:lpstr>Menlo</vt:lpstr>
      <vt:lpstr>Calibri</vt:lpstr>
      <vt:lpstr>Droid Sans Mono</vt:lpstr>
      <vt:lpstr>Office Theme</vt:lpstr>
      <vt:lpstr>Angular</vt:lpstr>
      <vt:lpstr>References</vt:lpstr>
      <vt:lpstr>Agenda</vt:lpstr>
      <vt:lpstr>Angular Introduction</vt:lpstr>
      <vt:lpstr>Angular Introduction</vt:lpstr>
      <vt:lpstr>Angular Introduction</vt:lpstr>
      <vt:lpstr>Angular Webapp Flow Example</vt:lpstr>
      <vt:lpstr>Set up Environment</vt:lpstr>
      <vt:lpstr>Set up Environment</vt:lpstr>
      <vt:lpstr>Set up Environment</vt:lpstr>
      <vt:lpstr>Explore Angular project</vt:lpstr>
      <vt:lpstr>Explore Angular project</vt:lpstr>
      <vt:lpstr>Component</vt:lpstr>
      <vt:lpstr>Component lifecycle</vt:lpstr>
      <vt:lpstr>Component</vt:lpstr>
      <vt:lpstr>Module -&gt; Standalone</vt:lpstr>
      <vt:lpstr>Module</vt:lpstr>
      <vt:lpstr>Explore Angular project</vt:lpstr>
      <vt:lpstr>TypeScript</vt:lpstr>
      <vt:lpstr>TypeScript</vt:lpstr>
      <vt:lpstr>TypeScript</vt:lpstr>
      <vt:lpstr>TypeScript</vt:lpstr>
      <vt:lpstr>TypeScript</vt:lpstr>
      <vt:lpstr>TypeScript</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Assignment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cp:lastModifiedBy>Giau Le</cp:lastModifiedBy>
  <cp:revision>248</cp:revision>
  <dcterms:modified xsi:type="dcterms:W3CDTF">2024-08-20T03:45:34Z</dcterms:modified>
</cp:coreProperties>
</file>