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441" r:id="rId4"/>
    <p:sldId id="410" r:id="rId5"/>
    <p:sldId id="386" r:id="rId6"/>
    <p:sldId id="387" r:id="rId7"/>
    <p:sldId id="273" r:id="rId8"/>
    <p:sldId id="274" r:id="rId9"/>
    <p:sldId id="292" r:id="rId10"/>
    <p:sldId id="395" r:id="rId11"/>
    <p:sldId id="293" r:id="rId12"/>
    <p:sldId id="295" r:id="rId13"/>
    <p:sldId id="297" r:id="rId14"/>
    <p:sldId id="300" r:id="rId15"/>
    <p:sldId id="435" r:id="rId16"/>
    <p:sldId id="436" r:id="rId17"/>
    <p:sldId id="437" r:id="rId18"/>
    <p:sldId id="438" r:id="rId19"/>
    <p:sldId id="439" r:id="rId20"/>
    <p:sldId id="440" r:id="rId21"/>
    <p:sldId id="308" r:id="rId22"/>
    <p:sldId id="421" r:id="rId23"/>
    <p:sldId id="422" r:id="rId24"/>
    <p:sldId id="423" r:id="rId25"/>
    <p:sldId id="425" r:id="rId26"/>
    <p:sldId id="426" r:id="rId27"/>
    <p:sldId id="428" r:id="rId28"/>
    <p:sldId id="309" r:id="rId29"/>
    <p:sldId id="310" r:id="rId30"/>
    <p:sldId id="312" r:id="rId31"/>
    <p:sldId id="313" r:id="rId32"/>
    <p:sldId id="430" r:id="rId33"/>
    <p:sldId id="314" r:id="rId34"/>
    <p:sldId id="432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7edc88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7edc88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70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7edc886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7edc886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0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7edc88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7edc886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46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6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3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8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8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7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42093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24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1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17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53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router/RouterLinkActive#isActiv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dev/guide/directives/attribute-directives" TargetMode="External"/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dev/guide/directives/structural-dir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UpperCasePipe" TargetMode="External"/><Relationship Id="rId2" Type="http://schemas.openxmlformats.org/officeDocument/2006/relationships/hyperlink" Target="https://angular.io/api/common/Date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dev/guide/pipes/transform-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rou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Active" TargetMode="External"/><Relationship Id="rId2" Type="http://schemas.openxmlformats.org/officeDocument/2006/relationships/hyperlink" Target="https://angular.io/api/router/Router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angular.io/api/core/Compon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NgFor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hyperlink" Target="https://angular.io/api/forms/MinLengthValid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" TargetMode="External"/><Relationship Id="rId3" Type="http://schemas.openxmlformats.org/officeDocument/2006/relationships/hyperlink" Target="https://www.w3schools.com/css/" TargetMode="External"/><Relationship Id="rId7" Type="http://schemas.openxmlformats.org/officeDocument/2006/relationships/hyperlink" Target="https://sass-lang.com/guide/" TargetMode="External"/><Relationship Id="rId12" Type="http://schemas.openxmlformats.org/officeDocument/2006/relationships/hyperlink" Target="https://github.com/helenhash/angular-demo/tree/feature/base-structure" TargetMode="External"/><Relationship Id="rId2" Type="http://schemas.openxmlformats.org/officeDocument/2006/relationships/hyperlink" Target="https://roadmap.sh/front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dev/" TargetMode="External"/><Relationship Id="rId11" Type="http://schemas.openxmlformats.org/officeDocument/2006/relationships/hyperlink" Target="https://rxjs.dev/" TargetMode="External"/><Relationship Id="rId5" Type="http://schemas.openxmlformats.org/officeDocument/2006/relationships/hyperlink" Target="https://www.typescriptlang.org/docs/handbook/typescript-in-5-minutes.html" TargetMode="External"/><Relationship Id="rId10" Type="http://schemas.openxmlformats.org/officeDocument/2006/relationships/hyperlink" Target="https://material.angular.io/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tailwindcss.com/docs/guides/angul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ngular.io/api/forms/FormContro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-grid.com/angular-data-grid/getting-start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dev/guide/templates/reference-variab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SimpleChange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ngular.dev/guide/components/inpu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utput" TargetMode="External"/><Relationship Id="rId2" Type="http://schemas.openxmlformats.org/officeDocument/2006/relationships/hyperlink" Target="https://angular.dev/guide/components/outpu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re/ViewChild" TargetMode="External"/><Relationship Id="rId4" Type="http://schemas.openxmlformats.org/officeDocument/2006/relationships/hyperlink" Target="https://angular.io/api/core/EventEmit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ngular.io/api/core/EventEmitter" TargetMode="External"/><Relationship Id="rId4" Type="http://schemas.openxmlformats.org/officeDocument/2006/relationships/hyperlink" Target="https://angular.io/api/core/Outpu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Author: Giau 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US" dirty="0"/>
              <a:t>Directives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1800" dirty="0"/>
              <a:t>Built-in structural </a:t>
            </a:r>
            <a:r>
              <a:rPr lang="en-US" sz="1800" dirty="0" smtClean="0"/>
              <a:t>directives</a:t>
            </a:r>
            <a:endParaRPr lang="e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sz="1600" dirty="0" smtClean="0">
                <a:solidFill>
                  <a:srgbClr val="000000"/>
                </a:solidFill>
              </a:rPr>
              <a:t>NgSwitch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NgIf: </a:t>
            </a:r>
          </a:p>
          <a:p>
            <a:pPr lvl="2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88"/>
                </a:solidFill>
              </a:rPr>
              <a:t>&lt;app-hero-detail</a:t>
            </a:r>
            <a:r>
              <a:rPr lang="en" sz="1600" dirty="0"/>
              <a:t> *</a:t>
            </a:r>
            <a:r>
              <a:rPr lang="en" sz="1600" u="sng" dirty="0">
                <a:solidFill>
                  <a:srgbClr val="660066"/>
                </a:solidFill>
                <a:hlinkClick r:id="rId3"/>
              </a:rPr>
              <a:t>ngIf</a:t>
            </a:r>
            <a:r>
              <a:rPr lang="en" sz="1600" dirty="0">
                <a:solidFill>
                  <a:srgbClr val="666600"/>
                </a:solidFill>
              </a:rPr>
              <a:t>=</a:t>
            </a:r>
            <a:r>
              <a:rPr lang="en" sz="1600" dirty="0">
                <a:solidFill>
                  <a:srgbClr val="880000"/>
                </a:solidFill>
              </a:rPr>
              <a:t>"</a:t>
            </a:r>
            <a:r>
              <a:rPr lang="en" sz="1600" u="sng" dirty="0">
                <a:solidFill>
                  <a:srgbClr val="880000"/>
                </a:solidFill>
                <a:hlinkClick r:id="rId4"/>
              </a:rPr>
              <a:t>isActive</a:t>
            </a:r>
            <a:r>
              <a:rPr lang="en" sz="1600" dirty="0">
                <a:solidFill>
                  <a:srgbClr val="880000"/>
                </a:solidFill>
              </a:rPr>
              <a:t>"</a:t>
            </a:r>
            <a:r>
              <a:rPr lang="en" sz="1600" dirty="0">
                <a:solidFill>
                  <a:srgbClr val="000088"/>
                </a:solidFill>
              </a:rPr>
              <a:t>&gt;&lt;/</a:t>
            </a:r>
            <a:r>
              <a:rPr lang="en" sz="1600" dirty="0" smtClean="0">
                <a:solidFill>
                  <a:srgbClr val="000088"/>
                </a:solidFill>
              </a:rPr>
              <a:t>app-hero-detail&gt;</a:t>
            </a:r>
            <a:endParaRPr lang="en" sz="16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sz="1600" dirty="0" smtClean="0">
                <a:solidFill>
                  <a:srgbClr val="000000"/>
                </a:solidFill>
              </a:rPr>
              <a:t>NgForOf</a:t>
            </a:r>
            <a:r>
              <a:rPr lang="en" sz="1600" dirty="0">
                <a:solidFill>
                  <a:srgbClr val="000000"/>
                </a:solidFill>
              </a:rPr>
              <a:t>: </a:t>
            </a:r>
          </a:p>
          <a:p>
            <a:pPr lvl="2" indent="-361950"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dirty="0">
                <a:solidFill>
                  <a:srgbClr val="000088"/>
                </a:solidFill>
              </a:rPr>
              <a:t>&lt;div</a:t>
            </a:r>
            <a:r>
              <a:rPr lang="en" dirty="0"/>
              <a:t> *</a:t>
            </a:r>
            <a:r>
              <a:rPr lang="en" u="sng" dirty="0">
                <a:solidFill>
                  <a:srgbClr val="660066"/>
                </a:solidFill>
                <a:hlinkClick r:id="rId5"/>
              </a:rPr>
              <a:t>ngFor</a:t>
            </a:r>
            <a:r>
              <a:rPr lang="en" dirty="0">
                <a:solidFill>
                  <a:srgbClr val="666600"/>
                </a:solidFill>
              </a:rPr>
              <a:t>=</a:t>
            </a:r>
            <a:r>
              <a:rPr lang="en" dirty="0">
                <a:solidFill>
                  <a:srgbClr val="880000"/>
                </a:solidFill>
              </a:rPr>
              <a:t>"let hero of heroes"</a:t>
            </a:r>
            <a:r>
              <a:rPr lang="en" dirty="0">
                <a:solidFill>
                  <a:srgbClr val="000088"/>
                </a:solidFill>
              </a:rPr>
              <a:t>&gt;</a:t>
            </a:r>
            <a:r>
              <a:rPr lang="en" dirty="0"/>
              <a:t>{{hero.name}}</a:t>
            </a:r>
            <a:r>
              <a:rPr lang="en" dirty="0">
                <a:solidFill>
                  <a:srgbClr val="000088"/>
                </a:solidFill>
              </a:rPr>
              <a:t>&lt;/div&gt;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 dirty="0"/>
              <a:t>Built-in attribute directives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1600" dirty="0" err="1">
                <a:solidFill>
                  <a:srgbClr val="000000"/>
                </a:solidFill>
              </a:rPr>
              <a:t>NgClass</a:t>
            </a:r>
            <a:r>
              <a:rPr lang="en-US" sz="1600" dirty="0">
                <a:solidFill>
                  <a:srgbClr val="000000"/>
                </a:solidFill>
              </a:rPr>
              <a:t>—adds and removes a set of CSS classes.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1600" dirty="0" err="1">
                <a:solidFill>
                  <a:srgbClr val="000000"/>
                </a:solidFill>
              </a:rPr>
              <a:t>NgStyle</a:t>
            </a:r>
            <a:r>
              <a:rPr lang="en-US" sz="1600" dirty="0">
                <a:solidFill>
                  <a:srgbClr val="000000"/>
                </a:solidFill>
              </a:rPr>
              <a:t>—adds and removes a set of HTML styles.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1600" dirty="0" err="1">
                <a:solidFill>
                  <a:srgbClr val="000000"/>
                </a:solidFill>
              </a:rPr>
              <a:t>NgModel</a:t>
            </a:r>
            <a:r>
              <a:rPr lang="en-US" sz="1600" dirty="0">
                <a:solidFill>
                  <a:srgbClr val="000000"/>
                </a:solidFill>
              </a:rPr>
              <a:t>—adds two-way data binding to an HTML form element.</a:t>
            </a:r>
            <a:endParaRPr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attributes of elements.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can change several element styles at the same time.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attribute directive minimally requires building a controller class annotated with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@Directive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specifies the selector that identifies the attribute.</a:t>
            </a:r>
          </a:p>
          <a:p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Directives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must be declared in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Angular Modules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the same manner as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CLI: 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rgbClr val="17FF0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 generate directive </a:t>
            </a:r>
            <a:r>
              <a:rPr lang="en-US" sz="1600" dirty="0" smtClean="0">
                <a:solidFill>
                  <a:srgbClr val="17FF0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</a:p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vi-V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angular.dev/guide/directives/attribute-directives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93CBD-A7E2-424C-882C-891BB893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70AE03-A16C-4B3F-A116-B9CFEE07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R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esponsible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HTML layout. 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shape or reshape the DOM's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typically by adding, removing, or manipulating elements.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of the common, built-in structural directives—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NgIf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NgFor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NgSwitch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A directive could hide the unwanted paragraph instead by setting its display style to none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vi-V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angular.dev/guide/directives/structural-directives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13AB8-B8FB-44E4-8BF1-00806350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D828A7-23C6-47B9-8FC4-9EAFFB8F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way to write display-value transformations that you can declare in your HTML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pipe takes in data as input and transforms it to a desired output.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2A4D1D-3FC5-46DB-AA99-726C3F47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95550"/>
            <a:ext cx="4867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Built-in pipes</a:t>
            </a:r>
            <a:endParaRPr lang="vi-VN" sz="1800" dirty="0"/>
          </a:p>
          <a:p>
            <a:pPr lvl="1"/>
            <a:r>
              <a:rPr lang="en-US" sz="1600" dirty="0" err="1"/>
              <a:t>DatePipe</a:t>
            </a:r>
            <a:r>
              <a:rPr lang="en-US" sz="1600" dirty="0"/>
              <a:t>, </a:t>
            </a:r>
            <a:r>
              <a:rPr lang="en-US" sz="1600" dirty="0" err="1"/>
              <a:t>UpperCasePipe</a:t>
            </a:r>
            <a:r>
              <a:rPr lang="en-US" sz="1600" dirty="0"/>
              <a:t>, </a:t>
            </a:r>
            <a:r>
              <a:rPr lang="en-US" sz="1600" dirty="0" err="1"/>
              <a:t>LowerCasePipe</a:t>
            </a:r>
            <a:r>
              <a:rPr lang="en-US" sz="1600" dirty="0"/>
              <a:t>, </a:t>
            </a:r>
            <a:r>
              <a:rPr lang="en-US" sz="1600" dirty="0" err="1"/>
              <a:t>CurrencyPipe</a:t>
            </a:r>
            <a:r>
              <a:rPr lang="en-US" sz="1600" dirty="0"/>
              <a:t>, and </a:t>
            </a:r>
            <a:r>
              <a:rPr lang="en-US" sz="1600" dirty="0" err="1"/>
              <a:t>PercentPipe</a:t>
            </a:r>
            <a:endParaRPr lang="vi-VN" sz="1600" dirty="0"/>
          </a:p>
          <a:p>
            <a:pPr lvl="1"/>
            <a:r>
              <a:rPr lang="vi-VN" sz="1600" dirty="0"/>
              <a:t>Ex: </a:t>
            </a:r>
            <a:r>
              <a:rPr lang="en-US" sz="1600" dirty="0">
                <a:solidFill>
                  <a:srgbClr val="000088"/>
                </a:solidFill>
              </a:rPr>
              <a:t>&lt;p&gt;</a:t>
            </a:r>
            <a:r>
              <a:rPr lang="en-US" sz="1600" dirty="0">
                <a:solidFill>
                  <a:srgbClr val="000000"/>
                </a:solidFill>
              </a:rPr>
              <a:t>The hero's birthday is {{ birthday | </a:t>
            </a:r>
            <a:r>
              <a:rPr lang="en-US" sz="1600" dirty="0" err="1">
                <a:solidFill>
                  <a:srgbClr val="000000"/>
                </a:solidFill>
                <a:hlinkClick r:id="rId2"/>
              </a:rPr>
              <a:t>date</a:t>
            </a:r>
            <a:r>
              <a:rPr lang="en-US" sz="1600" dirty="0" err="1">
                <a:solidFill>
                  <a:srgbClr val="000000"/>
                </a:solidFill>
              </a:rPr>
              <a:t>:"MM</a:t>
            </a:r>
            <a:r>
              <a:rPr lang="en-US" sz="1600" dirty="0">
                <a:solidFill>
                  <a:srgbClr val="000000"/>
                </a:solidFill>
              </a:rPr>
              <a:t>/</a:t>
            </a:r>
            <a:r>
              <a:rPr lang="en-US" sz="1600" dirty="0" err="1">
                <a:solidFill>
                  <a:srgbClr val="000000"/>
                </a:solidFill>
              </a:rPr>
              <a:t>dd</a:t>
            </a:r>
            <a:r>
              <a:rPr lang="en-US" sz="1600" dirty="0">
                <a:solidFill>
                  <a:srgbClr val="000000"/>
                </a:solidFill>
              </a:rPr>
              <a:t>/</a:t>
            </a:r>
            <a:r>
              <a:rPr lang="en-US" sz="1600" dirty="0" err="1">
                <a:solidFill>
                  <a:srgbClr val="000000"/>
                </a:solidFill>
              </a:rPr>
              <a:t>yy</a:t>
            </a:r>
            <a:r>
              <a:rPr lang="en-US" sz="1600" dirty="0">
                <a:solidFill>
                  <a:srgbClr val="000000"/>
                </a:solidFill>
              </a:rPr>
              <a:t>" }} </a:t>
            </a:r>
            <a:r>
              <a:rPr lang="en-US" sz="1600" dirty="0">
                <a:solidFill>
                  <a:srgbClr val="000088"/>
                </a:solidFill>
              </a:rPr>
              <a:t>&lt;/p&gt;</a:t>
            </a:r>
            <a:endParaRPr lang="vi-VN" sz="1600" dirty="0">
              <a:solidFill>
                <a:srgbClr val="000088"/>
              </a:solidFill>
            </a:endParaRPr>
          </a:p>
          <a:p>
            <a:r>
              <a:rPr lang="en-US" sz="1800" dirty="0"/>
              <a:t>Chaining pipes</a:t>
            </a:r>
            <a:endParaRPr lang="vi-VN" sz="1800" dirty="0"/>
          </a:p>
          <a:p>
            <a:pPr lvl="1"/>
            <a:r>
              <a:rPr lang="en-US" sz="1600" dirty="0"/>
              <a:t>You can chain pipes together in potentially useful combinations. </a:t>
            </a:r>
            <a:endParaRPr lang="vi-VN" sz="1600" dirty="0"/>
          </a:p>
          <a:p>
            <a:pPr lvl="1"/>
            <a:r>
              <a:rPr lang="en-US" sz="1600" dirty="0">
                <a:solidFill>
                  <a:srgbClr val="880000"/>
                </a:solidFill>
              </a:rPr>
              <a:t>{{ birthday | </a:t>
            </a:r>
            <a:r>
              <a:rPr lang="en-US" sz="1600" dirty="0">
                <a:solidFill>
                  <a:srgbClr val="880000"/>
                </a:solidFill>
                <a:hlinkClick r:id="rId2"/>
              </a:rPr>
              <a:t>date</a:t>
            </a:r>
            <a:r>
              <a:rPr lang="en-US" sz="1600" dirty="0">
                <a:solidFill>
                  <a:srgbClr val="880000"/>
                </a:solidFill>
              </a:rPr>
              <a:t> | </a:t>
            </a:r>
            <a:r>
              <a:rPr lang="en-US" sz="1600" dirty="0">
                <a:solidFill>
                  <a:srgbClr val="880000"/>
                </a:solidFill>
                <a:hlinkClick r:id="rId3"/>
              </a:rPr>
              <a:t>uppercase</a:t>
            </a:r>
            <a:r>
              <a:rPr lang="en-US" sz="1600" dirty="0" smtClean="0">
                <a:solidFill>
                  <a:srgbClr val="880000"/>
                </a:solidFill>
              </a:rPr>
              <a:t>}}</a:t>
            </a:r>
            <a:endParaRPr lang="en-US" sz="1600" dirty="0"/>
          </a:p>
          <a:p>
            <a:r>
              <a:rPr lang="en-US" sz="1800" dirty="0"/>
              <a:t>Custom pipe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angular.dev/guide/pipes/transform-data</a:t>
            </a:r>
            <a:endParaRPr lang="en-US" dirty="0" smtClean="0"/>
          </a:p>
          <a:p>
            <a:pPr marL="342900" lvl="1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0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rial"/>
                <a:cs typeface="Arial"/>
                <a:sym typeface="Arial"/>
              </a:rPr>
              <a:t>Routing &amp; Navigation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hlinkClick r:id="rId2"/>
              </a:rPr>
              <a:t>https://angular.io/guide/router</a:t>
            </a:r>
            <a:endParaRPr lang="vi-VN" dirty="0"/>
          </a:p>
          <a:p>
            <a:r>
              <a:rPr lang="vi-VN" dirty="0"/>
              <a:t>Y</a:t>
            </a:r>
            <a:r>
              <a:rPr lang="en-US" dirty="0" err="1"/>
              <a:t>ou</a:t>
            </a:r>
            <a:r>
              <a:rPr lang="en-US" dirty="0"/>
              <a:t> change what the user sees by showing or hiding portions of the display that correspond to particular </a:t>
            </a:r>
            <a:r>
              <a:rPr lang="vi-VN" dirty="0"/>
              <a:t>components.</a:t>
            </a:r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1026" name="Picture 2" descr="Angular Routing – Gra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55" y="2686617"/>
            <a:ext cx="3479800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Routing &amp; Navigation</a:t>
            </a:r>
            <a:endParaRPr lang="en-US" dirty="0">
              <a:latin typeface="+mn-lt"/>
              <a:ea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basic route</a:t>
            </a:r>
          </a:p>
          <a:p>
            <a:pPr lvl="1"/>
            <a:r>
              <a:rPr lang="en-US" dirty="0" smtClean="0"/>
              <a:t>Import </a:t>
            </a:r>
            <a:r>
              <a:rPr lang="en-US" b="1" dirty="0" err="1"/>
              <a:t>RouterModule</a:t>
            </a:r>
            <a:r>
              <a:rPr lang="en-US" dirty="0"/>
              <a:t> and Routes into your routing module.</a:t>
            </a:r>
            <a:endParaRPr lang="vi-VN" dirty="0"/>
          </a:p>
          <a:p>
            <a:pPr lvl="1"/>
            <a:r>
              <a:rPr lang="en-US" dirty="0"/>
              <a:t>Define your routes in your Routes array</a:t>
            </a:r>
            <a:r>
              <a:rPr lang="en-US" dirty="0" smtClean="0"/>
              <a:t>.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vi-VN" dirty="0"/>
          </a:p>
          <a:p>
            <a:pPr lvl="1"/>
            <a:r>
              <a:rPr lang="en-US" dirty="0"/>
              <a:t>Add your routes to your application.</a:t>
            </a:r>
            <a:endParaRPr lang="vi-VN" dirty="0"/>
          </a:p>
          <a:p>
            <a:pPr marL="1047750" lvl="2" indent="0">
              <a:buNone/>
            </a:pPr>
            <a:r>
              <a:rPr lang="en-US" sz="1200" dirty="0">
                <a:solidFill>
                  <a:srgbClr val="000088"/>
                </a:solidFill>
                <a:latin typeface="Droid Sans Mono"/>
              </a:rPr>
              <a:t>&lt;a</a:t>
            </a:r>
            <a:r>
              <a:rPr lang="en-US" sz="12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Droid Sans Mono"/>
                <a:hlinkClick r:id="rId2"/>
              </a:rPr>
              <a:t>routerLink</a:t>
            </a:r>
            <a:r>
              <a:rPr lang="en-US" sz="12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200" dirty="0">
                <a:solidFill>
                  <a:srgbClr val="880000"/>
                </a:solidFill>
                <a:latin typeface="Droid Sans Mono"/>
              </a:rPr>
              <a:t>"/first-component"</a:t>
            </a:r>
            <a:r>
              <a:rPr lang="en-US" sz="12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Droid Sans Mono"/>
                <a:hlinkClick r:id="rId3"/>
              </a:rPr>
              <a:t>routerLinkActive</a:t>
            </a:r>
            <a:r>
              <a:rPr lang="en-US" sz="12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200" dirty="0">
                <a:solidFill>
                  <a:srgbClr val="880000"/>
                </a:solidFill>
                <a:latin typeface="Droid Sans Mono"/>
              </a:rPr>
              <a:t>"active"</a:t>
            </a:r>
            <a:r>
              <a:rPr lang="en-US" sz="1200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Droid Sans Mono"/>
              </a:rPr>
              <a:t>First </a:t>
            </a:r>
            <a:r>
              <a:rPr lang="en-US" sz="1200" dirty="0">
                <a:solidFill>
                  <a:srgbClr val="000000"/>
                </a:solidFill>
                <a:latin typeface="Droid Sans Mono"/>
                <a:hlinkClick r:id="rId4"/>
              </a:rPr>
              <a:t>Component</a:t>
            </a:r>
            <a:r>
              <a:rPr lang="en-US" sz="1200" dirty="0">
                <a:solidFill>
                  <a:srgbClr val="000088"/>
                </a:solidFill>
                <a:latin typeface="Droid Sans Mono"/>
              </a:rPr>
              <a:t>&lt;/a&gt;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495550"/>
            <a:ext cx="3505200" cy="767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0AF72E-065D-42EB-A06C-6B2933604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062" y="2495550"/>
            <a:ext cx="2714625" cy="8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Routing &amp;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wildcard routes</a:t>
            </a:r>
            <a:endParaRPr lang="vi-VN" dirty="0"/>
          </a:p>
          <a:p>
            <a:pPr lvl="1"/>
            <a:r>
              <a:rPr lang="vi-VN" sz="1600" dirty="0"/>
              <a:t>Ex: </a:t>
            </a:r>
            <a:r>
              <a:rPr lang="en-US" sz="1600" dirty="0"/>
              <a:t>Displaying a 404 page </a:t>
            </a:r>
            <a:endParaRPr lang="vi-VN" sz="1600" dirty="0"/>
          </a:p>
          <a:p>
            <a:pPr marL="571500" lvl="1" indent="0">
              <a:buNone/>
            </a:pPr>
            <a:r>
              <a:rPr lang="vi-VN" sz="1600" dirty="0">
                <a:solidFill>
                  <a:srgbClr val="666600"/>
                </a:solidFill>
                <a:latin typeface="Droid Sans Mono"/>
              </a:rPr>
              <a:t>      </a:t>
            </a:r>
            <a:r>
              <a:rPr lang="en-US" sz="1000" dirty="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path</a:t>
            </a:r>
            <a:r>
              <a:rPr lang="en-US" sz="1000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00" dirty="0">
                <a:solidFill>
                  <a:srgbClr val="880000"/>
                </a:solidFill>
                <a:latin typeface="Droid Sans Mono"/>
              </a:rPr>
              <a:t>'**'</a:t>
            </a:r>
            <a:r>
              <a:rPr lang="en-US" sz="1000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component</a:t>
            </a:r>
            <a:r>
              <a:rPr lang="en-US" sz="1000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roid Sans Mono"/>
              </a:rPr>
              <a:t>PageNotFoundComponent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00" dirty="0">
                <a:solidFill>
                  <a:srgbClr val="666600"/>
                </a:solidFill>
                <a:latin typeface="Droid Sans Mono"/>
              </a:rPr>
              <a:t>},</a:t>
            </a:r>
            <a:r>
              <a:rPr lang="en-US" sz="1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00" dirty="0">
                <a:solidFill>
                  <a:srgbClr val="006600"/>
                </a:solidFill>
                <a:latin typeface="Droid Sans Mono"/>
              </a:rPr>
              <a:t>// Wildcard route for a 404 page</a:t>
            </a:r>
            <a:endParaRPr lang="vi-VN" sz="1000" dirty="0">
              <a:solidFill>
                <a:srgbClr val="006600"/>
              </a:solidFill>
              <a:latin typeface="Droid Sans Mono"/>
            </a:endParaRPr>
          </a:p>
          <a:p>
            <a:r>
              <a:rPr lang="en-US" sz="1800" dirty="0"/>
              <a:t>Nesting routes</a:t>
            </a:r>
            <a:endParaRPr lang="vi-VN" sz="1800" dirty="0"/>
          </a:p>
          <a:p>
            <a:pPr lvl="1"/>
            <a:r>
              <a:rPr lang="en-US" sz="1600" dirty="0"/>
              <a:t>The router outlet serves as a placeholder where the routed components are rendered.</a:t>
            </a:r>
            <a:endParaRPr lang="en-US" sz="1500" dirty="0"/>
          </a:p>
          <a:p>
            <a:endParaRPr lang="en-US" sz="17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9" y="3329281"/>
            <a:ext cx="3358412" cy="1475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10" y="3529012"/>
            <a:ext cx="2133600" cy="1076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568" y="3638549"/>
            <a:ext cx="225494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Routing &amp;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vi-VN" dirty="0"/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Droid Sans Mono"/>
              </a:rPr>
              <a:t>ng generate guard your-guard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 route guards to prevent users from navigating to parts of an app without authorization. The following route guards</a:t>
            </a:r>
          </a:p>
          <a:p>
            <a:pPr lvl="3"/>
            <a:r>
              <a:rPr lang="en-US" dirty="0" err="1"/>
              <a:t>CanActivate</a:t>
            </a:r>
            <a:endParaRPr lang="en-US" dirty="0"/>
          </a:p>
          <a:p>
            <a:pPr lvl="3"/>
            <a:r>
              <a:rPr lang="en-US" dirty="0" err="1"/>
              <a:t>CanActivateChild</a:t>
            </a:r>
            <a:endParaRPr lang="en-US" dirty="0"/>
          </a:p>
          <a:p>
            <a:pPr lvl="3"/>
            <a:r>
              <a:rPr lang="en-US" dirty="0" err="1"/>
              <a:t>CanDeactivate</a:t>
            </a:r>
            <a:endParaRPr lang="en-US" dirty="0"/>
          </a:p>
          <a:p>
            <a:pPr lvl="3"/>
            <a:r>
              <a:rPr lang="en-US" dirty="0"/>
              <a:t>Resolve</a:t>
            </a:r>
          </a:p>
          <a:p>
            <a:pPr lvl="3"/>
            <a:r>
              <a:rPr lang="en-US" dirty="0" err="1"/>
              <a:t>CanLoad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00919"/>
            <a:ext cx="2085975" cy="1076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F3CDF8-08A9-41A6-820B-532701D75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181350"/>
            <a:ext cx="2469975" cy="10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EB96B-B78D-4555-B1CC-EFB2C54C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Routing &amp; Navigation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32D741-9317-4611-843B-70DFFFC2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outlet</a:t>
            </a:r>
            <a:endParaRPr lang="vi-VN" dirty="0"/>
          </a:p>
          <a:p>
            <a:pPr lvl="1"/>
            <a:r>
              <a:rPr lang="en-US" dirty="0"/>
              <a:t>It acts as a placeholder that marks the spot in the template where the router should display the components for that outlet.</a:t>
            </a:r>
            <a:endParaRPr lang="vi-V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0C8C35-13A8-4C8A-B24C-20341F04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95550"/>
            <a:ext cx="2800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vi-VN" dirty="0"/>
              <a:t>Agenda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idx="1"/>
          </p:nvPr>
        </p:nvSpPr>
        <p:spPr>
          <a:xfrm>
            <a:off x="628650" y="1268016"/>
            <a:ext cx="7886700" cy="336460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3815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Template reference </a:t>
            </a:r>
            <a:r>
              <a:rPr lang="vi-VN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variables</a:t>
            </a:r>
            <a:endParaRPr lang="en-US" sz="1800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815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Component </a:t>
            </a:r>
            <a:r>
              <a:rPr lang="vi-VN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Interaction</a:t>
            </a:r>
            <a:endParaRPr lang="en-US" sz="1800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815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Directives</a:t>
            </a:r>
            <a:endParaRPr lang="vi-VN"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815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Pipes</a:t>
            </a:r>
            <a:endParaRPr lang="en-US" sz="1800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815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Routing &amp; </a:t>
            </a:r>
            <a:r>
              <a:rPr lang="en-US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Navigation</a:t>
            </a:r>
            <a:endParaRPr lang="vi-VN"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8150" indent="-342900">
              <a:lnSpc>
                <a:spcPct val="115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Forms</a:t>
            </a:r>
            <a:endParaRPr lang="vi-VN" sz="1800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009650" lvl="1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Reactive forms</a:t>
            </a:r>
            <a:endParaRPr lang="vi-VN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marL="1009650" lvl="1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Template-driven forms</a:t>
            </a:r>
            <a:endParaRPr lang="vi-VN" dirty="0" smtClean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361CA-1610-4EE6-B85E-007ABB96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rial"/>
                <a:cs typeface="Arial"/>
                <a:sym typeface="Arial"/>
              </a:rPr>
              <a:t>Routing &amp; Navigation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F2859C-AC45-4A23-9271-425287A7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xmlns="" id="{F456FB96-3E89-420E-9A8D-BADE2450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3" y="1581150"/>
            <a:ext cx="701167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Angular provides two different approaches to handling user input through forms: reactive and template-driven.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17506"/>
            <a:ext cx="6300946" cy="2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Template-driven forms use two-way data binding to update the data model in the component as changes are made in the template and vice versa.</a:t>
            </a:r>
          </a:p>
        </p:txBody>
      </p:sp>
      <p:pic>
        <p:nvPicPr>
          <p:cNvPr id="1026" name="Picture 2" descr="Template-driven forms data flow - view t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6766"/>
            <a:ext cx="4764745" cy="27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Template-driven forms data flow - model to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5206"/>
            <a:ext cx="5903063" cy="3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Build the basic form.</a:t>
            </a:r>
          </a:p>
          <a:p>
            <a:pPr lvl="1"/>
            <a:r>
              <a:rPr lang="en-US" sz="1600" dirty="0"/>
              <a:t>Define a sample data model.</a:t>
            </a:r>
          </a:p>
          <a:p>
            <a:pPr lvl="1"/>
            <a:r>
              <a:rPr lang="en-US" sz="1600" dirty="0"/>
              <a:t>Include </a:t>
            </a:r>
            <a:r>
              <a:rPr lang="en-US" sz="1600" b="1" dirty="0" err="1"/>
              <a:t>FormsModule</a:t>
            </a:r>
            <a:r>
              <a:rPr lang="en-US" sz="1600" dirty="0"/>
              <a:t>.</a:t>
            </a:r>
          </a:p>
          <a:p>
            <a:r>
              <a:rPr lang="en-US" sz="1800" dirty="0"/>
              <a:t>Bind form controls to data properties using the </a:t>
            </a:r>
            <a:r>
              <a:rPr lang="en-US" sz="1800" dirty="0" err="1"/>
              <a:t>ngModel</a:t>
            </a:r>
            <a:r>
              <a:rPr lang="en-US" sz="1800" dirty="0"/>
              <a:t> directive and </a:t>
            </a:r>
            <a:r>
              <a:rPr lang="en-US" sz="1800" b="1" dirty="0"/>
              <a:t>two-way data-binding syntax</a:t>
            </a:r>
            <a:r>
              <a:rPr lang="en-US" sz="1800" dirty="0"/>
              <a:t>.</a:t>
            </a:r>
          </a:p>
          <a:p>
            <a:pPr lvl="1"/>
            <a:r>
              <a:rPr lang="en-US" sz="1600" dirty="0"/>
              <a:t>Examine how </a:t>
            </a:r>
            <a:r>
              <a:rPr lang="en-US" sz="1600" b="1" dirty="0" err="1"/>
              <a:t>ngModel</a:t>
            </a:r>
            <a:r>
              <a:rPr lang="en-US" sz="1600" dirty="0"/>
              <a:t> reports control states using CSS classes.</a:t>
            </a:r>
          </a:p>
          <a:p>
            <a:pPr lvl="1"/>
            <a:r>
              <a:rPr lang="en-US" sz="1600" dirty="0"/>
              <a:t>Name controls to make them accessible to </a:t>
            </a:r>
            <a:r>
              <a:rPr lang="en-US" sz="1600" dirty="0" err="1"/>
              <a:t>ngModel</a:t>
            </a:r>
            <a:r>
              <a:rPr lang="en-US" sz="1600" dirty="0"/>
              <a:t>.</a:t>
            </a:r>
          </a:p>
          <a:p>
            <a:r>
              <a:rPr lang="en-US" sz="1800" dirty="0"/>
              <a:t>Validity and control status using </a:t>
            </a:r>
            <a:r>
              <a:rPr lang="en-US" sz="1800" dirty="0" err="1"/>
              <a:t>ngModel</a:t>
            </a:r>
            <a:r>
              <a:rPr lang="en-US" sz="1800" dirty="0"/>
              <a:t>.</a:t>
            </a:r>
          </a:p>
          <a:p>
            <a:pPr lvl="1"/>
            <a:r>
              <a:rPr lang="en-US" sz="1600" dirty="0"/>
              <a:t>Track input Add custom CSS to provide visual feedback on the status.</a:t>
            </a:r>
          </a:p>
          <a:p>
            <a:pPr lvl="1"/>
            <a:r>
              <a:rPr lang="en-US" sz="1600" dirty="0"/>
              <a:t>Show and hide validation-error messages.</a:t>
            </a:r>
          </a:p>
          <a:p>
            <a:pPr marL="952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2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import { </a:t>
            </a:r>
            <a:r>
              <a:rPr lang="en-US" sz="1800" dirty="0" err="1">
                <a:hlinkClick r:id="rId2"/>
              </a:rPr>
              <a:t>FormsModule</a:t>
            </a:r>
            <a:r>
              <a:rPr lang="en-US" sz="1800" dirty="0"/>
              <a:t> } from '@angular/forms';</a:t>
            </a:r>
          </a:p>
          <a:p>
            <a:r>
              <a:rPr lang="en-US" sz="1800" dirty="0"/>
              <a:t>Two-way data binding with </a:t>
            </a:r>
            <a:r>
              <a:rPr lang="en-US" sz="1800" b="1" dirty="0" err="1"/>
              <a:t>ngModel</a:t>
            </a:r>
            <a:endParaRPr lang="en-US" sz="1800" b="1" dirty="0"/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&lt;input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0066"/>
                </a:solidFill>
              </a:rPr>
              <a:t>type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880000"/>
                </a:solidFill>
              </a:rPr>
              <a:t>"text"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0066"/>
                </a:solidFill>
              </a:rPr>
              <a:t>class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880000"/>
                </a:solidFill>
              </a:rPr>
              <a:t>"form-control"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0066"/>
                </a:solidFill>
              </a:rPr>
              <a:t>id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880000"/>
                </a:solidFill>
              </a:rPr>
              <a:t>"name"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0066"/>
                </a:solidFill>
              </a:rPr>
              <a:t>required</a:t>
            </a:r>
            <a:r>
              <a:rPr lang="en-US" sz="1600" dirty="0">
                <a:solidFill>
                  <a:srgbClr val="000000"/>
                </a:solidFill>
              </a:rPr>
              <a:t> [(</a:t>
            </a:r>
            <a:r>
              <a:rPr lang="en-US" sz="1600" u="sng" dirty="0" err="1">
                <a:solidFill>
                  <a:srgbClr val="660066"/>
                </a:solidFill>
                <a:hlinkClick r:id="rId3"/>
              </a:rPr>
              <a:t>ngModel</a:t>
            </a:r>
            <a:r>
              <a:rPr lang="en-US" sz="1600" dirty="0">
                <a:solidFill>
                  <a:srgbClr val="000000"/>
                </a:solidFill>
              </a:rPr>
              <a:t>)]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880000"/>
                </a:solidFill>
              </a:rPr>
              <a:t>"model.name"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0066"/>
                </a:solidFill>
              </a:rPr>
              <a:t>name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880000"/>
                </a:solidFill>
              </a:rPr>
              <a:t>"name"</a:t>
            </a:r>
            <a:r>
              <a:rPr lang="en-US" sz="1600" dirty="0">
                <a:solidFill>
                  <a:srgbClr val="000088"/>
                </a:solidFill>
              </a:rPr>
              <a:t>&gt;</a:t>
            </a:r>
          </a:p>
          <a:p>
            <a:r>
              <a:rPr lang="en-US" sz="1800" dirty="0"/>
              <a:t>Track control state and validity with </a:t>
            </a:r>
            <a:r>
              <a:rPr lang="en-US" sz="1800" dirty="0" err="1"/>
              <a:t>ngModel</a:t>
            </a:r>
            <a:endParaRPr lang="en-US" sz="1800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052915"/>
            <a:ext cx="3429000" cy="16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Show and hide validation error messages</a:t>
            </a:r>
          </a:p>
          <a:p>
            <a:pPr marL="1028700" lvl="2" indent="0">
              <a:buNone/>
            </a:pPr>
            <a:r>
              <a:rPr lang="en-US" sz="1100" dirty="0">
                <a:solidFill>
                  <a:srgbClr val="000088"/>
                </a:solidFill>
                <a:latin typeface="Droid Sans Mono"/>
              </a:rPr>
              <a:t>&lt;div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[</a:t>
            </a:r>
            <a:r>
              <a:rPr lang="en-US" sz="1100" dirty="0">
                <a:solidFill>
                  <a:srgbClr val="660066"/>
                </a:solidFill>
                <a:latin typeface="Droid Sans Mono"/>
              </a:rPr>
              <a:t>hidden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name.valid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 || 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name.pristine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100" dirty="0">
                <a:solidFill>
                  <a:srgbClr val="660066"/>
                </a:solidFill>
                <a:latin typeface="Droid Sans Mono"/>
              </a:rPr>
              <a:t>class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"alert alert-danger"</a:t>
            </a:r>
            <a:r>
              <a:rPr lang="en-US" sz="1100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Name is required </a:t>
            </a:r>
            <a:r>
              <a:rPr lang="en-US" sz="1100" dirty="0">
                <a:solidFill>
                  <a:srgbClr val="000088"/>
                </a:solidFill>
                <a:latin typeface="Droid Sans Mono"/>
              </a:rPr>
              <a:t>&lt;/div&gt;</a:t>
            </a:r>
          </a:p>
          <a:p>
            <a:r>
              <a:rPr lang="en-US" sz="1800" dirty="0"/>
              <a:t>Submit the form with </a:t>
            </a:r>
            <a:r>
              <a:rPr lang="en-US" sz="1800" dirty="0" err="1"/>
              <a:t>ngSubmit</a:t>
            </a:r>
            <a:endParaRPr lang="en-US" sz="1800" dirty="0"/>
          </a:p>
          <a:p>
            <a:pPr marL="1028700" lvl="2" indent="0">
              <a:buNone/>
            </a:pPr>
            <a:r>
              <a:rPr lang="en-US" sz="1100" dirty="0">
                <a:solidFill>
                  <a:srgbClr val="000088"/>
                </a:solidFill>
                <a:latin typeface="Droid Sans Mono"/>
              </a:rPr>
              <a:t>&lt;form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100" dirty="0" err="1">
                <a:solidFill>
                  <a:srgbClr val="660066"/>
                </a:solidFill>
                <a:latin typeface="Droid Sans Mono"/>
              </a:rPr>
              <a:t>ngSubmit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)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onSubmit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()"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#</a:t>
            </a:r>
            <a:r>
              <a:rPr lang="en-US" sz="1100" dirty="0" err="1">
                <a:solidFill>
                  <a:srgbClr val="660066"/>
                </a:solidFill>
                <a:latin typeface="Droid Sans Mono"/>
              </a:rPr>
              <a:t>heroForm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  <a:hlinkClick r:id="rId2"/>
              </a:rPr>
              <a:t>ngForm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>
                <a:solidFill>
                  <a:srgbClr val="000088"/>
                </a:solidFill>
                <a:latin typeface="Droid Sans Mono"/>
              </a:rPr>
              <a:t>&gt;</a:t>
            </a:r>
          </a:p>
          <a:p>
            <a:pPr marL="1028700" lvl="2" indent="0">
              <a:buNone/>
            </a:pPr>
            <a:r>
              <a:rPr lang="en-US" sz="1100" dirty="0">
                <a:solidFill>
                  <a:srgbClr val="000088"/>
                </a:solidFill>
                <a:latin typeface="Droid Sans Mono"/>
              </a:rPr>
              <a:t>&lt;button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100" dirty="0">
                <a:solidFill>
                  <a:srgbClr val="660066"/>
                </a:solidFill>
                <a:latin typeface="Droid Sans Mono"/>
              </a:rPr>
              <a:t>type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"submit"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100" dirty="0">
                <a:solidFill>
                  <a:srgbClr val="660066"/>
                </a:solidFill>
                <a:latin typeface="Droid Sans Mono"/>
              </a:rPr>
              <a:t>class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btn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btn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-success"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 [</a:t>
            </a:r>
            <a:r>
              <a:rPr lang="en-US" sz="1100" dirty="0">
                <a:solidFill>
                  <a:srgbClr val="660066"/>
                </a:solidFill>
                <a:latin typeface="Droid Sans Mono"/>
              </a:rPr>
              <a:t>disabled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sz="1100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"!</a:t>
            </a:r>
            <a:r>
              <a:rPr lang="en-US" sz="1100" dirty="0" err="1">
                <a:solidFill>
                  <a:srgbClr val="880000"/>
                </a:solidFill>
                <a:latin typeface="Droid Sans Mono"/>
              </a:rPr>
              <a:t>heroForm.form.valid</a:t>
            </a:r>
            <a:r>
              <a:rPr lang="en-US" sz="1100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sz="1100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Droid Sans Mono"/>
              </a:rPr>
              <a:t>Submit</a:t>
            </a:r>
            <a:r>
              <a:rPr lang="en-US" sz="1100" dirty="0">
                <a:solidFill>
                  <a:srgbClr val="000088"/>
                </a:solidFill>
                <a:latin typeface="Droid Sans Mono"/>
              </a:rPr>
              <a:t>&lt;/button&gt;</a:t>
            </a:r>
            <a:endParaRPr lang="en-US" sz="11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78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form input</a:t>
            </a:r>
            <a:endParaRPr lang="vi-VN" dirty="0"/>
          </a:p>
          <a:p>
            <a:pPr lvl="1"/>
            <a:r>
              <a:rPr lang="en-US" sz="1700" dirty="0"/>
              <a:t>Built-in validator 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directives</a:t>
            </a:r>
            <a:endParaRPr lang="en-US" sz="1700" dirty="0"/>
          </a:p>
          <a:p>
            <a:pPr marL="1047750" lvl="2" indent="0">
              <a:buNone/>
            </a:pPr>
            <a:r>
              <a:rPr lang="en-US" sz="1200" b="0" i="0" dirty="0">
                <a:solidFill>
                  <a:srgbClr val="000088"/>
                </a:solidFill>
                <a:effectLst/>
                <a:latin typeface="Droid Sans Mono"/>
              </a:rPr>
              <a:t>&lt;input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id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name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class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"form-control"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required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u="none" strike="noStrike" dirty="0" err="1">
                <a:solidFill>
                  <a:srgbClr val="660066"/>
                </a:solidFill>
                <a:effectLst/>
                <a:latin typeface="Droid Sans Mono"/>
                <a:hlinkClick r:id="rId2"/>
              </a:rPr>
              <a:t>minlength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"4"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[(</a:t>
            </a:r>
            <a:r>
              <a:rPr lang="en-US" sz="1200" b="0" i="0" u="none" strike="noStrike" dirty="0" err="1">
                <a:solidFill>
                  <a:srgbClr val="660066"/>
                </a:solidFill>
                <a:effectLst/>
                <a:latin typeface="Droid Sans Mono"/>
                <a:hlinkClick r:id="rId3"/>
              </a:rPr>
              <a:t>ngModel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)]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"hero.name"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#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name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</a:t>
            </a:r>
            <a:r>
              <a:rPr lang="en-US" sz="1200" b="0" i="0" u="none" strike="noStrike" dirty="0">
                <a:solidFill>
                  <a:srgbClr val="880000"/>
                </a:solidFill>
                <a:effectLst/>
                <a:latin typeface="Droid Sans Mono"/>
                <a:hlinkClick r:id="rId3"/>
              </a:rPr>
              <a:t>ngModel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endParaRPr lang="en-US" sz="1100" dirty="0">
              <a:solidFill>
                <a:srgbClr val="666600"/>
              </a:solidFill>
              <a:latin typeface="Droid Sans Mono"/>
            </a:endParaRPr>
          </a:p>
          <a:p>
            <a:pPr lvl="1"/>
            <a:r>
              <a:rPr lang="en-US" sz="1700" dirty="0"/>
              <a:t>Custom validators</a:t>
            </a:r>
            <a:endParaRPr lang="vi-VN" sz="1700" dirty="0"/>
          </a:p>
          <a:p>
            <a:pPr lvl="2"/>
            <a:r>
              <a:rPr lang="en-US" sz="1400" dirty="0"/>
              <a:t>Defining custom validators</a:t>
            </a:r>
            <a:endParaRPr lang="vi-VN" sz="1400" dirty="0"/>
          </a:p>
          <a:p>
            <a:pPr lvl="2"/>
            <a:endParaRPr lang="vi-VN" sz="1400" dirty="0"/>
          </a:p>
          <a:p>
            <a:pPr lvl="2"/>
            <a:endParaRPr lang="vi-VN" sz="1400" dirty="0"/>
          </a:p>
          <a:p>
            <a:pPr lvl="2"/>
            <a:endParaRPr lang="vi-VN" sz="1400" dirty="0"/>
          </a:p>
          <a:p>
            <a:pPr lvl="2"/>
            <a:r>
              <a:rPr lang="en-US" sz="1400" dirty="0"/>
              <a:t>Adding custom validators</a:t>
            </a:r>
          </a:p>
          <a:p>
            <a:pPr marL="1047750" lvl="2" indent="0">
              <a:buNone/>
            </a:pPr>
            <a:r>
              <a:rPr lang="en-US" sz="1200" b="0" i="0" dirty="0">
                <a:solidFill>
                  <a:srgbClr val="000088"/>
                </a:solidFill>
                <a:effectLst/>
                <a:latin typeface="Droid Sans Mono"/>
              </a:rPr>
              <a:t>&lt;input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id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name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class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"form-control"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 err="1">
                <a:solidFill>
                  <a:srgbClr val="660066"/>
                </a:solidFill>
                <a:effectLst/>
                <a:latin typeface="Droid Sans Mono"/>
              </a:rPr>
              <a:t>appForbiddenName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"bob"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[(</a:t>
            </a:r>
            <a:r>
              <a:rPr lang="en-US" sz="1200" b="0" i="0" u="none" strike="noStrike" dirty="0" err="1">
                <a:solidFill>
                  <a:srgbClr val="660066"/>
                </a:solidFill>
                <a:effectLst/>
                <a:latin typeface="Droid Sans Mono"/>
                <a:hlinkClick r:id="rId3"/>
              </a:rPr>
              <a:t>ngModel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)]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"hero.name"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#</a:t>
            </a:r>
            <a:r>
              <a:rPr lang="en-US" sz="1200" b="0" i="0" dirty="0">
                <a:solidFill>
                  <a:srgbClr val="660066"/>
                </a:solidFill>
                <a:effectLst/>
                <a:latin typeface="Droid Sans Mono"/>
              </a:rPr>
              <a:t>name</a:t>
            </a:r>
            <a:r>
              <a:rPr lang="en-US" sz="1200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</a:t>
            </a:r>
            <a:r>
              <a:rPr lang="en-US" sz="1200" b="0" i="0" u="none" strike="noStrike" dirty="0">
                <a:solidFill>
                  <a:srgbClr val="880000"/>
                </a:solidFill>
                <a:effectLst/>
                <a:latin typeface="Droid Sans Mono"/>
                <a:hlinkClick r:id="rId3"/>
              </a:rPr>
              <a:t>ngModel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Droid Sans Mono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1200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r>
              <a:rPr lang="en-US" dirty="0"/>
              <a:t>Display form status</a:t>
            </a:r>
          </a:p>
          <a:p>
            <a:pPr lvl="1"/>
            <a:r>
              <a:rPr lang="en-US" sz="1700" dirty="0"/>
              <a:t>Form Status: {{ </a:t>
            </a:r>
            <a:r>
              <a:rPr lang="en-US" sz="1700" dirty="0" err="1"/>
              <a:t>profileForm.status</a:t>
            </a:r>
            <a:r>
              <a:rPr lang="en-US" sz="1700" dirty="0"/>
              <a:t> 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ACDE0D-EEAC-419F-A7A2-703C54D94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419350"/>
            <a:ext cx="3452811" cy="1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eactive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Model-driven approach to handling form inputs</a:t>
            </a:r>
          </a:p>
        </p:txBody>
      </p:sp>
      <p:pic>
        <p:nvPicPr>
          <p:cNvPr id="7170" name="Picture 2" descr="Reactive forms key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09750"/>
            <a:ext cx="5057775" cy="26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eactive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steps to using form controls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the reactive forms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your app. -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ReactiveFormsModule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new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FormControl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instance and save it in the component.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FormControl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Displaying a form control value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valueChanges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observable where you can listen for changes in the form's value in the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value property, which gives you a snapshot of the current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E5F16C-3CA5-4465-A7E4-25B87F19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019550"/>
            <a:ext cx="2000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3508773"/>
          </a:xfrm>
        </p:spPr>
        <p:txBody>
          <a:bodyPr>
            <a:normAutofit fontScale="70000" lnSpcReduction="20000"/>
          </a:bodyPr>
          <a:lstStyle/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Roadmap</a:t>
            </a:r>
          </a:p>
          <a:p>
            <a:pPr lvl="1"/>
            <a:r>
              <a:rPr lang="vi-V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vi-VN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roadmap.sh/frontend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Prerequisite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https://www.w3schools.com/css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://www.w3schools.com/html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www.typescriptlang.org/docs/handbook/typescript-in-5-minutes.html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Docs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6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angular.dev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SCSS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https://sass-lang.com/guide/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Libs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https://getbootstrap.com/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tailwindcss.com/docs/guides/angular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://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material.angular.io/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angular components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RxJs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https://rxjs.dev</a:t>
            </a:r>
            <a:r>
              <a:rPr lang="en-US" sz="1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/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demo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https://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github.com/helenhash/angular-demo/tree/feature/base-structure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eactive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form controls</a:t>
            </a:r>
          </a:p>
          <a:p>
            <a:pPr lvl="1"/>
            <a:r>
              <a:rPr lang="en-US" dirty="0"/>
              <a:t>A form </a:t>
            </a:r>
            <a:r>
              <a:rPr lang="en-US" i="1" dirty="0"/>
              <a:t>group</a:t>
            </a:r>
            <a:r>
              <a:rPr lang="en-US" dirty="0"/>
              <a:t> defines a form with a fixed set of controls that you can manage together. </a:t>
            </a:r>
          </a:p>
          <a:p>
            <a:pPr lvl="1"/>
            <a:r>
              <a:rPr lang="en-US" dirty="0"/>
              <a:t>A form </a:t>
            </a:r>
            <a:r>
              <a:rPr lang="en-US" i="1" dirty="0"/>
              <a:t>array</a:t>
            </a:r>
            <a:r>
              <a:rPr lang="en-US" dirty="0"/>
              <a:t> defines a dynamic form, where you can add and remove controls at run time.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Create a </a:t>
            </a:r>
            <a:r>
              <a:rPr lang="en-US" dirty="0" err="1"/>
              <a:t>FormGroup</a:t>
            </a:r>
            <a:r>
              <a:rPr lang="en-US" dirty="0"/>
              <a:t> instance.</a:t>
            </a:r>
          </a:p>
          <a:p>
            <a:pPr lvl="2"/>
            <a:r>
              <a:rPr lang="en-US" dirty="0"/>
              <a:t>Associate the </a:t>
            </a:r>
            <a:r>
              <a:rPr lang="en-US" dirty="0" err="1"/>
              <a:t>FormGroup</a:t>
            </a:r>
            <a:r>
              <a:rPr lang="en-US" dirty="0"/>
              <a:t> model and view.</a:t>
            </a:r>
          </a:p>
          <a:p>
            <a:pPr lvl="2"/>
            <a:r>
              <a:rPr lang="en-US" dirty="0"/>
              <a:t>Save the form data.</a:t>
            </a:r>
          </a:p>
        </p:txBody>
      </p:sp>
    </p:spTree>
    <p:extLst>
      <p:ext uri="{BB962C8B-B14F-4D97-AF65-F5344CB8AC3E}">
        <p14:creationId xmlns:p14="http://schemas.microsoft.com/office/powerpoint/2010/main" val="4067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</a:t>
            </a:r>
            <a:r>
              <a:rPr lang="en-US" dirty="0" err="1"/>
              <a:t>eactive</a:t>
            </a:r>
            <a:r>
              <a:rPr lang="en-US" dirty="0"/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Updating parts of the data model</a:t>
            </a:r>
          </a:p>
          <a:p>
            <a:pPr lvl="1"/>
            <a:r>
              <a:rPr lang="en-US" sz="1700" dirty="0"/>
              <a:t>Use the </a:t>
            </a:r>
            <a:r>
              <a:rPr lang="en-US" sz="1700" dirty="0" err="1"/>
              <a:t>setValue</a:t>
            </a:r>
            <a:r>
              <a:rPr lang="en-US" sz="1700" dirty="0"/>
              <a:t>() method to set a new value for an individual control.</a:t>
            </a:r>
            <a:endParaRPr lang="vi-VN" sz="1700" dirty="0"/>
          </a:p>
          <a:p>
            <a:pPr marL="1047750" lvl="2" indent="0">
              <a:buNone/>
            </a:pPr>
            <a:r>
              <a:rPr lang="vi-VN" dirty="0">
                <a:solidFill>
                  <a:srgbClr val="0000FF"/>
                </a:solidFill>
                <a:latin typeface="Droid Sans Mono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Droid Sans Mono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Droid Sans Mono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name</a:t>
            </a:r>
            <a:r>
              <a:rPr lang="en-US" dirty="0" err="1">
                <a:solidFill>
                  <a:srgbClr val="666600"/>
                </a:solidFill>
                <a:latin typeface="Droid Sans Mono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setValue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(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'Nancy'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);</a:t>
            </a:r>
            <a:endParaRPr lang="en-US" dirty="0"/>
          </a:p>
          <a:p>
            <a:pPr lvl="1"/>
            <a:r>
              <a:rPr lang="en-US" sz="1700" dirty="0"/>
              <a:t>Use the </a:t>
            </a:r>
            <a:r>
              <a:rPr lang="en-US" sz="1700" dirty="0" err="1"/>
              <a:t>patchValue</a:t>
            </a:r>
            <a:r>
              <a:rPr lang="en-US" sz="1700" dirty="0"/>
              <a:t>() method to replace any properties defined in the object that have changed in the form model.</a:t>
            </a:r>
            <a:endParaRPr lang="vi-VN" sz="1700" dirty="0"/>
          </a:p>
          <a:p>
            <a:pPr lvl="2"/>
            <a:endParaRPr lang="vi-VN" dirty="0"/>
          </a:p>
          <a:p>
            <a:pPr lvl="2"/>
            <a:endParaRPr lang="vi-VN" dirty="0"/>
          </a:p>
          <a:p>
            <a:pPr lvl="2"/>
            <a:endParaRPr lang="en-US" dirty="0"/>
          </a:p>
          <a:p>
            <a:r>
              <a:rPr lang="en-US" dirty="0"/>
              <a:t>Using the </a:t>
            </a:r>
            <a:r>
              <a:rPr lang="en-US" dirty="0" err="1"/>
              <a:t>FormBuilder</a:t>
            </a:r>
            <a:r>
              <a:rPr lang="en-US" dirty="0"/>
              <a:t> service to generate controls</a:t>
            </a:r>
          </a:p>
          <a:p>
            <a:pPr lvl="1"/>
            <a:r>
              <a:rPr lang="en-US" sz="1700" dirty="0"/>
              <a:t>Import the </a:t>
            </a:r>
            <a:r>
              <a:rPr lang="en-US" sz="1700" dirty="0" err="1"/>
              <a:t>FormBuilder</a:t>
            </a:r>
            <a:r>
              <a:rPr lang="en-US" sz="1700" dirty="0"/>
              <a:t> class.</a:t>
            </a:r>
          </a:p>
          <a:p>
            <a:pPr lvl="1"/>
            <a:r>
              <a:rPr lang="en-US" sz="1700" dirty="0"/>
              <a:t>Inject the </a:t>
            </a:r>
            <a:r>
              <a:rPr lang="en-US" sz="1700" dirty="0" err="1"/>
              <a:t>FormBuilder</a:t>
            </a:r>
            <a:r>
              <a:rPr lang="en-US" sz="1700" dirty="0"/>
              <a:t> service.</a:t>
            </a:r>
          </a:p>
          <a:p>
            <a:pPr lvl="1"/>
            <a:r>
              <a:rPr lang="en-US" sz="1700" dirty="0"/>
              <a:t>Generate the form contents.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C8670E-3A34-4870-8B31-F13A869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4150"/>
            <a:ext cx="1776412" cy="9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</a:t>
            </a:r>
            <a:r>
              <a:rPr lang="en-US" dirty="0" err="1"/>
              <a:t>eactive</a:t>
            </a:r>
            <a:r>
              <a:rPr lang="en-US" dirty="0"/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input in reactive forms</a:t>
            </a:r>
          </a:p>
          <a:p>
            <a:pPr lvl="1"/>
            <a:r>
              <a:rPr lang="en-US" dirty="0"/>
              <a:t>Sync validators: Synchronous functions that take a control instance and immediately return either a set of validation errors or null. You can pass these in as the second argument when you instantiate a </a:t>
            </a:r>
            <a:r>
              <a:rPr lang="en-US" dirty="0" err="1"/>
              <a:t>FormControl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validators: Asynchronous functions that take a control instance and return a Promise or Observable that later emits a set of validation errors or null. You can pass these in as the third argument when you instantiate a </a:t>
            </a:r>
            <a:r>
              <a:rPr lang="en-US" dirty="0" err="1"/>
              <a:t>FormControl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4026500"/>
            <a:ext cx="5562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isUserNameDuplicated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(control: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AbstractControl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): Observable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ValidationErrors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(null);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let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control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FormControl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Validators.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required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this.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isUserNameDuplicated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this.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fb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control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Validators.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required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this.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isUserNameDuplicated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eactive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Validating form input</a:t>
            </a:r>
            <a:endParaRPr lang="vi-VN" sz="1800" dirty="0"/>
          </a:p>
          <a:p>
            <a:pPr lvl="1"/>
            <a:r>
              <a:rPr lang="en-US" sz="1600" dirty="0"/>
              <a:t>Built-in validator functions</a:t>
            </a:r>
          </a:p>
          <a:p>
            <a:pPr lvl="1"/>
            <a:endParaRPr lang="en-US" sz="1700" dirty="0"/>
          </a:p>
          <a:p>
            <a:pPr lvl="1"/>
            <a:r>
              <a:rPr lang="en-US" sz="1600" dirty="0"/>
              <a:t>Custom validators</a:t>
            </a:r>
            <a:endParaRPr lang="vi-VN" sz="1600" dirty="0"/>
          </a:p>
          <a:p>
            <a:pPr lvl="2"/>
            <a:r>
              <a:rPr lang="en-US" sz="1400" dirty="0"/>
              <a:t>Defining custom </a:t>
            </a:r>
            <a:r>
              <a:rPr lang="en-US" sz="1400" dirty="0" smtClean="0"/>
              <a:t>validators</a:t>
            </a:r>
            <a:endParaRPr lang="vi-VN" sz="1400" dirty="0"/>
          </a:p>
          <a:p>
            <a:pPr lvl="2"/>
            <a:r>
              <a:rPr lang="en-US" sz="1400" dirty="0"/>
              <a:t>Adding custom validators</a:t>
            </a:r>
          </a:p>
          <a:p>
            <a:pPr marL="1047750" lvl="2" indent="0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name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effectLst/>
                <a:latin typeface="Droid Sans Mono"/>
              </a:rPr>
              <a:t>new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900" b="0" i="0" u="none" strike="noStrike" dirty="0" err="1">
                <a:solidFill>
                  <a:srgbClr val="FF0000"/>
                </a:solidFill>
                <a:effectLst/>
                <a:latin typeface="Droid Sans Mono"/>
                <a:hlinkClick r:id="rId2"/>
              </a:rPr>
              <a:t>FormControl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(</a:t>
            </a:r>
            <a:endParaRPr lang="vi-VN" sz="900" b="0" i="0" dirty="0">
              <a:solidFill>
                <a:srgbClr val="666600"/>
              </a:solidFill>
              <a:effectLst/>
              <a:latin typeface="Droid Sans Mono"/>
            </a:endParaRPr>
          </a:p>
          <a:p>
            <a:pPr marL="1047750" lvl="2" indent="0">
              <a:buNone/>
            </a:pPr>
            <a:r>
              <a:rPr lang="en-US" sz="900" b="0" i="0" dirty="0">
                <a:solidFill>
                  <a:srgbClr val="0000FF"/>
                </a:solidFill>
                <a:effectLst/>
                <a:latin typeface="Droid Sans Mono"/>
              </a:rPr>
              <a:t>this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hero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name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,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[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Droid Sans Mono"/>
              </a:rPr>
              <a:t>forbiddenNameValidator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lang="en-US" sz="900" b="0" i="0" dirty="0">
                <a:solidFill>
                  <a:srgbClr val="880000"/>
                </a:solidFill>
                <a:effectLst/>
                <a:latin typeface="Droid Sans Mono"/>
              </a:rPr>
              <a:t>/bob/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Droid Sans Mono"/>
              </a:rPr>
              <a:t>i</a:t>
            </a:r>
            <a:r>
              <a:rPr lang="en-US" sz="900" b="0" i="0" dirty="0">
                <a:solidFill>
                  <a:srgbClr val="666600"/>
                </a:solidFill>
                <a:effectLst/>
                <a:latin typeface="Droid Sans Mono"/>
              </a:rPr>
              <a:t>)</a:t>
            </a:r>
            <a:r>
              <a:rPr lang="vi-VN" sz="900" dirty="0">
                <a:solidFill>
                  <a:srgbClr val="666600"/>
                </a:solidFill>
                <a:latin typeface="Droid Sans Mono"/>
              </a:rPr>
              <a:t>])</a:t>
            </a:r>
            <a:endParaRPr lang="en-US" sz="900" dirty="0"/>
          </a:p>
          <a:p>
            <a:pPr lvl="1"/>
            <a:r>
              <a:rPr lang="en-US" sz="1600" dirty="0"/>
              <a:t>Form Status: </a:t>
            </a:r>
            <a:endParaRPr lang="vi-VN" sz="1600" dirty="0" smtClean="0"/>
          </a:p>
          <a:p>
            <a:pPr lvl="2"/>
            <a:r>
              <a:rPr lang="en-US" sz="1400" dirty="0" smtClean="0"/>
              <a:t>{{ </a:t>
            </a:r>
            <a:r>
              <a:rPr lang="en-US" sz="1400" dirty="0" err="1"/>
              <a:t>profileForm.status</a:t>
            </a:r>
            <a:r>
              <a:rPr lang="en-US" sz="1400" dirty="0"/>
              <a:t> }}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FAF1CF-0BAA-44AA-9B8B-1A7E3A4A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43150"/>
            <a:ext cx="3317811" cy="100488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7800" y="1962150"/>
            <a:ext cx="304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let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control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FormControl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Validators.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required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this.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fb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control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Validators.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required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base project structure 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with “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 listens for child </a:t>
            </a:r>
            <a:r>
              <a:rPr lang="vi-V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event”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main component include: header, footer, menu, router outlet ...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UI pages for product manangement (ref mid-term)</a:t>
            </a:r>
          </a:p>
          <a:p>
            <a:pPr lvl="1"/>
            <a:r>
              <a:rPr lang="en-US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product: id, name, price, </a:t>
            </a:r>
            <a:r>
              <a:rPr lang="vi-VN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status,...</a:t>
            </a:r>
            <a:r>
              <a:rPr lang="en-US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by name, sort by name or </a:t>
            </a:r>
            <a:r>
              <a:rPr lang="en-US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(pagination)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</a:t>
            </a:r>
            <a:r>
              <a:rPr lang="en-US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 (reactive form)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product</a:t>
            </a:r>
          </a:p>
          <a:p>
            <a:pPr lvl="1"/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 / deactivate </a:t>
            </a:r>
            <a:r>
              <a:rPr lang="en-US" sz="17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(toggle each row and in product detail page)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9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</a:p>
          <a:p>
            <a:pPr lvl="1"/>
            <a:r>
              <a:rPr lang="vi-VN" sz="17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design UI, pages, understand angular project and flow</a:t>
            </a:r>
          </a:p>
          <a:p>
            <a:pPr lvl="1"/>
            <a:r>
              <a:rPr lang="vi-VN" sz="17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not to integrate with api in this week</a:t>
            </a:r>
          </a:p>
          <a:p>
            <a:pPr lvl="1"/>
            <a:r>
              <a:rPr lang="vi-VN" sz="17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list of products page, you can user AG-Grid lib for angular (this is just suggestion)</a:t>
            </a:r>
          </a:p>
          <a:p>
            <a:pPr lvl="2"/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https://www.ag-grid.com/angular-data-grid/getting-started</a:t>
            </a:r>
            <a:r>
              <a:rPr lang="en-US" sz="17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vi-VN" sz="17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2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55" cy="640200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Template reference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user input from a template reference variable</a:t>
            </a:r>
            <a:endParaRPr lang="vi-VN" dirty="0"/>
          </a:p>
          <a:p>
            <a:pPr lvl="1"/>
            <a:r>
              <a:rPr lang="en-US" dirty="0">
                <a:solidFill>
                  <a:srgbClr val="7030A0"/>
                </a:solidFill>
                <a:latin typeface="Droid Sans Mono"/>
              </a:rPr>
              <a:t>&lt;input #box (</a:t>
            </a:r>
            <a:r>
              <a:rPr lang="en-US" dirty="0" err="1">
                <a:solidFill>
                  <a:srgbClr val="7030A0"/>
                </a:solidFill>
                <a:latin typeface="Droid Sans Mono"/>
              </a:rPr>
              <a:t>keyup</a:t>
            </a:r>
            <a:r>
              <a:rPr lang="en-US" dirty="0">
                <a:solidFill>
                  <a:srgbClr val="7030A0"/>
                </a:solidFill>
                <a:latin typeface="Droid Sans Mono"/>
              </a:rPr>
              <a:t>)="0"&gt; &lt;p&gt;{{</a:t>
            </a:r>
            <a:r>
              <a:rPr lang="en-US" dirty="0" err="1">
                <a:solidFill>
                  <a:srgbClr val="7030A0"/>
                </a:solidFill>
                <a:latin typeface="Droid Sans Mono"/>
              </a:rPr>
              <a:t>box.value</a:t>
            </a:r>
            <a:r>
              <a:rPr lang="en-US" dirty="0">
                <a:solidFill>
                  <a:srgbClr val="7030A0"/>
                </a:solidFill>
                <a:latin typeface="Droid Sans Mono"/>
              </a:rPr>
              <a:t>}}&lt;/p&gt;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sz="1800" dirty="0">
                <a:hlinkClick r:id="rId2"/>
              </a:rPr>
              <a:t>https://angular.dev/guide/templates/reference-variables</a:t>
            </a:r>
            <a:endParaRPr lang="en-US" sz="1800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1506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3584973"/>
          </a:xfrm>
        </p:spPr>
        <p:txBody>
          <a:bodyPr/>
          <a:lstStyle/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parent to child with input binding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@Input decorations.</a:t>
            </a:r>
            <a:endParaRPr lang="vi-V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 input property changes with a setter</a:t>
            </a:r>
          </a:p>
          <a:p>
            <a:pPr lvl="1"/>
            <a:r>
              <a:rPr lang="en-US" sz="1400" dirty="0" smtClean="0">
                <a:solidFill>
                  <a:srgbClr val="0088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400" dirty="0">
                <a:solidFill>
                  <a:srgbClr val="0088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Input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name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dirty="0" err="1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400" dirty="0" err="1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'&lt;no name set&gt;'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vi-VN" sz="1400" dirty="0">
              <a:solidFill>
                <a:srgbClr val="66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 input property changes with 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ngOnChanges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ngOnChanges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propKey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400" dirty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SimpleChange</a:t>
            </a:r>
            <a:r>
              <a:rPr lang="en-US" sz="1400" dirty="0" smtClean="0">
                <a:solidFill>
                  <a:srgbClr val="66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vi-V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angular.dev/guide/components/inputs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486150"/>
            <a:ext cx="2196445" cy="1121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852" y="3311196"/>
            <a:ext cx="2095914" cy="1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706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358497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Parent listens for child </a:t>
            </a:r>
            <a:r>
              <a:rPr lang="en-US" sz="1800" dirty="0" smtClean="0"/>
              <a:t>event</a:t>
            </a:r>
          </a:p>
          <a:p>
            <a:pPr lvl="1"/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angular.dev/guide/components/outputs</a:t>
            </a:r>
            <a:endParaRPr lang="en-US" sz="15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child component exposes an </a:t>
            </a:r>
            <a:r>
              <a:rPr lang="en-US" sz="1600" dirty="0" err="1"/>
              <a:t>EventEmitter</a:t>
            </a:r>
            <a:r>
              <a:rPr lang="en-US" sz="1600" dirty="0"/>
              <a:t> property with which it emits events when something happens</a:t>
            </a:r>
            <a:endParaRPr lang="vi-VN" sz="1600" dirty="0"/>
          </a:p>
          <a:p>
            <a:pPr lvl="1"/>
            <a:r>
              <a:rPr lang="en-US" sz="1600" dirty="0"/>
              <a:t>The child's </a:t>
            </a:r>
            <a:r>
              <a:rPr lang="en-US" sz="1600" dirty="0" err="1"/>
              <a:t>EventEmitter</a:t>
            </a:r>
            <a:r>
              <a:rPr lang="en-US" sz="1600" dirty="0"/>
              <a:t> property is an output property</a:t>
            </a:r>
            <a:endParaRPr lang="vi-VN" sz="1600" dirty="0"/>
          </a:p>
          <a:p>
            <a:pPr lvl="2"/>
            <a:r>
              <a:rPr lang="en-US" sz="1400" dirty="0">
                <a:solidFill>
                  <a:srgbClr val="0088CC"/>
                </a:solidFill>
              </a:rPr>
              <a:t>@</a:t>
            </a:r>
            <a:r>
              <a:rPr lang="en-US" sz="1400" dirty="0">
                <a:solidFill>
                  <a:srgbClr val="0088CC"/>
                </a:solidFill>
                <a:hlinkClick r:id="rId3"/>
              </a:rPr>
              <a:t>Output</a:t>
            </a:r>
            <a:r>
              <a:rPr lang="en-US" sz="1400" dirty="0">
                <a:solidFill>
                  <a:srgbClr val="666600"/>
                </a:solidFill>
              </a:rPr>
              <a:t>()</a:t>
            </a:r>
            <a:r>
              <a:rPr lang="en-US" sz="1400" dirty="0">
                <a:solidFill>
                  <a:srgbClr val="000000"/>
                </a:solidFill>
              </a:rPr>
              <a:t> voted </a:t>
            </a:r>
            <a:r>
              <a:rPr lang="en-US" sz="1400" dirty="0">
                <a:solidFill>
                  <a:srgbClr val="666600"/>
                </a:solidFill>
              </a:rPr>
              <a:t>=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  <a:hlinkClick r:id="rId4"/>
              </a:rPr>
              <a:t>EventEmitter</a:t>
            </a:r>
            <a:r>
              <a:rPr lang="en-US" sz="1400" dirty="0">
                <a:solidFill>
                  <a:srgbClr val="880000"/>
                </a:solidFill>
              </a:rPr>
              <a:t>&lt;</a:t>
            </a:r>
            <a:r>
              <a:rPr lang="en-US" sz="1400" dirty="0" err="1">
                <a:solidFill>
                  <a:srgbClr val="880000"/>
                </a:solidFill>
              </a:rPr>
              <a:t>boolean</a:t>
            </a:r>
            <a:r>
              <a:rPr lang="en-US" sz="1400" dirty="0">
                <a:solidFill>
                  <a:srgbClr val="880000"/>
                </a:solidFill>
              </a:rPr>
              <a:t>&gt;</a:t>
            </a:r>
            <a:r>
              <a:rPr lang="en-US" sz="1400" dirty="0">
                <a:solidFill>
                  <a:srgbClr val="666600"/>
                </a:solidFill>
              </a:rPr>
              <a:t>();</a:t>
            </a:r>
            <a:endParaRPr lang="vi-VN" dirty="0"/>
          </a:p>
          <a:p>
            <a:r>
              <a:rPr lang="en-US" sz="1800" dirty="0"/>
              <a:t>Parent interacts with child via </a:t>
            </a:r>
            <a:r>
              <a:rPr lang="en-US" sz="1800" i="1" dirty="0"/>
              <a:t>local variable</a:t>
            </a:r>
            <a:endParaRPr lang="vi-VN" sz="1800" i="1" dirty="0"/>
          </a:p>
          <a:p>
            <a:pPr lvl="1"/>
            <a:r>
              <a:rPr lang="en-US" sz="1600" dirty="0"/>
              <a:t>A parent component cannot use data binding to read child properties or invoke child methods. </a:t>
            </a:r>
            <a:endParaRPr lang="vi-VN" sz="1600" dirty="0"/>
          </a:p>
          <a:p>
            <a:pPr lvl="1"/>
            <a:r>
              <a:rPr lang="vi-VN" sz="1600" dirty="0"/>
              <a:t>C</a:t>
            </a:r>
            <a:r>
              <a:rPr lang="en-US" sz="1600" dirty="0" err="1"/>
              <a:t>reating</a:t>
            </a:r>
            <a:r>
              <a:rPr lang="en-US" sz="1600" dirty="0"/>
              <a:t> a </a:t>
            </a:r>
            <a:r>
              <a:rPr lang="en-US" sz="1600" b="1" dirty="0"/>
              <a:t>template reference variable </a:t>
            </a:r>
            <a:r>
              <a:rPr lang="en-US" sz="1600" dirty="0"/>
              <a:t>for the child element and then reference that variable </a:t>
            </a:r>
            <a:r>
              <a:rPr lang="en-US" sz="1600" i="1" dirty="0"/>
              <a:t>within the parent template</a:t>
            </a:r>
            <a:r>
              <a:rPr lang="en-US" sz="1600" dirty="0" smtClean="0"/>
              <a:t>.</a:t>
            </a:r>
          </a:p>
          <a:p>
            <a:r>
              <a:rPr lang="en-US" sz="1900" dirty="0"/>
              <a:t>Parent calls an </a:t>
            </a:r>
            <a:r>
              <a:rPr lang="en-US" sz="1900" i="1" dirty="0"/>
              <a:t>@</a:t>
            </a:r>
            <a:r>
              <a:rPr lang="en-US" sz="1900" i="1" dirty="0" err="1"/>
              <a:t>ViewChild</a:t>
            </a:r>
            <a:r>
              <a:rPr lang="en-US" sz="1900" i="1" dirty="0"/>
              <a:t>()</a:t>
            </a:r>
            <a:endParaRPr lang="en-US" sz="1900" dirty="0"/>
          </a:p>
          <a:p>
            <a:pPr lvl="1"/>
            <a:r>
              <a:rPr lang="en-US" sz="1700" i="1" dirty="0"/>
              <a:t>inject</a:t>
            </a:r>
            <a:r>
              <a:rPr lang="en-US" sz="1700" dirty="0"/>
              <a:t> the child component into the parent as a </a:t>
            </a:r>
            <a:r>
              <a:rPr lang="en-US" sz="1700" i="1" dirty="0" err="1"/>
              <a:t>ViewChild</a:t>
            </a:r>
            <a:r>
              <a:rPr lang="en-US" sz="1700" dirty="0"/>
              <a:t>.</a:t>
            </a:r>
            <a:endParaRPr lang="vi-VN" sz="1700" dirty="0"/>
          </a:p>
          <a:p>
            <a:pPr lvl="1"/>
            <a:r>
              <a:rPr lang="en-US" sz="1700" dirty="0">
                <a:solidFill>
                  <a:srgbClr val="0088CC"/>
                </a:solidFill>
              </a:rPr>
              <a:t>@</a:t>
            </a:r>
            <a:r>
              <a:rPr lang="en-US" sz="1700" dirty="0" err="1">
                <a:solidFill>
                  <a:srgbClr val="0088CC"/>
                </a:solidFill>
                <a:hlinkClick r:id="rId5"/>
              </a:rPr>
              <a:t>ViewChild</a:t>
            </a:r>
            <a:endParaRPr lang="vi-VN" sz="1700" dirty="0">
              <a:solidFill>
                <a:srgbClr val="0088CC"/>
              </a:solidFill>
            </a:endParaRPr>
          </a:p>
          <a:p>
            <a:r>
              <a:rPr lang="en-US" sz="1900" dirty="0"/>
              <a:t>Parent and children communicate via a service</a:t>
            </a:r>
            <a:r>
              <a:rPr lang="vi-VN" sz="1900" dirty="0"/>
              <a:t> ...</a:t>
            </a:r>
            <a:endParaRPr lang="en-US" sz="1900" dirty="0"/>
          </a:p>
          <a:p>
            <a:endParaRPr lang="en-US" sz="19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US" dirty="0"/>
              <a:t>Component interaction</a:t>
            </a:r>
            <a:endParaRPr dirty="0"/>
          </a:p>
        </p:txBody>
      </p:sp>
      <p:sp>
        <p:nvSpPr>
          <p:cNvPr id="166" name="Google Shape;166;p25"/>
          <p:cNvSpPr txBox="1">
            <a:spLocks noGrp="1"/>
          </p:cNvSpPr>
          <p:nvPr>
            <p:ph idx="1"/>
          </p:nvPr>
        </p:nvSpPr>
        <p:spPr>
          <a:xfrm>
            <a:off x="628650" y="1369223"/>
            <a:ext cx="7886700" cy="2352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95250" lvl="0" indent="0" algn="l" rtl="0"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Input and Output properties</a:t>
            </a:r>
            <a:endParaRPr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Syntax</a:t>
            </a:r>
            <a:endParaRPr dirty="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88CC"/>
                </a:solidFill>
              </a:rPr>
              <a:t>@</a:t>
            </a:r>
            <a:r>
              <a:rPr lang="en" sz="1400" u="sng" dirty="0">
                <a:solidFill>
                  <a:srgbClr val="0088CC"/>
                </a:solidFill>
                <a:hlinkClick r:id="rId3"/>
              </a:rPr>
              <a:t>Input</a:t>
            </a:r>
            <a:r>
              <a:rPr lang="en" sz="1400" dirty="0">
                <a:solidFill>
                  <a:srgbClr val="666600"/>
                </a:solidFill>
              </a:rPr>
              <a:t>()</a:t>
            </a:r>
            <a:r>
              <a:rPr lang="en" sz="1400" dirty="0"/>
              <a:t>  hero</a:t>
            </a:r>
            <a:r>
              <a:rPr lang="en" sz="1400" dirty="0">
                <a:solidFill>
                  <a:srgbClr val="666600"/>
                </a:solidFill>
              </a:rPr>
              <a:t>:</a:t>
            </a:r>
            <a:r>
              <a:rPr lang="en" sz="1400" dirty="0"/>
              <a:t> </a:t>
            </a:r>
            <a:r>
              <a:rPr lang="en" sz="1400" dirty="0">
                <a:solidFill>
                  <a:srgbClr val="FF0000"/>
                </a:solidFill>
              </a:rPr>
              <a:t>Hero</a:t>
            </a:r>
            <a:r>
              <a:rPr lang="en" sz="1400" dirty="0">
                <a:solidFill>
                  <a:srgbClr val="666600"/>
                </a:solidFill>
              </a:rPr>
              <a:t>;</a:t>
            </a:r>
            <a:endParaRPr sz="1400" dirty="0">
              <a:solidFill>
                <a:srgbClr val="0088CC"/>
              </a:solidFill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88CC"/>
                </a:solidFill>
              </a:rPr>
              <a:t>@</a:t>
            </a:r>
            <a:r>
              <a:rPr lang="en" sz="1400" u="sng" dirty="0">
                <a:solidFill>
                  <a:srgbClr val="0088CC"/>
                </a:solidFill>
                <a:hlinkClick r:id="rId4"/>
              </a:rPr>
              <a:t>Output</a:t>
            </a:r>
            <a:r>
              <a:rPr lang="en" sz="1400" dirty="0">
                <a:solidFill>
                  <a:srgbClr val="666600"/>
                </a:solidFill>
              </a:rPr>
              <a:t>()</a:t>
            </a:r>
            <a:r>
              <a:rPr lang="en" sz="1400" dirty="0"/>
              <a:t> deleteRequest </a:t>
            </a:r>
            <a:r>
              <a:rPr lang="en" sz="1400" dirty="0">
                <a:solidFill>
                  <a:srgbClr val="666600"/>
                </a:solidFill>
              </a:rPr>
              <a:t>=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new</a:t>
            </a:r>
            <a:r>
              <a:rPr lang="en" sz="1400" dirty="0">
                <a:uFill>
                  <a:noFill/>
                </a:uFill>
                <a:hlinkClick r:id="rId5"/>
              </a:rPr>
              <a:t> </a:t>
            </a:r>
            <a:r>
              <a:rPr lang="en" sz="1400" u="sng" dirty="0">
                <a:solidFill>
                  <a:srgbClr val="FF0000"/>
                </a:solidFill>
                <a:hlinkClick r:id="rId5"/>
              </a:rPr>
              <a:t>EventEmitter</a:t>
            </a:r>
            <a:r>
              <a:rPr lang="en" sz="1400" dirty="0">
                <a:solidFill>
                  <a:srgbClr val="666600"/>
                </a:solidFill>
              </a:rPr>
              <a:t>&lt;</a:t>
            </a:r>
            <a:r>
              <a:rPr lang="en" sz="1400" dirty="0">
                <a:solidFill>
                  <a:srgbClr val="FF0000"/>
                </a:solidFill>
              </a:rPr>
              <a:t>Hero</a:t>
            </a:r>
            <a:r>
              <a:rPr lang="en" sz="1400" dirty="0">
                <a:solidFill>
                  <a:srgbClr val="666600"/>
                </a:solidFill>
              </a:rPr>
              <a:t>&gt;();</a:t>
            </a:r>
            <a:endParaRPr sz="1400" dirty="0">
              <a:solidFill>
                <a:srgbClr val="666600"/>
              </a:solidFill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highlight>
                  <a:srgbClr val="EBEBEB"/>
                </a:highlight>
              </a:rPr>
              <a:t>&lt;hero-detail [</a:t>
            </a:r>
            <a:r>
              <a:rPr lang="en" sz="1400" dirty="0">
                <a:solidFill>
                  <a:srgbClr val="FF0000"/>
                </a:solidFill>
                <a:highlight>
                  <a:srgbClr val="EBEBEB"/>
                </a:highlight>
              </a:rPr>
              <a:t>hero</a:t>
            </a:r>
            <a:r>
              <a:rPr lang="en" sz="1400" dirty="0">
                <a:highlight>
                  <a:srgbClr val="EBEBEB"/>
                </a:highlight>
              </a:rPr>
              <a:t>]="</a:t>
            </a:r>
            <a:r>
              <a:rPr lang="en" sz="1400" dirty="0">
                <a:solidFill>
                  <a:srgbClr val="0000CC"/>
                </a:solidFill>
                <a:highlight>
                  <a:srgbClr val="EBEBEB"/>
                </a:highlight>
              </a:rPr>
              <a:t>currentHero</a:t>
            </a:r>
            <a:r>
              <a:rPr lang="en" sz="1400" dirty="0">
                <a:highlight>
                  <a:srgbClr val="EBEBEB"/>
                </a:highlight>
              </a:rPr>
              <a:t>" (</a:t>
            </a:r>
            <a:r>
              <a:rPr lang="en" sz="1400" dirty="0">
                <a:solidFill>
                  <a:srgbClr val="FF0000"/>
                </a:solidFill>
                <a:highlight>
                  <a:srgbClr val="EBEBEB"/>
                </a:highlight>
              </a:rPr>
              <a:t>deleteRequest</a:t>
            </a:r>
            <a:r>
              <a:rPr lang="en" sz="1400" dirty="0">
                <a:highlight>
                  <a:srgbClr val="EBEBEB"/>
                </a:highlight>
              </a:rPr>
              <a:t>)="</a:t>
            </a:r>
            <a:r>
              <a:rPr lang="en" sz="1400" dirty="0">
                <a:solidFill>
                  <a:srgbClr val="0000CC"/>
                </a:solidFill>
                <a:highlight>
                  <a:srgbClr val="EBEBEB"/>
                </a:highlight>
              </a:rPr>
              <a:t>deleteHero</a:t>
            </a:r>
            <a:r>
              <a:rPr lang="en" sz="1400" dirty="0">
                <a:highlight>
                  <a:srgbClr val="EBEBEB"/>
                </a:highlight>
              </a:rPr>
              <a:t>($event)"&gt;&lt;/hero-detail</a:t>
            </a:r>
            <a:r>
              <a:rPr lang="en" sz="1400" dirty="0" smtClean="0">
                <a:highlight>
                  <a:srgbClr val="EBEBEB"/>
                </a:highlight>
              </a:rPr>
              <a:t>&gt;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rgbClr val="6666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257550"/>
            <a:ext cx="2786062" cy="1484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57550"/>
            <a:ext cx="3200400" cy="13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US" dirty="0"/>
              <a:t>Component interaction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idx="1"/>
          </p:nvPr>
        </p:nvSpPr>
        <p:spPr>
          <a:xfrm>
            <a:off x="628650" y="1369220"/>
            <a:ext cx="7886700" cy="640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Input and Output properties example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1820"/>
            <a:ext cx="8839201" cy="2640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1948" y="1350169"/>
            <a:ext cx="7886700" cy="3263400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</p:txBody>
      </p:sp>
      <p:pic>
        <p:nvPicPr>
          <p:cNvPr id="1026" name="Picture 2" descr="Directives In Angular - Part One (Attribute Directiv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723" y="1938881"/>
            <a:ext cx="61531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9806</TotalTime>
  <Words>1272</Words>
  <Application>Microsoft Office PowerPoint</Application>
  <PresentationFormat>On-screen Show (16:9)</PresentationFormat>
  <Paragraphs>238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SFMono-Regular</vt:lpstr>
      <vt:lpstr>Calibri</vt:lpstr>
      <vt:lpstr>-apple-system</vt:lpstr>
      <vt:lpstr>Times New Roman</vt:lpstr>
      <vt:lpstr>Arial</vt:lpstr>
      <vt:lpstr>Calibri Light</vt:lpstr>
      <vt:lpstr>Droid Sans Mono</vt:lpstr>
      <vt:lpstr>Office Theme</vt:lpstr>
      <vt:lpstr>Angular</vt:lpstr>
      <vt:lpstr>Agenda</vt:lpstr>
      <vt:lpstr>References</vt:lpstr>
      <vt:lpstr>Template reference variables</vt:lpstr>
      <vt:lpstr>Component interaction</vt:lpstr>
      <vt:lpstr>Component interaction</vt:lpstr>
      <vt:lpstr>Component interaction</vt:lpstr>
      <vt:lpstr>Component interaction</vt:lpstr>
      <vt:lpstr>Directives</vt:lpstr>
      <vt:lpstr>Directives</vt:lpstr>
      <vt:lpstr>Attribute directives</vt:lpstr>
      <vt:lpstr>Structural directives</vt:lpstr>
      <vt:lpstr>Pipes</vt:lpstr>
      <vt:lpstr>Pipes</vt:lpstr>
      <vt:lpstr>Routing &amp; Navigation</vt:lpstr>
      <vt:lpstr>Routing &amp; Navigation</vt:lpstr>
      <vt:lpstr>Routing &amp; Navigation</vt:lpstr>
      <vt:lpstr>Routing &amp; Navigation</vt:lpstr>
      <vt:lpstr>Routing &amp; Navigation</vt:lpstr>
      <vt:lpstr>Routing &amp; Navigation</vt:lpstr>
      <vt:lpstr>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Reactive form</vt:lpstr>
      <vt:lpstr>Reactive form</vt:lpstr>
      <vt:lpstr>Reactive form</vt:lpstr>
      <vt:lpstr>Reactive form</vt:lpstr>
      <vt:lpstr>Reactive form</vt:lpstr>
      <vt:lpstr>Reactive form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222</cp:revision>
  <dcterms:modified xsi:type="dcterms:W3CDTF">2024-08-22T03:42:58Z</dcterms:modified>
</cp:coreProperties>
</file>