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47"/>
  </p:notesMasterIdLst>
  <p:sldIdLst>
    <p:sldId id="256" r:id="rId2"/>
    <p:sldId id="444" r:id="rId3"/>
    <p:sldId id="446" r:id="rId4"/>
    <p:sldId id="448" r:id="rId5"/>
    <p:sldId id="320" r:id="rId6"/>
    <p:sldId id="321" r:id="rId7"/>
    <p:sldId id="322" r:id="rId8"/>
    <p:sldId id="431" r:id="rId9"/>
    <p:sldId id="323" r:id="rId10"/>
    <p:sldId id="324" r:id="rId11"/>
    <p:sldId id="326" r:id="rId12"/>
    <p:sldId id="330" r:id="rId13"/>
    <p:sldId id="450" r:id="rId14"/>
    <p:sldId id="331" r:id="rId15"/>
    <p:sldId id="432" r:id="rId16"/>
    <p:sldId id="327" r:id="rId17"/>
    <p:sldId id="344" r:id="rId18"/>
    <p:sldId id="433" r:id="rId19"/>
    <p:sldId id="345" r:id="rId20"/>
    <p:sldId id="346" r:id="rId21"/>
    <p:sldId id="434" r:id="rId22"/>
    <p:sldId id="347" r:id="rId23"/>
    <p:sldId id="348" r:id="rId24"/>
    <p:sldId id="349" r:id="rId25"/>
    <p:sldId id="435" r:id="rId26"/>
    <p:sldId id="436" r:id="rId27"/>
    <p:sldId id="437" r:id="rId28"/>
    <p:sldId id="442" r:id="rId29"/>
    <p:sldId id="439" r:id="rId30"/>
    <p:sldId id="396" r:id="rId31"/>
    <p:sldId id="397" r:id="rId32"/>
    <p:sldId id="398" r:id="rId33"/>
    <p:sldId id="399" r:id="rId34"/>
    <p:sldId id="400" r:id="rId35"/>
    <p:sldId id="401" r:id="rId36"/>
    <p:sldId id="402" r:id="rId37"/>
    <p:sldId id="403" r:id="rId38"/>
    <p:sldId id="404" r:id="rId39"/>
    <p:sldId id="405" r:id="rId40"/>
    <p:sldId id="406" r:id="rId41"/>
    <p:sldId id="407" r:id="rId42"/>
    <p:sldId id="408" r:id="rId43"/>
    <p:sldId id="409" r:id="rId44"/>
    <p:sldId id="447" r:id="rId45"/>
    <p:sldId id="449" r:id="rId46"/>
  </p:sldIdLst>
  <p:sldSz cx="9144000" cy="5143500" type="screen16x9"/>
  <p:notesSz cx="6858000" cy="9144000"/>
  <p:embeddedFontLst>
    <p:embeddedFont>
      <p:font typeface="Calibri Light" panose="020F0302020204030204" pitchFamily="34" charset="0"/>
      <p:regular r:id="rId48"/>
      <p:italic r:id="rId49"/>
    </p:embeddedFont>
    <p:embeddedFont>
      <p:font typeface="Calibri" panose="020F0502020204030204" pitchFamily="3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60"/>
  </p:normalViewPr>
  <p:slideViewPr>
    <p:cSldViewPr>
      <p:cViewPr varScale="1">
        <p:scale>
          <a:sx n="152" d="100"/>
          <a:sy n="152" d="100"/>
        </p:scale>
        <p:origin x="426" y="13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878192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4083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4b9d6d5c8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4b9d6d5c8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9095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6195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07699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72305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72857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74896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92284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92718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96476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3420937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56246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44177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91793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295382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ngular.dev/guide/di/dependency-injec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w3schools.com/js/js_promise.as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angular.io/guide/htt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angular.io/api/common/http/HttpParam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angular.io/api/common/http/HTTP_INTERCEPTOR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ng-bootstrap.github.io/#/components/alert/examples" TargetMode="External"/><Relationship Id="rId2" Type="http://schemas.openxmlformats.org/officeDocument/2006/relationships/hyperlink" Target="https://ng-bootstrap.github.io/#/components/modal/example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hyperlink" Target="https://getbootstrap.com/" TargetMode="External"/><Relationship Id="rId3" Type="http://schemas.openxmlformats.org/officeDocument/2006/relationships/hyperlink" Target="https://www.w3schools.com/css/" TargetMode="External"/><Relationship Id="rId7" Type="http://schemas.openxmlformats.org/officeDocument/2006/relationships/hyperlink" Target="https://sass-lang.com/guide/" TargetMode="External"/><Relationship Id="rId12" Type="http://schemas.openxmlformats.org/officeDocument/2006/relationships/hyperlink" Target="https://github.com/helenhash/angular-demo" TargetMode="External"/><Relationship Id="rId2" Type="http://schemas.openxmlformats.org/officeDocument/2006/relationships/hyperlink" Target="https://roadmap.sh/frontend" TargetMode="External"/><Relationship Id="rId1" Type="http://schemas.openxmlformats.org/officeDocument/2006/relationships/slideLayout" Target="../slideLayouts/slideLayout2.xml"/><Relationship Id="rId6" Type="http://schemas.openxmlformats.org/officeDocument/2006/relationships/hyperlink" Target="https://angular.dev/" TargetMode="External"/><Relationship Id="rId11" Type="http://schemas.openxmlformats.org/officeDocument/2006/relationships/hyperlink" Target="https://rxjs.dev/" TargetMode="External"/><Relationship Id="rId5" Type="http://schemas.openxmlformats.org/officeDocument/2006/relationships/hyperlink" Target="https://www.typescriptlang.org/docs/handbook/typescript-in-5-minutes.html" TargetMode="External"/><Relationship Id="rId10" Type="http://schemas.openxmlformats.org/officeDocument/2006/relationships/hyperlink" Target="https://material.angular.io/" TargetMode="External"/><Relationship Id="rId4" Type="http://schemas.openxmlformats.org/officeDocument/2006/relationships/hyperlink" Target="https://www.w3schools.com/html/" TargetMode="External"/><Relationship Id="rId9" Type="http://schemas.openxmlformats.org/officeDocument/2006/relationships/hyperlink" Target="https://tailwindcss.com/docs/guides/angular"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www.learnrxjs.io/" TargetMode="External"/><Relationship Id="rId2" Type="http://schemas.openxmlformats.org/officeDocument/2006/relationships/hyperlink" Target="https://rxjs-dev.firebaseapp.com/guide/observable" TargetMode="External"/><Relationship Id="rId1" Type="http://schemas.openxmlformats.org/officeDocument/2006/relationships/slideLayout" Target="../slideLayouts/slideLayout2.xml"/><Relationship Id="rId6" Type="http://schemas.openxmlformats.org/officeDocument/2006/relationships/hyperlink" Target="https://techtalk.vn/chon-promise-hay-observable-khi-lam-viec-voi-angular.html" TargetMode="External"/><Relationship Id="rId5" Type="http://schemas.openxmlformats.org/officeDocument/2006/relationships/hyperlink" Target="https://developer.mozilla.org/vi/docs/Web/JavaScript/Reference/Statements/async_function" TargetMode="External"/><Relationship Id="rId4" Type="http://schemas.openxmlformats.org/officeDocument/2006/relationships/hyperlink" Target="http://reactivex.io/documentation/observable.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ultimatecourses.com/blog/dynamic-page-titles-angular-2-router-event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2" Type="http://schemas.openxmlformats.org/officeDocument/2006/relationships/hyperlink" Target="https://angular.dev/api/router/CanActivate"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ngular.io/api/core/Injectabl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ngular.io/guide/glossary#di-token" TargetMode="External"/><Relationship Id="rId2" Type="http://schemas.openxmlformats.org/officeDocument/2006/relationships/hyperlink" Target="https://angular.io/guide/glossary#provider"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prstGeom prst="rect">
            <a:avLst/>
          </a:prstGeom>
        </p:spPr>
        <p:txBody>
          <a:bodyPr spcFirstLastPara="1" wrap="square" lIns="68575" tIns="68575" rIns="68575" bIns="68575" anchor="b" anchorCtr="0">
            <a:noAutofit/>
          </a:bodyPr>
          <a:lstStyle/>
          <a:p>
            <a:pPr marL="0" lvl="0" indent="0" algn="ctr" rtl="0">
              <a:spcBef>
                <a:spcPts val="0"/>
              </a:spcBef>
              <a:spcAft>
                <a:spcPts val="0"/>
              </a:spcAft>
              <a:buNone/>
            </a:pPr>
            <a:r>
              <a:rPr lang="en"/>
              <a:t>Angular</a:t>
            </a:r>
            <a:endParaRPr/>
          </a:p>
        </p:txBody>
      </p:sp>
      <p:sp>
        <p:nvSpPr>
          <p:cNvPr id="89" name="Google Shape;89;p13"/>
          <p:cNvSpPr txBox="1">
            <a:spLocks noGrp="1"/>
          </p:cNvSpPr>
          <p:nvPr>
            <p:ph type="subTitle" idx="1"/>
          </p:nvPr>
        </p:nvSpPr>
        <p:spPr>
          <a:prstGeom prst="rect">
            <a:avLst/>
          </a:prstGeom>
        </p:spPr>
        <p:txBody>
          <a:bodyPr spcFirstLastPara="1" wrap="square" lIns="68575" tIns="68575" rIns="68575" bIns="68575" anchor="t" anchorCtr="0">
            <a:noAutofit/>
          </a:bodyPr>
          <a:lstStyle/>
          <a:p>
            <a:pPr marL="0" lvl="0" indent="0" algn="ctr" rtl="0">
              <a:spcBef>
                <a:spcPts val="800"/>
              </a:spcBef>
              <a:spcAft>
                <a:spcPts val="0"/>
              </a:spcAft>
              <a:buNone/>
            </a:pPr>
            <a:r>
              <a:rPr lang="en" dirty="0"/>
              <a:t>Author: Giau Le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Dependency injection</a:t>
            </a:r>
            <a:endParaRPr lang="en-US" dirty="0">
              <a:latin typeface="+mn-lt"/>
              <a:ea typeface="Arial"/>
              <a:cs typeface="Arial"/>
            </a:endParaRPr>
          </a:p>
        </p:txBody>
      </p:sp>
      <p:sp>
        <p:nvSpPr>
          <p:cNvPr id="3" name="Text Placeholder 2"/>
          <p:cNvSpPr>
            <a:spLocks noGrp="1"/>
          </p:cNvSpPr>
          <p:nvPr>
            <p:ph idx="1"/>
          </p:nvPr>
        </p:nvSpPr>
        <p:spPr/>
        <p:txBody>
          <a:bodyPr>
            <a:normAutofit/>
          </a:bodyPr>
          <a:lstStyle/>
          <a:p>
            <a:r>
              <a:rPr lang="en-US" dirty="0">
                <a:hlinkClick r:id="rId2"/>
              </a:rPr>
              <a:t>https://</a:t>
            </a:r>
            <a:r>
              <a:rPr lang="en-US" dirty="0" smtClean="0">
                <a:hlinkClick r:id="rId2"/>
              </a:rPr>
              <a:t>angular.dev/guide/di/dependency-injection</a:t>
            </a:r>
            <a:endParaRPr lang="en-US" dirty="0" smtClean="0"/>
          </a:p>
          <a:p>
            <a:r>
              <a:rPr lang="en-US" sz="1800" dirty="0"/>
              <a:t>Tree-shakable providers</a:t>
            </a:r>
          </a:p>
          <a:p>
            <a:pPr lvl="1"/>
            <a:r>
              <a:rPr lang="en-US" sz="1400" dirty="0" err="1"/>
              <a:t>providedIn</a:t>
            </a:r>
            <a:r>
              <a:rPr lang="en-US" sz="1400" dirty="0"/>
              <a:t>: 'root',</a:t>
            </a:r>
            <a:endParaRPr lang="vi-VN" sz="1400" dirty="0"/>
          </a:p>
          <a:p>
            <a:pPr marL="571500" lvl="1" indent="0">
              <a:buNone/>
            </a:pPr>
            <a:r>
              <a:rPr lang="vi-VN" sz="1400" dirty="0"/>
              <a:t>-&gt; </a:t>
            </a:r>
            <a:r>
              <a:rPr lang="vi-VN" sz="1400" dirty="0" smtClean="0"/>
              <a:t>Singleto</a:t>
            </a:r>
            <a:r>
              <a:rPr lang="en-US" sz="1400" dirty="0" smtClean="0"/>
              <a:t>n</a:t>
            </a:r>
            <a:endParaRPr lang="en-US" sz="1400" dirty="0"/>
          </a:p>
          <a:p>
            <a:pPr lvl="1"/>
            <a:r>
              <a:rPr lang="en-US" sz="1400" dirty="0"/>
              <a:t>Injectable</a:t>
            </a:r>
          </a:p>
        </p:txBody>
      </p:sp>
    </p:spTree>
    <p:extLst>
      <p:ext uri="{BB962C8B-B14F-4D97-AF65-F5344CB8AC3E}">
        <p14:creationId xmlns:p14="http://schemas.microsoft.com/office/powerpoint/2010/main" val="2613301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Dependency injection</a:t>
            </a:r>
            <a:endParaRPr lang="en-US" dirty="0">
              <a:latin typeface="+mn-lt"/>
              <a:ea typeface="Arial"/>
              <a:cs typeface="Arial"/>
            </a:endParaRPr>
          </a:p>
        </p:txBody>
      </p:sp>
      <p:sp>
        <p:nvSpPr>
          <p:cNvPr id="3" name="Tex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1981200" y="971550"/>
            <a:ext cx="5181600" cy="4120666"/>
          </a:xfrm>
          <a:prstGeom prst="rect">
            <a:avLst/>
          </a:prstGeom>
        </p:spPr>
      </p:pic>
    </p:spTree>
    <p:extLst>
      <p:ext uri="{BB962C8B-B14F-4D97-AF65-F5344CB8AC3E}">
        <p14:creationId xmlns:p14="http://schemas.microsoft.com/office/powerpoint/2010/main" val="33486003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a:t>
            </a:r>
            <a:endParaRPr lang="en-US" dirty="0"/>
          </a:p>
        </p:txBody>
      </p:sp>
      <p:sp>
        <p:nvSpPr>
          <p:cNvPr id="3" name="Text Placeholder 2"/>
          <p:cNvSpPr>
            <a:spLocks noGrp="1"/>
          </p:cNvSpPr>
          <p:nvPr>
            <p:ph idx="1"/>
          </p:nvPr>
        </p:nvSpPr>
        <p:spPr>
          <a:xfrm>
            <a:off x="628705" y="1047750"/>
            <a:ext cx="7886700" cy="3263400"/>
          </a:xfrm>
        </p:spPr>
        <p:txBody>
          <a:bodyPr/>
          <a:lstStyle/>
          <a:p>
            <a:r>
              <a:rPr lang="vi-VN" dirty="0"/>
              <a:t>L</a:t>
            </a:r>
            <a:r>
              <a:rPr lang="en-US" dirty="0" err="1"/>
              <a:t>ets</a:t>
            </a:r>
            <a:r>
              <a:rPr lang="en-US" dirty="0"/>
              <a:t> asynchronous methods return values like synchronous methods: instead of immediately returning the final value, the asynchronous method returns a </a:t>
            </a:r>
            <a:r>
              <a:rPr lang="en-US" i="1" dirty="0"/>
              <a:t>promise</a:t>
            </a:r>
            <a:r>
              <a:rPr lang="en-US" dirty="0"/>
              <a:t> to supply the value at some point in the future.</a:t>
            </a:r>
            <a:endParaRPr lang="vi-VN" dirty="0"/>
          </a:p>
          <a:p>
            <a:pPr lvl="1"/>
            <a:r>
              <a:rPr lang="en-US" dirty="0">
                <a:hlinkClick r:id="rId2"/>
              </a:rPr>
              <a:t>https://www.w3schools.com/js/js_promise.asp</a:t>
            </a:r>
            <a:endParaRPr lang="vi-VN" dirty="0"/>
          </a:p>
          <a:p>
            <a:pPr marL="571500" lvl="1" indent="0">
              <a:buNone/>
            </a:pPr>
            <a:endParaRPr lang="vi-VN" dirty="0"/>
          </a:p>
          <a:p>
            <a:pPr lvl="1"/>
            <a:endParaRPr lang="en-US" dirty="0"/>
          </a:p>
        </p:txBody>
      </p:sp>
      <p:pic>
        <p:nvPicPr>
          <p:cNvPr id="1026" name="Picture 2" descr="https://mdn.mozillademos.org/files/8633/promis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800350"/>
            <a:ext cx="5318193" cy="1971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0937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76400" y="1505073"/>
            <a:ext cx="6324600" cy="2991795"/>
          </a:xfrm>
          <a:prstGeom prst="rect">
            <a:avLst/>
          </a:prstGeom>
        </p:spPr>
      </p:pic>
    </p:spTree>
    <p:extLst>
      <p:ext uri="{BB962C8B-B14F-4D97-AF65-F5344CB8AC3E}">
        <p14:creationId xmlns:p14="http://schemas.microsoft.com/office/powerpoint/2010/main" val="3822214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a:t>
            </a:r>
            <a:endParaRPr lang="en-US" dirty="0"/>
          </a:p>
        </p:txBody>
      </p:sp>
      <p:sp>
        <p:nvSpPr>
          <p:cNvPr id="3" name="Text Placeholder 2"/>
          <p:cNvSpPr>
            <a:spLocks noGrp="1"/>
          </p:cNvSpPr>
          <p:nvPr>
            <p:ph idx="1"/>
          </p:nvPr>
        </p:nvSpPr>
        <p:spPr/>
        <p:txBody>
          <a:bodyPr/>
          <a:lstStyle/>
          <a:p>
            <a:r>
              <a:rPr lang="vi-VN" dirty="0"/>
              <a:t>Ex</a:t>
            </a:r>
          </a:p>
          <a:p>
            <a:pPr lvl="1"/>
            <a:r>
              <a:rPr lang="en-US" dirty="0" err="1"/>
              <a:t>const</a:t>
            </a:r>
            <a:r>
              <a:rPr lang="en-US" dirty="0"/>
              <a:t> promise = </a:t>
            </a:r>
            <a:r>
              <a:rPr lang="en-US" dirty="0" err="1"/>
              <a:t>createAudioFileAsync</a:t>
            </a:r>
            <a:r>
              <a:rPr lang="en-US" dirty="0"/>
              <a:t>(</a:t>
            </a:r>
            <a:r>
              <a:rPr lang="en-US" dirty="0" err="1"/>
              <a:t>audioSettings</a:t>
            </a:r>
            <a:r>
              <a:rPr lang="en-US" dirty="0"/>
              <a:t>); </a:t>
            </a:r>
            <a:r>
              <a:rPr lang="en-US" dirty="0" err="1"/>
              <a:t>promise.then</a:t>
            </a:r>
            <a:r>
              <a:rPr lang="en-US" dirty="0"/>
              <a:t>(</a:t>
            </a:r>
            <a:r>
              <a:rPr lang="en-US" dirty="0" err="1"/>
              <a:t>successCallback</a:t>
            </a:r>
            <a:r>
              <a:rPr lang="en-US" dirty="0"/>
              <a:t>, </a:t>
            </a:r>
            <a:r>
              <a:rPr lang="en-US" dirty="0" err="1"/>
              <a:t>failureCallback</a:t>
            </a:r>
            <a:r>
              <a:rPr lang="en-US" dirty="0"/>
              <a:t>)</a:t>
            </a:r>
            <a:endParaRPr lang="vi-VN" dirty="0"/>
          </a:p>
          <a:p>
            <a:r>
              <a:rPr lang="en-US" dirty="0"/>
              <a:t>Chaining</a:t>
            </a:r>
          </a:p>
          <a:p>
            <a:endParaRPr lang="en-US" dirty="0"/>
          </a:p>
        </p:txBody>
      </p:sp>
      <p:pic>
        <p:nvPicPr>
          <p:cNvPr id="7" name="Picture 6"/>
          <p:cNvPicPr>
            <a:picLocks noChangeAspect="1"/>
          </p:cNvPicPr>
          <p:nvPr/>
        </p:nvPicPr>
        <p:blipFill>
          <a:blip r:embed="rId2"/>
          <a:stretch>
            <a:fillRect/>
          </a:stretch>
        </p:blipFill>
        <p:spPr>
          <a:xfrm>
            <a:off x="1600200" y="2800350"/>
            <a:ext cx="3846956" cy="2060869"/>
          </a:xfrm>
          <a:prstGeom prst="rect">
            <a:avLst/>
          </a:prstGeom>
        </p:spPr>
      </p:pic>
    </p:spTree>
    <p:extLst>
      <p:ext uri="{BB962C8B-B14F-4D97-AF65-F5344CB8AC3E}">
        <p14:creationId xmlns:p14="http://schemas.microsoft.com/office/powerpoint/2010/main" val="13995777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Promise</a:t>
            </a:r>
            <a:r>
              <a:rPr lang="vi-VN" dirty="0"/>
              <a:t> (Javascript)</a:t>
            </a:r>
            <a:endParaRPr lang="en-US" dirty="0"/>
          </a:p>
        </p:txBody>
      </p:sp>
      <p:sp>
        <p:nvSpPr>
          <p:cNvPr id="3" name="Tex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14300" y="1878330"/>
            <a:ext cx="4838700" cy="1552575"/>
          </a:xfrm>
          <a:prstGeom prst="rect">
            <a:avLst/>
          </a:prstGeom>
        </p:spPr>
      </p:pic>
      <p:pic>
        <p:nvPicPr>
          <p:cNvPr id="5" name="Picture 4"/>
          <p:cNvPicPr>
            <a:picLocks noChangeAspect="1"/>
          </p:cNvPicPr>
          <p:nvPr/>
        </p:nvPicPr>
        <p:blipFill>
          <a:blip r:embed="rId3"/>
          <a:stretch>
            <a:fillRect/>
          </a:stretch>
        </p:blipFill>
        <p:spPr>
          <a:xfrm>
            <a:off x="5181600" y="1871892"/>
            <a:ext cx="3829050" cy="1543050"/>
          </a:xfrm>
          <a:prstGeom prst="rect">
            <a:avLst/>
          </a:prstGeom>
        </p:spPr>
      </p:pic>
    </p:spTree>
    <p:extLst>
      <p:ext uri="{BB962C8B-B14F-4D97-AF65-F5344CB8AC3E}">
        <p14:creationId xmlns:p14="http://schemas.microsoft.com/office/powerpoint/2010/main" val="26862716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latin typeface="+mn-lt"/>
            </a:endParaRPr>
          </a:p>
        </p:txBody>
      </p:sp>
      <p:sp>
        <p:nvSpPr>
          <p:cNvPr id="3" name="Text Placeholder 2"/>
          <p:cNvSpPr>
            <a:spLocks noGrp="1"/>
          </p:cNvSpPr>
          <p:nvPr>
            <p:ph idx="1"/>
          </p:nvPr>
        </p:nvSpPr>
        <p:spPr/>
        <p:txBody>
          <a:bodyPr/>
          <a:lstStyle/>
          <a:p>
            <a:r>
              <a:rPr lang="vi-VN" dirty="0">
                <a:hlinkClick r:id="rId2"/>
              </a:rPr>
              <a:t>https://angular.io/guide/http</a:t>
            </a:r>
            <a:endParaRPr lang="vi-VN" dirty="0"/>
          </a:p>
          <a:p>
            <a:r>
              <a:rPr lang="en-US" dirty="0"/>
              <a:t>Most front-end applications need to communicate with a server over the HTTP protocol, to download or upload data and access other back-end services.</a:t>
            </a:r>
            <a:endParaRPr lang="vi-VN" dirty="0"/>
          </a:p>
          <a:p>
            <a:r>
              <a:rPr lang="en-US" b="1" dirty="0" err="1"/>
              <a:t>HttpClient</a:t>
            </a:r>
            <a:r>
              <a:rPr lang="en-US" b="1" dirty="0"/>
              <a:t> class </a:t>
            </a:r>
            <a:r>
              <a:rPr lang="en-US" dirty="0"/>
              <a:t>in </a:t>
            </a:r>
            <a:r>
              <a:rPr lang="en-US" b="1" dirty="0"/>
              <a:t>@angular/common/http</a:t>
            </a:r>
            <a:r>
              <a:rPr lang="en-US" dirty="0"/>
              <a:t>.</a:t>
            </a:r>
          </a:p>
        </p:txBody>
      </p:sp>
      <p:pic>
        <p:nvPicPr>
          <p:cNvPr id="1026" name="Picture 2" descr="Extending Angular HttpClient. Angular introduced the HttpClient… | by  Bogdan Bogdanov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333750"/>
            <a:ext cx="4966337" cy="1601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1073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idx="1"/>
          </p:nvPr>
        </p:nvSpPr>
        <p:spPr/>
        <p:txBody>
          <a:bodyPr/>
          <a:lstStyle/>
          <a:p>
            <a:r>
              <a:rPr lang="en-US" dirty="0"/>
              <a:t>Setup for server communication</a:t>
            </a:r>
          </a:p>
          <a:p>
            <a:pPr lvl="1"/>
            <a:r>
              <a:rPr lang="vi-VN" dirty="0"/>
              <a:t>I</a:t>
            </a:r>
            <a:r>
              <a:rPr lang="en-US" dirty="0" err="1"/>
              <a:t>mport</a:t>
            </a:r>
            <a:r>
              <a:rPr lang="en-US" dirty="0"/>
              <a:t> the Angular </a:t>
            </a:r>
            <a:r>
              <a:rPr lang="en-US" b="1" dirty="0" err="1"/>
              <a:t>HttpClientModule</a:t>
            </a:r>
            <a:endParaRPr lang="en-US" dirty="0"/>
          </a:p>
          <a:p>
            <a:pPr lvl="1"/>
            <a:r>
              <a:rPr lang="vi-VN" dirty="0"/>
              <a:t>I</a:t>
            </a:r>
            <a:r>
              <a:rPr lang="en-US" dirty="0" err="1"/>
              <a:t>nject</a:t>
            </a:r>
            <a:r>
              <a:rPr lang="en-US" dirty="0"/>
              <a:t> the </a:t>
            </a:r>
            <a:r>
              <a:rPr lang="en-US" b="1" dirty="0" err="1"/>
              <a:t>HttpClient</a:t>
            </a:r>
            <a:r>
              <a:rPr lang="en-US" dirty="0"/>
              <a:t> </a:t>
            </a:r>
            <a:r>
              <a:rPr lang="en-US" b="1" dirty="0"/>
              <a:t>service</a:t>
            </a:r>
            <a:r>
              <a:rPr lang="en-US" dirty="0"/>
              <a:t> as a dependency of an application class</a:t>
            </a:r>
          </a:p>
          <a:p>
            <a:pPr lvl="1"/>
            <a:r>
              <a:rPr lang="vi-VN" dirty="0"/>
              <a:t>Using </a:t>
            </a:r>
            <a:r>
              <a:rPr lang="en-US" b="1" dirty="0" err="1"/>
              <a:t>RxJS</a:t>
            </a:r>
            <a:r>
              <a:rPr lang="en-US" dirty="0"/>
              <a:t> observable and operator symbols</a:t>
            </a:r>
          </a:p>
          <a:p>
            <a:pPr marL="95250" indent="0">
              <a:buNone/>
            </a:pPr>
            <a:endParaRPr lang="en-US" dirty="0"/>
          </a:p>
        </p:txBody>
      </p:sp>
      <p:pic>
        <p:nvPicPr>
          <p:cNvPr id="5" name="Picture 4"/>
          <p:cNvPicPr>
            <a:picLocks noChangeAspect="1"/>
          </p:cNvPicPr>
          <p:nvPr/>
        </p:nvPicPr>
        <p:blipFill>
          <a:blip r:embed="rId2"/>
          <a:stretch>
            <a:fillRect/>
          </a:stretch>
        </p:blipFill>
        <p:spPr>
          <a:xfrm>
            <a:off x="3962400" y="2763985"/>
            <a:ext cx="3700463" cy="2114550"/>
          </a:xfrm>
          <a:prstGeom prst="rect">
            <a:avLst/>
          </a:prstGeom>
        </p:spPr>
      </p:pic>
      <p:pic>
        <p:nvPicPr>
          <p:cNvPr id="6" name="Picture 5"/>
          <p:cNvPicPr>
            <a:picLocks noChangeAspect="1"/>
          </p:cNvPicPr>
          <p:nvPr/>
        </p:nvPicPr>
        <p:blipFill>
          <a:blip r:embed="rId3"/>
          <a:stretch>
            <a:fillRect/>
          </a:stretch>
        </p:blipFill>
        <p:spPr>
          <a:xfrm>
            <a:off x="1676400" y="2859235"/>
            <a:ext cx="1650189" cy="1924050"/>
          </a:xfrm>
          <a:prstGeom prst="rect">
            <a:avLst/>
          </a:prstGeom>
        </p:spPr>
      </p:pic>
    </p:spTree>
    <p:extLst>
      <p:ext uri="{BB962C8B-B14F-4D97-AF65-F5344CB8AC3E}">
        <p14:creationId xmlns:p14="http://schemas.microsoft.com/office/powerpoint/2010/main" val="3839211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Http</a:t>
            </a:r>
            <a:r>
              <a:rPr lang="vi-VN" dirty="0">
                <a:ea typeface="Arial"/>
                <a:cs typeface="Arial"/>
                <a:sym typeface="Arial"/>
              </a:rPr>
              <a:t> </a:t>
            </a:r>
            <a:r>
              <a:rPr lang="en-US" dirty="0">
                <a:ea typeface="Arial"/>
                <a:cs typeface="Arial"/>
                <a:sym typeface="Arial"/>
              </a:rPr>
              <a:t>Client</a:t>
            </a:r>
            <a:endParaRPr lang="en-US" dirty="0"/>
          </a:p>
        </p:txBody>
      </p:sp>
      <p:sp>
        <p:nvSpPr>
          <p:cNvPr id="3" name="Text Placeholder 2"/>
          <p:cNvSpPr>
            <a:spLocks noGrp="1"/>
          </p:cNvSpPr>
          <p:nvPr>
            <p:ph idx="1"/>
          </p:nvPr>
        </p:nvSpPr>
        <p:spPr/>
        <p:txBody>
          <a:bodyPr/>
          <a:lstStyle/>
          <a:p>
            <a:r>
              <a:rPr lang="en-US" dirty="0"/>
              <a:t>Requesting data from a server</a:t>
            </a:r>
          </a:p>
          <a:p>
            <a:pPr lvl="1"/>
            <a:r>
              <a:rPr lang="en-US" dirty="0"/>
              <a:t>The </a:t>
            </a:r>
            <a:r>
              <a:rPr lang="en-US" dirty="0" err="1"/>
              <a:t>aynchronous</a:t>
            </a:r>
            <a:r>
              <a:rPr lang="en-US" dirty="0"/>
              <a:t> method sends an HTTP request, and returns an </a:t>
            </a:r>
            <a:r>
              <a:rPr lang="en-US" b="1" dirty="0"/>
              <a:t>Observable</a:t>
            </a:r>
            <a:r>
              <a:rPr lang="en-US" dirty="0"/>
              <a:t> that emits the requested data when the response is received</a:t>
            </a:r>
          </a:p>
          <a:p>
            <a:pPr lvl="1"/>
            <a:r>
              <a:rPr lang="vi-VN" dirty="0"/>
              <a:t>Example:</a:t>
            </a:r>
            <a:r>
              <a:rPr lang="en-US" dirty="0"/>
              <a:t> </a:t>
            </a:r>
            <a:r>
              <a:rPr lang="en-US" b="1" dirty="0"/>
              <a:t>get() </a:t>
            </a:r>
            <a:r>
              <a:rPr lang="en-US" dirty="0"/>
              <a:t>method takes two </a:t>
            </a:r>
            <a:r>
              <a:rPr lang="vi-VN" dirty="0"/>
              <a:t>arguments:</a:t>
            </a:r>
            <a:r>
              <a:rPr lang="en-US" dirty="0"/>
              <a:t> </a:t>
            </a:r>
            <a:endParaRPr lang="vi-VN" dirty="0"/>
          </a:p>
          <a:p>
            <a:pPr lvl="2"/>
            <a:r>
              <a:rPr lang="en-US" dirty="0"/>
              <a:t>endpoint URL </a:t>
            </a:r>
            <a:endParaRPr lang="vi-VN" dirty="0"/>
          </a:p>
          <a:p>
            <a:pPr lvl="2"/>
            <a:r>
              <a:rPr lang="en-US" dirty="0"/>
              <a:t>options object</a:t>
            </a:r>
          </a:p>
        </p:txBody>
      </p:sp>
      <p:pic>
        <p:nvPicPr>
          <p:cNvPr id="4" name="Picture 3"/>
          <p:cNvPicPr>
            <a:picLocks noChangeAspect="1"/>
          </p:cNvPicPr>
          <p:nvPr/>
        </p:nvPicPr>
        <p:blipFill>
          <a:blip r:embed="rId2"/>
          <a:stretch>
            <a:fillRect/>
          </a:stretch>
        </p:blipFill>
        <p:spPr>
          <a:xfrm>
            <a:off x="4125823" y="2800350"/>
            <a:ext cx="3700463" cy="2114550"/>
          </a:xfrm>
          <a:prstGeom prst="rect">
            <a:avLst/>
          </a:prstGeom>
        </p:spPr>
      </p:pic>
    </p:spTree>
    <p:extLst>
      <p:ext uri="{BB962C8B-B14F-4D97-AF65-F5344CB8AC3E}">
        <p14:creationId xmlns:p14="http://schemas.microsoft.com/office/powerpoint/2010/main" val="1817742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Http</a:t>
            </a:r>
            <a:r>
              <a:rPr lang="vi-VN" dirty="0">
                <a:ea typeface="Arial"/>
                <a:cs typeface="Arial"/>
                <a:sym typeface="Arial"/>
              </a:rPr>
              <a:t> </a:t>
            </a:r>
            <a:r>
              <a:rPr lang="en-US" dirty="0">
                <a:ea typeface="Arial"/>
                <a:cs typeface="Arial"/>
                <a:sym typeface="Arial"/>
              </a:rPr>
              <a:t>Client</a:t>
            </a:r>
            <a:endParaRPr lang="en-US" dirty="0"/>
          </a:p>
        </p:txBody>
      </p:sp>
      <p:sp>
        <p:nvSpPr>
          <p:cNvPr id="3" name="Text Placeholder 2"/>
          <p:cNvSpPr>
            <a:spLocks noGrp="1"/>
          </p:cNvSpPr>
          <p:nvPr>
            <p:ph idx="1"/>
          </p:nvPr>
        </p:nvSpPr>
        <p:spPr/>
        <p:txBody>
          <a:bodyPr/>
          <a:lstStyle/>
          <a:p>
            <a:pPr lvl="1"/>
            <a:endParaRPr lang="vi-VN" dirty="0"/>
          </a:p>
          <a:p>
            <a:pPr lvl="1"/>
            <a:endParaRPr lang="vi-VN" dirty="0"/>
          </a:p>
          <a:p>
            <a:pPr lvl="1"/>
            <a:endParaRPr lang="vi-VN" dirty="0"/>
          </a:p>
          <a:p>
            <a:pPr lvl="1"/>
            <a:endParaRPr lang="vi-VN" dirty="0"/>
          </a:p>
          <a:p>
            <a:pPr lvl="1"/>
            <a:endParaRPr lang="vi-VN" dirty="0"/>
          </a:p>
          <a:p>
            <a:pPr lvl="1"/>
            <a:endParaRPr lang="vi-VN" dirty="0"/>
          </a:p>
          <a:p>
            <a:pPr lvl="1"/>
            <a:endParaRPr lang="vi-VN" dirty="0"/>
          </a:p>
          <a:p>
            <a:pPr lvl="1"/>
            <a:endParaRPr lang="vi-VN" dirty="0"/>
          </a:p>
          <a:p>
            <a:pPr lvl="1"/>
            <a:r>
              <a:rPr lang="en-US" dirty="0"/>
              <a:t>The </a:t>
            </a:r>
            <a:r>
              <a:rPr lang="en-US" i="1" dirty="0"/>
              <a:t>observe</a:t>
            </a:r>
            <a:r>
              <a:rPr lang="en-US" dirty="0"/>
              <a:t> option specifies how much of the response to return.</a:t>
            </a:r>
          </a:p>
          <a:p>
            <a:pPr lvl="1"/>
            <a:r>
              <a:rPr lang="en-US" dirty="0"/>
              <a:t>The </a:t>
            </a:r>
            <a:r>
              <a:rPr lang="en-US" i="1" dirty="0" err="1"/>
              <a:t>responseType</a:t>
            </a:r>
            <a:r>
              <a:rPr lang="en-US" dirty="0"/>
              <a:t> option specifies the format in which to return data.</a:t>
            </a:r>
          </a:p>
          <a:p>
            <a:pPr lvl="1"/>
            <a:endParaRPr lang="en-US" dirty="0"/>
          </a:p>
        </p:txBody>
      </p:sp>
      <p:pic>
        <p:nvPicPr>
          <p:cNvPr id="5" name="Picture 4"/>
          <p:cNvPicPr>
            <a:picLocks noChangeAspect="1"/>
          </p:cNvPicPr>
          <p:nvPr/>
        </p:nvPicPr>
        <p:blipFill>
          <a:blip r:embed="rId2"/>
          <a:stretch>
            <a:fillRect/>
          </a:stretch>
        </p:blipFill>
        <p:spPr>
          <a:xfrm>
            <a:off x="1752600" y="1581150"/>
            <a:ext cx="4914900" cy="1885167"/>
          </a:xfrm>
          <a:prstGeom prst="rect">
            <a:avLst/>
          </a:prstGeom>
        </p:spPr>
      </p:pic>
    </p:spTree>
    <p:extLst>
      <p:ext uri="{BB962C8B-B14F-4D97-AF65-F5344CB8AC3E}">
        <p14:creationId xmlns:p14="http://schemas.microsoft.com/office/powerpoint/2010/main" val="3565152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prstGeom prst="rect">
            <a:avLst/>
          </a:prstGeom>
        </p:spPr>
        <p:txBody>
          <a:bodyPr spcFirstLastPara="1" wrap="square" lIns="68575" tIns="68575" rIns="68575" bIns="68575" anchor="ctr" anchorCtr="0">
            <a:noAutofit/>
          </a:bodyPr>
          <a:lstStyle/>
          <a:p>
            <a:pPr lvl="0"/>
            <a:r>
              <a:rPr lang="vi-VN" dirty="0"/>
              <a:t>Agenda</a:t>
            </a:r>
            <a:endParaRPr dirty="0"/>
          </a:p>
        </p:txBody>
      </p:sp>
      <p:sp>
        <p:nvSpPr>
          <p:cNvPr id="101" name="Google Shape;101;p15"/>
          <p:cNvSpPr txBox="1">
            <a:spLocks noGrp="1"/>
          </p:cNvSpPr>
          <p:nvPr>
            <p:ph idx="1"/>
          </p:nvPr>
        </p:nvSpPr>
        <p:spPr>
          <a:xfrm>
            <a:off x="628650" y="971550"/>
            <a:ext cx="7886700" cy="3661069"/>
          </a:xfrm>
          <a:prstGeom prst="rect">
            <a:avLst/>
          </a:prstGeom>
        </p:spPr>
        <p:txBody>
          <a:bodyPr spcFirstLastPara="1" wrap="square" lIns="68575" tIns="68575" rIns="68575" bIns="68575" anchor="t" anchorCtr="0">
            <a:noAutofit/>
          </a:bodyPr>
          <a:lstStyle/>
          <a:p>
            <a:pPr marL="438150" lvl="0" indent="-342900">
              <a:lnSpc>
                <a:spcPct val="115000"/>
              </a:lnSpc>
              <a:spcBef>
                <a:spcPts val="0"/>
              </a:spcBef>
              <a:buSzPct val="100000"/>
              <a:buFont typeface="+mj-lt"/>
              <a:buAutoNum type="arabicPeriod"/>
            </a:pPr>
            <a:r>
              <a:rPr lang="en-US" sz="1800" dirty="0">
                <a:ea typeface="Arial"/>
                <a:cs typeface="Arial"/>
                <a:sym typeface="Arial"/>
              </a:rPr>
              <a:t>Routing &amp; </a:t>
            </a:r>
            <a:r>
              <a:rPr lang="en-US" sz="1800" dirty="0" smtClean="0">
                <a:ea typeface="Arial"/>
                <a:cs typeface="Arial"/>
                <a:sym typeface="Arial"/>
              </a:rPr>
              <a:t>Navigation (cont.)</a:t>
            </a:r>
            <a:endParaRPr lang="en-US" sz="1800" dirty="0" smtClean="0">
              <a:latin typeface="Calibri" panose="020F0502020204030204" pitchFamily="34" charset="0"/>
              <a:ea typeface="Arial"/>
              <a:cs typeface="Calibri" panose="020F0502020204030204" pitchFamily="34" charset="0"/>
              <a:sym typeface="Arial"/>
            </a:endParaRPr>
          </a:p>
          <a:p>
            <a:pPr marL="438150" lvl="0" indent="-342900">
              <a:lnSpc>
                <a:spcPct val="115000"/>
              </a:lnSpc>
              <a:spcBef>
                <a:spcPts val="0"/>
              </a:spcBef>
              <a:buSzPct val="100000"/>
              <a:buFont typeface="+mj-lt"/>
              <a:buAutoNum type="arabicPeriod"/>
            </a:pPr>
            <a:r>
              <a:rPr lang="en-US" sz="1800" dirty="0" smtClean="0">
                <a:latin typeface="Calibri" panose="020F0502020204030204" pitchFamily="34" charset="0"/>
                <a:ea typeface="Arial"/>
                <a:cs typeface="Calibri" panose="020F0502020204030204" pitchFamily="34" charset="0"/>
                <a:sym typeface="Arial"/>
              </a:rPr>
              <a:t>Dependency </a:t>
            </a:r>
            <a:r>
              <a:rPr lang="en-US" sz="1800" dirty="0" smtClean="0">
                <a:latin typeface="Calibri" panose="020F0502020204030204" pitchFamily="34" charset="0"/>
                <a:ea typeface="Arial"/>
                <a:cs typeface="Calibri" panose="020F0502020204030204" pitchFamily="34" charset="0"/>
                <a:sym typeface="Arial"/>
              </a:rPr>
              <a:t>injection</a:t>
            </a:r>
            <a:endParaRPr lang="vi-VN" sz="1800" dirty="0" smtClean="0">
              <a:latin typeface="Calibri" panose="020F0502020204030204" pitchFamily="34" charset="0"/>
              <a:ea typeface="Arial"/>
              <a:cs typeface="Calibri" panose="020F0502020204030204" pitchFamily="34" charset="0"/>
              <a:sym typeface="Arial"/>
            </a:endParaRPr>
          </a:p>
          <a:p>
            <a:pPr marL="438150" lvl="0" indent="-342900">
              <a:lnSpc>
                <a:spcPct val="115000"/>
              </a:lnSpc>
              <a:spcBef>
                <a:spcPts val="0"/>
              </a:spcBef>
              <a:buSzPct val="100000"/>
              <a:buFont typeface="+mj-lt"/>
              <a:buAutoNum type="arabicPeriod"/>
            </a:pPr>
            <a:r>
              <a:rPr lang="vi-VN" sz="1800" dirty="0" smtClean="0">
                <a:latin typeface="Calibri" panose="020F0502020204030204" pitchFamily="34" charset="0"/>
                <a:ea typeface="Arial"/>
                <a:cs typeface="Calibri" panose="020F0502020204030204" pitchFamily="34" charset="0"/>
                <a:sym typeface="Arial"/>
              </a:rPr>
              <a:t>Promise</a:t>
            </a:r>
            <a:r>
              <a:rPr lang="en-US" sz="1800" dirty="0">
                <a:latin typeface="Calibri" panose="020F0502020204030204" pitchFamily="34" charset="0"/>
                <a:ea typeface="Arial"/>
                <a:cs typeface="Calibri" panose="020F0502020204030204" pitchFamily="34" charset="0"/>
                <a:sym typeface="Arial"/>
              </a:rPr>
              <a:t>, </a:t>
            </a:r>
            <a:r>
              <a:rPr lang="en-US" sz="1800" dirty="0" err="1">
                <a:latin typeface="Calibri" panose="020F0502020204030204" pitchFamily="34" charset="0"/>
                <a:ea typeface="Arial"/>
                <a:cs typeface="Calibri" panose="020F0502020204030204" pitchFamily="34" charset="0"/>
                <a:sym typeface="Arial"/>
              </a:rPr>
              <a:t>Async</a:t>
            </a:r>
            <a:r>
              <a:rPr lang="en-US" sz="1800" dirty="0">
                <a:latin typeface="Calibri" panose="020F0502020204030204" pitchFamily="34" charset="0"/>
                <a:ea typeface="Arial"/>
                <a:cs typeface="Calibri" panose="020F0502020204030204" pitchFamily="34" charset="0"/>
                <a:sym typeface="Arial"/>
              </a:rPr>
              <a:t>, Await</a:t>
            </a:r>
            <a:endParaRPr lang="vi-VN" sz="1800" dirty="0">
              <a:latin typeface="Calibri" panose="020F0502020204030204" pitchFamily="34" charset="0"/>
              <a:ea typeface="Arial"/>
              <a:cs typeface="Calibri" panose="020F0502020204030204" pitchFamily="34" charset="0"/>
              <a:sym typeface="Arial"/>
            </a:endParaRPr>
          </a:p>
          <a:p>
            <a:pPr marL="438150" indent="-342900">
              <a:lnSpc>
                <a:spcPct val="115000"/>
              </a:lnSpc>
              <a:spcBef>
                <a:spcPts val="0"/>
              </a:spcBef>
              <a:buSzPct val="100000"/>
              <a:buFont typeface="+mj-lt"/>
              <a:buAutoNum type="arabicPeriod"/>
            </a:pPr>
            <a:r>
              <a:rPr lang="en-US" sz="1800" dirty="0">
                <a:latin typeface="Calibri" panose="020F0502020204030204" pitchFamily="34" charset="0"/>
                <a:ea typeface="Arial"/>
                <a:cs typeface="Calibri" panose="020F0502020204030204" pitchFamily="34" charset="0"/>
                <a:sym typeface="Arial"/>
              </a:rPr>
              <a:t>Http</a:t>
            </a:r>
            <a:r>
              <a:rPr lang="vi-VN" sz="1800" dirty="0">
                <a:latin typeface="Calibri" panose="020F0502020204030204" pitchFamily="34" charset="0"/>
                <a:ea typeface="Arial"/>
                <a:cs typeface="Calibri" panose="020F0502020204030204" pitchFamily="34" charset="0"/>
                <a:sym typeface="Arial"/>
              </a:rPr>
              <a:t> </a:t>
            </a:r>
            <a:r>
              <a:rPr lang="en-US" sz="1800" dirty="0">
                <a:latin typeface="Calibri" panose="020F0502020204030204" pitchFamily="34" charset="0"/>
                <a:ea typeface="Arial"/>
                <a:cs typeface="Calibri" panose="020F0502020204030204" pitchFamily="34" charset="0"/>
                <a:sym typeface="Arial"/>
              </a:rPr>
              <a:t>Client</a:t>
            </a:r>
          </a:p>
          <a:p>
            <a:pPr marL="438150" lvl="0" indent="-342900">
              <a:lnSpc>
                <a:spcPct val="115000"/>
              </a:lnSpc>
              <a:spcBef>
                <a:spcPts val="0"/>
              </a:spcBef>
              <a:buSzPct val="100000"/>
              <a:buFont typeface="+mj-lt"/>
              <a:buAutoNum type="arabicPeriod"/>
            </a:pPr>
            <a:r>
              <a:rPr lang="en-US" sz="1800" dirty="0" err="1" smtClean="0">
                <a:latin typeface="Calibri" panose="020F0502020204030204" pitchFamily="34" charset="0"/>
                <a:ea typeface="Arial"/>
                <a:cs typeface="Calibri" panose="020F0502020204030204" pitchFamily="34" charset="0"/>
                <a:sym typeface="Arial"/>
              </a:rPr>
              <a:t>RxJs</a:t>
            </a:r>
            <a:r>
              <a:rPr lang="en-US" sz="1800" dirty="0" smtClean="0">
                <a:latin typeface="Calibri" panose="020F0502020204030204" pitchFamily="34" charset="0"/>
                <a:ea typeface="Arial"/>
                <a:cs typeface="Calibri" panose="020F0502020204030204" pitchFamily="34" charset="0"/>
                <a:sym typeface="Arial"/>
              </a:rPr>
              <a:t> - </a:t>
            </a:r>
            <a:r>
              <a:rPr lang="vi-VN" sz="1800" dirty="0" smtClean="0">
                <a:latin typeface="Calibri" panose="020F0502020204030204" pitchFamily="34" charset="0"/>
                <a:ea typeface="Arial"/>
                <a:cs typeface="Calibri" panose="020F0502020204030204" pitchFamily="34" charset="0"/>
                <a:sym typeface="Arial"/>
              </a:rPr>
              <a:t>Observables </a:t>
            </a:r>
            <a:r>
              <a:rPr lang="vi-VN" sz="1800" dirty="0">
                <a:latin typeface="Calibri" panose="020F0502020204030204" pitchFamily="34" charset="0"/>
                <a:ea typeface="Arial"/>
                <a:cs typeface="Calibri" panose="020F0502020204030204" pitchFamily="34" charset="0"/>
                <a:sym typeface="Arial"/>
              </a:rPr>
              <a:t>(Optional</a:t>
            </a:r>
            <a:r>
              <a:rPr lang="vi-VN" sz="1800" dirty="0" smtClean="0">
                <a:latin typeface="Calibri" panose="020F0502020204030204" pitchFamily="34" charset="0"/>
                <a:ea typeface="Arial"/>
                <a:cs typeface="Calibri" panose="020F0502020204030204" pitchFamily="34" charset="0"/>
                <a:sym typeface="Arial"/>
              </a:rPr>
              <a:t>)</a:t>
            </a:r>
          </a:p>
          <a:p>
            <a:pPr marL="438150" lvl="0" indent="-342900">
              <a:lnSpc>
                <a:spcPct val="115000"/>
              </a:lnSpc>
              <a:spcBef>
                <a:spcPts val="0"/>
              </a:spcBef>
              <a:buSzPct val="100000"/>
              <a:buFont typeface="+mj-lt"/>
              <a:buAutoNum type="arabicPeriod"/>
            </a:pPr>
            <a:r>
              <a:rPr lang="en-US" sz="1800" dirty="0" smtClean="0">
                <a:latin typeface="Calibri" panose="020F0502020204030204" pitchFamily="34" charset="0"/>
                <a:ea typeface="Arial"/>
                <a:cs typeface="Calibri" panose="020F0502020204030204" pitchFamily="34" charset="0"/>
                <a:sym typeface="Arial"/>
              </a:rPr>
              <a:t>Authentication Demo</a:t>
            </a:r>
            <a:endParaRPr lang="en-US" sz="1800" dirty="0">
              <a:latin typeface="Calibri" panose="020F0502020204030204" pitchFamily="34" charset="0"/>
              <a:ea typeface="Arial"/>
              <a:cs typeface="Calibri" panose="020F0502020204030204" pitchFamily="34" charset="0"/>
              <a:sym typeface="Arial"/>
            </a:endParaRPr>
          </a:p>
        </p:txBody>
      </p:sp>
    </p:spTree>
    <p:extLst>
      <p:ext uri="{BB962C8B-B14F-4D97-AF65-F5344CB8AC3E}">
        <p14:creationId xmlns:p14="http://schemas.microsoft.com/office/powerpoint/2010/main" val="15946567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idx="1"/>
          </p:nvPr>
        </p:nvSpPr>
        <p:spPr/>
        <p:txBody>
          <a:bodyPr/>
          <a:lstStyle/>
          <a:p>
            <a:r>
              <a:rPr lang="en-US" dirty="0"/>
              <a:t>Handling request errors</a:t>
            </a:r>
          </a:p>
          <a:p>
            <a:pPr lvl="1"/>
            <a:r>
              <a:rPr lang="en-US" dirty="0"/>
              <a:t>The handler returns an </a:t>
            </a:r>
            <a:r>
              <a:rPr lang="en-US" dirty="0" err="1"/>
              <a:t>RxJS</a:t>
            </a:r>
            <a:r>
              <a:rPr lang="en-US" dirty="0"/>
              <a:t> </a:t>
            </a:r>
            <a:r>
              <a:rPr lang="en-US" b="1" dirty="0" err="1"/>
              <a:t>ErrorObservable</a:t>
            </a:r>
            <a:r>
              <a:rPr lang="en-US" dirty="0"/>
              <a:t> with a user-friendly error message</a:t>
            </a:r>
            <a:endParaRPr lang="vi-VN" dirty="0"/>
          </a:p>
          <a:p>
            <a:pPr lvl="1"/>
            <a:r>
              <a:rPr lang="vi-VN" dirty="0"/>
              <a:t>U</a:t>
            </a:r>
            <a:r>
              <a:rPr lang="en-US" dirty="0"/>
              <a:t>sing a pipe to send all observables returned by the </a:t>
            </a:r>
            <a:r>
              <a:rPr lang="en-US" dirty="0" err="1"/>
              <a:t>HttpClient.get</a:t>
            </a:r>
            <a:r>
              <a:rPr lang="en-US" dirty="0"/>
              <a:t>() call to the error handler.</a:t>
            </a:r>
            <a:endParaRPr lang="vi-VN" dirty="0"/>
          </a:p>
          <a:p>
            <a:pPr lvl="2"/>
            <a:r>
              <a:rPr lang="en-US" sz="1100" dirty="0">
                <a:solidFill>
                  <a:srgbClr val="0000FF"/>
                </a:solidFill>
                <a:latin typeface="Droid Sans Mono"/>
              </a:rPr>
              <a:t>return</a:t>
            </a:r>
            <a:r>
              <a:rPr lang="en-US" sz="1100" dirty="0">
                <a:solidFill>
                  <a:srgbClr val="000000"/>
                </a:solidFill>
                <a:latin typeface="Droid Sans Mono"/>
              </a:rPr>
              <a:t> </a:t>
            </a:r>
            <a:r>
              <a:rPr lang="en-US" sz="1100" dirty="0" err="1">
                <a:solidFill>
                  <a:srgbClr val="0000FF"/>
                </a:solidFill>
                <a:latin typeface="Droid Sans Mono"/>
              </a:rPr>
              <a:t>this</a:t>
            </a:r>
            <a:r>
              <a:rPr lang="en-US" sz="1100" dirty="0" err="1">
                <a:solidFill>
                  <a:srgbClr val="666600"/>
                </a:solidFill>
                <a:latin typeface="Droid Sans Mono"/>
              </a:rPr>
              <a:t>.</a:t>
            </a:r>
            <a:r>
              <a:rPr lang="en-US" sz="1100" dirty="0" err="1">
                <a:solidFill>
                  <a:srgbClr val="000000"/>
                </a:solidFill>
                <a:latin typeface="Droid Sans Mono"/>
              </a:rPr>
              <a:t>http</a:t>
            </a:r>
            <a:r>
              <a:rPr lang="en-US" sz="1100" dirty="0" err="1">
                <a:solidFill>
                  <a:srgbClr val="666600"/>
                </a:solidFill>
                <a:latin typeface="Droid Sans Mono"/>
              </a:rPr>
              <a:t>.</a:t>
            </a:r>
            <a:r>
              <a:rPr lang="en-US" sz="1100" dirty="0" err="1">
                <a:solidFill>
                  <a:srgbClr val="0000FF"/>
                </a:solidFill>
                <a:latin typeface="Droid Sans Mono"/>
              </a:rPr>
              <a:t>get</a:t>
            </a:r>
            <a:r>
              <a:rPr lang="en-US" sz="1100" dirty="0">
                <a:solidFill>
                  <a:srgbClr val="666600"/>
                </a:solidFill>
                <a:latin typeface="Droid Sans Mono"/>
              </a:rPr>
              <a:t>&lt;</a:t>
            </a:r>
            <a:r>
              <a:rPr lang="en-US" sz="1100" dirty="0" err="1">
                <a:solidFill>
                  <a:srgbClr val="FF0000"/>
                </a:solidFill>
                <a:latin typeface="Droid Sans Mono"/>
              </a:rPr>
              <a:t>Config</a:t>
            </a:r>
            <a:r>
              <a:rPr lang="en-US" sz="1100" dirty="0">
                <a:solidFill>
                  <a:srgbClr val="666600"/>
                </a:solidFill>
                <a:latin typeface="Droid Sans Mono"/>
              </a:rPr>
              <a:t>&gt;(</a:t>
            </a:r>
            <a:r>
              <a:rPr lang="en-US" sz="1100" dirty="0" err="1">
                <a:solidFill>
                  <a:srgbClr val="0000FF"/>
                </a:solidFill>
                <a:latin typeface="Droid Sans Mono"/>
              </a:rPr>
              <a:t>this</a:t>
            </a:r>
            <a:r>
              <a:rPr lang="en-US" sz="1100" dirty="0" err="1">
                <a:solidFill>
                  <a:srgbClr val="666600"/>
                </a:solidFill>
                <a:latin typeface="Droid Sans Mono"/>
              </a:rPr>
              <a:t>.</a:t>
            </a:r>
            <a:r>
              <a:rPr lang="en-US" sz="1100" dirty="0" err="1">
                <a:solidFill>
                  <a:srgbClr val="000000"/>
                </a:solidFill>
                <a:latin typeface="Droid Sans Mono"/>
              </a:rPr>
              <a:t>configUrl</a:t>
            </a:r>
            <a:r>
              <a:rPr lang="en-US" sz="1100" dirty="0">
                <a:solidFill>
                  <a:srgbClr val="666600"/>
                </a:solidFill>
                <a:latin typeface="Droid Sans Mono"/>
              </a:rPr>
              <a:t>)</a:t>
            </a:r>
            <a:r>
              <a:rPr lang="en-US" sz="1100" dirty="0">
                <a:solidFill>
                  <a:srgbClr val="000000"/>
                </a:solidFill>
                <a:latin typeface="Droid Sans Mono"/>
              </a:rPr>
              <a:t> </a:t>
            </a:r>
            <a:r>
              <a:rPr lang="en-US" sz="1100" dirty="0">
                <a:solidFill>
                  <a:srgbClr val="666600"/>
                </a:solidFill>
                <a:latin typeface="Droid Sans Mono"/>
              </a:rPr>
              <a:t>.</a:t>
            </a:r>
            <a:r>
              <a:rPr lang="en-US" sz="1100" dirty="0">
                <a:solidFill>
                  <a:srgbClr val="000000"/>
                </a:solidFill>
                <a:latin typeface="Droid Sans Mono"/>
              </a:rPr>
              <a:t>pipe</a:t>
            </a:r>
            <a:r>
              <a:rPr lang="en-US" sz="1100" dirty="0">
                <a:solidFill>
                  <a:srgbClr val="666600"/>
                </a:solidFill>
                <a:latin typeface="Droid Sans Mono"/>
              </a:rPr>
              <a:t>(</a:t>
            </a:r>
            <a:r>
              <a:rPr lang="en-US" sz="1100" dirty="0">
                <a:solidFill>
                  <a:srgbClr val="000000"/>
                </a:solidFill>
                <a:latin typeface="Droid Sans Mono"/>
              </a:rPr>
              <a:t> </a:t>
            </a:r>
            <a:r>
              <a:rPr lang="en-US" sz="1100" dirty="0" err="1">
                <a:solidFill>
                  <a:srgbClr val="000000"/>
                </a:solidFill>
                <a:latin typeface="Droid Sans Mono"/>
              </a:rPr>
              <a:t>catchError</a:t>
            </a:r>
            <a:r>
              <a:rPr lang="en-US" sz="1100" dirty="0">
                <a:solidFill>
                  <a:srgbClr val="666600"/>
                </a:solidFill>
                <a:latin typeface="Droid Sans Mono"/>
              </a:rPr>
              <a:t>(</a:t>
            </a:r>
            <a:r>
              <a:rPr lang="en-US" sz="1100" dirty="0" err="1">
                <a:solidFill>
                  <a:srgbClr val="0000FF"/>
                </a:solidFill>
                <a:latin typeface="Droid Sans Mono"/>
              </a:rPr>
              <a:t>this</a:t>
            </a:r>
            <a:r>
              <a:rPr lang="en-US" sz="1100" dirty="0" err="1">
                <a:solidFill>
                  <a:srgbClr val="666600"/>
                </a:solidFill>
                <a:latin typeface="Droid Sans Mono"/>
              </a:rPr>
              <a:t>.</a:t>
            </a:r>
            <a:r>
              <a:rPr lang="en-US" sz="1100" dirty="0" err="1">
                <a:solidFill>
                  <a:srgbClr val="000000"/>
                </a:solidFill>
                <a:latin typeface="Droid Sans Mono"/>
              </a:rPr>
              <a:t>handleError</a:t>
            </a:r>
            <a:r>
              <a:rPr lang="en-US" sz="1100" dirty="0">
                <a:solidFill>
                  <a:srgbClr val="666600"/>
                </a:solidFill>
                <a:latin typeface="Droid Sans Mono"/>
              </a:rPr>
              <a:t>)</a:t>
            </a:r>
            <a:r>
              <a:rPr lang="en-US" sz="1100" dirty="0">
                <a:solidFill>
                  <a:srgbClr val="000000"/>
                </a:solidFill>
                <a:latin typeface="Droid Sans Mono"/>
              </a:rPr>
              <a:t> </a:t>
            </a:r>
            <a:r>
              <a:rPr lang="en-US" sz="1100" dirty="0">
                <a:solidFill>
                  <a:srgbClr val="666600"/>
                </a:solidFill>
                <a:latin typeface="Droid Sans Mono"/>
              </a:rPr>
              <a:t>);</a:t>
            </a:r>
            <a:endParaRPr lang="vi-VN" sz="1100" dirty="0">
              <a:solidFill>
                <a:srgbClr val="666600"/>
              </a:solidFill>
              <a:latin typeface="Droid Sans Mono"/>
            </a:endParaRPr>
          </a:p>
        </p:txBody>
      </p:sp>
      <p:pic>
        <p:nvPicPr>
          <p:cNvPr id="4" name="Picture 3"/>
          <p:cNvPicPr>
            <a:picLocks noChangeAspect="1"/>
          </p:cNvPicPr>
          <p:nvPr/>
        </p:nvPicPr>
        <p:blipFill>
          <a:blip r:embed="rId2"/>
          <a:stretch>
            <a:fillRect/>
          </a:stretch>
        </p:blipFill>
        <p:spPr>
          <a:xfrm>
            <a:off x="5715000" y="3181350"/>
            <a:ext cx="2514600" cy="1716778"/>
          </a:xfrm>
          <a:prstGeom prst="rect">
            <a:avLst/>
          </a:prstGeom>
        </p:spPr>
      </p:pic>
    </p:spTree>
    <p:extLst>
      <p:ext uri="{BB962C8B-B14F-4D97-AF65-F5344CB8AC3E}">
        <p14:creationId xmlns:p14="http://schemas.microsoft.com/office/powerpoint/2010/main" val="3357530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p>
        </p:txBody>
      </p:sp>
      <p:sp>
        <p:nvSpPr>
          <p:cNvPr id="3" name="Text Placeholder 2"/>
          <p:cNvSpPr>
            <a:spLocks noGrp="1"/>
          </p:cNvSpPr>
          <p:nvPr>
            <p:ph idx="1"/>
          </p:nvPr>
        </p:nvSpPr>
        <p:spPr/>
        <p:txBody>
          <a:bodyPr/>
          <a:lstStyle/>
          <a:p>
            <a:r>
              <a:rPr lang="en-US" sz="1800" dirty="0"/>
              <a:t>Retrying a failed request</a:t>
            </a:r>
          </a:p>
          <a:p>
            <a:pPr lvl="1"/>
            <a:r>
              <a:rPr lang="en-US" sz="1500" dirty="0"/>
              <a:t>The </a:t>
            </a:r>
            <a:r>
              <a:rPr lang="en-US" sz="1500" dirty="0" err="1"/>
              <a:t>RxJS</a:t>
            </a:r>
            <a:r>
              <a:rPr lang="en-US" sz="1500" dirty="0"/>
              <a:t> library offers several retry operators. </a:t>
            </a:r>
            <a:endParaRPr lang="vi-VN" sz="1500" dirty="0"/>
          </a:p>
          <a:p>
            <a:pPr lvl="2"/>
            <a:r>
              <a:rPr lang="en-US" sz="1200" dirty="0"/>
              <a:t>For example, the retry() operator automatically re-subscribes to a failed Observable a specified number of times.</a:t>
            </a:r>
            <a:br>
              <a:rPr lang="en-US" sz="1200" dirty="0"/>
            </a:br>
            <a:endParaRPr lang="en-US" sz="1100" dirty="0"/>
          </a:p>
          <a:p>
            <a:endParaRPr lang="en-US" dirty="0"/>
          </a:p>
        </p:txBody>
      </p:sp>
      <p:pic>
        <p:nvPicPr>
          <p:cNvPr id="4" name="Picture 3"/>
          <p:cNvPicPr>
            <a:picLocks noChangeAspect="1"/>
          </p:cNvPicPr>
          <p:nvPr/>
        </p:nvPicPr>
        <p:blipFill>
          <a:blip r:embed="rId2"/>
          <a:stretch>
            <a:fillRect/>
          </a:stretch>
        </p:blipFill>
        <p:spPr>
          <a:xfrm>
            <a:off x="2286000" y="2647950"/>
            <a:ext cx="5000625" cy="1819275"/>
          </a:xfrm>
          <a:prstGeom prst="rect">
            <a:avLst/>
          </a:prstGeom>
        </p:spPr>
      </p:pic>
    </p:spTree>
    <p:extLst>
      <p:ext uri="{BB962C8B-B14F-4D97-AF65-F5344CB8AC3E}">
        <p14:creationId xmlns:p14="http://schemas.microsoft.com/office/powerpoint/2010/main" val="780269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idx="1"/>
          </p:nvPr>
        </p:nvSpPr>
        <p:spPr/>
        <p:txBody>
          <a:bodyPr/>
          <a:lstStyle/>
          <a:p>
            <a:r>
              <a:rPr lang="vi-VN" dirty="0"/>
              <a:t>Other methods</a:t>
            </a:r>
          </a:p>
          <a:p>
            <a:pPr lvl="1"/>
            <a:r>
              <a:rPr lang="en-US" dirty="0" err="1"/>
              <a:t>HttpClient</a:t>
            </a:r>
            <a:r>
              <a:rPr lang="en-US" dirty="0"/>
              <a:t> supports other HTTP methods such as PUT, POST, and DELETE</a:t>
            </a:r>
            <a:br>
              <a:rPr lang="en-US" dirty="0"/>
            </a:br>
            <a:endParaRPr lang="en-US" dirty="0"/>
          </a:p>
        </p:txBody>
      </p:sp>
      <p:pic>
        <p:nvPicPr>
          <p:cNvPr id="5" name="Picture 4"/>
          <p:cNvPicPr>
            <a:picLocks noChangeAspect="1"/>
          </p:cNvPicPr>
          <p:nvPr/>
        </p:nvPicPr>
        <p:blipFill>
          <a:blip r:embed="rId2"/>
          <a:stretch>
            <a:fillRect/>
          </a:stretch>
        </p:blipFill>
        <p:spPr>
          <a:xfrm>
            <a:off x="1524000" y="2190750"/>
            <a:ext cx="5610225" cy="1885950"/>
          </a:xfrm>
          <a:prstGeom prst="rect">
            <a:avLst/>
          </a:prstGeom>
        </p:spPr>
      </p:pic>
    </p:spTree>
    <p:extLst>
      <p:ext uri="{BB962C8B-B14F-4D97-AF65-F5344CB8AC3E}">
        <p14:creationId xmlns:p14="http://schemas.microsoft.com/office/powerpoint/2010/main" val="222553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idx="1"/>
          </p:nvPr>
        </p:nvSpPr>
        <p:spPr/>
        <p:txBody>
          <a:bodyPr/>
          <a:lstStyle/>
          <a:p>
            <a:r>
              <a:rPr lang="en-US" dirty="0"/>
              <a:t>Configuring HTTP URL parameters</a:t>
            </a:r>
          </a:p>
          <a:p>
            <a:pPr lvl="1"/>
            <a:r>
              <a:rPr lang="en-US" dirty="0"/>
              <a:t>Use the </a:t>
            </a:r>
            <a:r>
              <a:rPr lang="en-US" b="1" dirty="0" err="1"/>
              <a:t>HttpParams</a:t>
            </a:r>
            <a:r>
              <a:rPr lang="en-US" dirty="0"/>
              <a:t> class with the </a:t>
            </a:r>
            <a:r>
              <a:rPr lang="en-US" dirty="0" err="1"/>
              <a:t>params</a:t>
            </a:r>
            <a:r>
              <a:rPr lang="en-US" dirty="0"/>
              <a:t> request option to add URL query strings in your </a:t>
            </a:r>
            <a:r>
              <a:rPr lang="en-US" dirty="0" err="1"/>
              <a:t>HttpRequest</a:t>
            </a:r>
            <a:r>
              <a:rPr lang="en-US" dirty="0"/>
              <a:t>.</a:t>
            </a:r>
          </a:p>
          <a:p>
            <a:pPr lvl="2"/>
            <a:r>
              <a:rPr lang="en-US" dirty="0"/>
              <a:t>import {</a:t>
            </a:r>
            <a:r>
              <a:rPr lang="en-US" dirty="0" err="1">
                <a:hlinkClick r:id="rId2"/>
              </a:rPr>
              <a:t>HttpParams</a:t>
            </a:r>
            <a:r>
              <a:rPr lang="en-US" dirty="0"/>
              <a:t>} from "@angular/common/http";</a:t>
            </a:r>
            <a:endParaRPr lang="vi-VN" dirty="0"/>
          </a:p>
          <a:p>
            <a:pPr lvl="2"/>
            <a:r>
              <a:rPr lang="en-US" dirty="0" err="1"/>
              <a:t>const</a:t>
            </a:r>
            <a:r>
              <a:rPr lang="en-US" dirty="0"/>
              <a:t> </a:t>
            </a:r>
            <a:r>
              <a:rPr lang="vi-VN" dirty="0"/>
              <a:t>paramHere</a:t>
            </a:r>
            <a:r>
              <a:rPr lang="en-US" dirty="0"/>
              <a:t>s = new </a:t>
            </a:r>
            <a:r>
              <a:rPr lang="en-US" dirty="0" err="1">
                <a:hlinkClick r:id="rId2"/>
              </a:rPr>
              <a:t>HttpParams</a:t>
            </a:r>
            <a:r>
              <a:rPr lang="en-US" dirty="0"/>
              <a:t>({</a:t>
            </a:r>
            <a:r>
              <a:rPr lang="en-US" dirty="0" err="1"/>
              <a:t>fromString</a:t>
            </a:r>
            <a:r>
              <a:rPr lang="en-US" dirty="0"/>
              <a:t>: 'name=foo'});</a:t>
            </a:r>
            <a:endParaRPr lang="vi-VN" dirty="0"/>
          </a:p>
          <a:p>
            <a:pPr lvl="2"/>
            <a:r>
              <a:rPr lang="en-US" dirty="0" err="1"/>
              <a:t>const</a:t>
            </a:r>
            <a:r>
              <a:rPr lang="en-US" dirty="0"/>
              <a:t> options = { </a:t>
            </a:r>
            <a:r>
              <a:rPr lang="en-US" dirty="0" err="1"/>
              <a:t>params</a:t>
            </a:r>
            <a:r>
              <a:rPr lang="en-US" dirty="0"/>
              <a:t>:</a:t>
            </a:r>
            <a:r>
              <a:rPr lang="vi-VN" dirty="0"/>
              <a:t> paramHere}</a:t>
            </a:r>
            <a:endParaRPr lang="en-US" dirty="0"/>
          </a:p>
        </p:txBody>
      </p:sp>
      <p:pic>
        <p:nvPicPr>
          <p:cNvPr id="4" name="Picture 3"/>
          <p:cNvPicPr>
            <a:picLocks noChangeAspect="1"/>
          </p:cNvPicPr>
          <p:nvPr/>
        </p:nvPicPr>
        <p:blipFill>
          <a:blip r:embed="rId3"/>
          <a:stretch>
            <a:fillRect/>
          </a:stretch>
        </p:blipFill>
        <p:spPr>
          <a:xfrm>
            <a:off x="2057400" y="3257550"/>
            <a:ext cx="5029200" cy="1000125"/>
          </a:xfrm>
          <a:prstGeom prst="rect">
            <a:avLst/>
          </a:prstGeom>
        </p:spPr>
      </p:pic>
    </p:spTree>
    <p:extLst>
      <p:ext uri="{BB962C8B-B14F-4D97-AF65-F5344CB8AC3E}">
        <p14:creationId xmlns:p14="http://schemas.microsoft.com/office/powerpoint/2010/main" val="3711271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latin typeface="+mn-lt"/>
            </a:endParaRPr>
          </a:p>
        </p:txBody>
      </p:sp>
      <p:sp>
        <p:nvSpPr>
          <p:cNvPr id="3" name="Text Placeholder 2"/>
          <p:cNvSpPr>
            <a:spLocks noGrp="1"/>
          </p:cNvSpPr>
          <p:nvPr>
            <p:ph idx="1"/>
          </p:nvPr>
        </p:nvSpPr>
        <p:spPr/>
        <p:txBody>
          <a:bodyPr/>
          <a:lstStyle/>
          <a:p>
            <a:r>
              <a:rPr lang="en-US" dirty="0"/>
              <a:t>Intercepting requests and responses</a:t>
            </a:r>
          </a:p>
          <a:p>
            <a:pPr lvl="1"/>
            <a:r>
              <a:rPr lang="en-US" dirty="0"/>
              <a:t>Interceptors can perform a variety of </a:t>
            </a:r>
            <a:r>
              <a:rPr lang="en-US" i="1" dirty="0"/>
              <a:t>implicit</a:t>
            </a:r>
            <a:r>
              <a:rPr lang="en-US" dirty="0"/>
              <a:t> tasks, from authentication to logging, in a routine, standard way, for every HTTP request/response.</a:t>
            </a:r>
          </a:p>
          <a:p>
            <a:pPr lvl="1"/>
            <a:r>
              <a:rPr lang="en-US" dirty="0"/>
              <a:t>Without interception, developers would have to implement these tasks explicitly for each </a:t>
            </a:r>
            <a:r>
              <a:rPr lang="en-US" dirty="0" err="1"/>
              <a:t>HttpClient</a:t>
            </a:r>
            <a:r>
              <a:rPr lang="en-US" dirty="0"/>
              <a:t> method call.</a:t>
            </a:r>
          </a:p>
        </p:txBody>
      </p:sp>
    </p:spTree>
    <p:extLst>
      <p:ext uri="{BB962C8B-B14F-4D97-AF65-F5344CB8AC3E}">
        <p14:creationId xmlns:p14="http://schemas.microsoft.com/office/powerpoint/2010/main" val="2580636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8B2D86-8680-4CE2-B701-0AAF4D688C6C}"/>
              </a:ext>
            </a:extLst>
          </p:cNvPr>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p>
        </p:txBody>
      </p:sp>
      <p:sp>
        <p:nvSpPr>
          <p:cNvPr id="3" name="Text Placeholder 2">
            <a:extLst>
              <a:ext uri="{FF2B5EF4-FFF2-40B4-BE49-F238E27FC236}">
                <a16:creationId xmlns:a16="http://schemas.microsoft.com/office/drawing/2014/main" xmlns="" id="{89CCFCBA-C17B-404A-9BB5-E427E3A7656D}"/>
              </a:ext>
            </a:extLst>
          </p:cNvPr>
          <p:cNvSpPr>
            <a:spLocks noGrp="1"/>
          </p:cNvSpPr>
          <p:nvPr>
            <p:ph idx="1"/>
          </p:nvPr>
        </p:nvSpPr>
        <p:spPr/>
        <p:txBody>
          <a:bodyPr/>
          <a:lstStyle/>
          <a:p>
            <a:r>
              <a:rPr lang="en-US" dirty="0"/>
              <a:t>Write an interceptor</a:t>
            </a:r>
          </a:p>
          <a:p>
            <a:pPr lvl="1"/>
            <a:r>
              <a:rPr lang="vi-VN" dirty="0"/>
              <a:t>D</a:t>
            </a:r>
            <a:r>
              <a:rPr lang="en-US" dirty="0" err="1"/>
              <a:t>eclare</a:t>
            </a:r>
            <a:r>
              <a:rPr lang="en-US" dirty="0"/>
              <a:t> a class that implements the intercept() method of the </a:t>
            </a:r>
            <a:r>
              <a:rPr lang="en-US" b="1" dirty="0" err="1"/>
              <a:t>HttpInterceptor</a:t>
            </a:r>
            <a:r>
              <a:rPr lang="en-US" dirty="0"/>
              <a:t> interface.</a:t>
            </a:r>
          </a:p>
          <a:p>
            <a:pPr lvl="1"/>
            <a:r>
              <a:rPr lang="vi-VN" dirty="0"/>
              <a:t>Provide interceptors in AppModule</a:t>
            </a:r>
          </a:p>
          <a:p>
            <a:pPr lvl="2"/>
            <a:r>
              <a:rPr lang="en-US" dirty="0"/>
              <a:t>{ provide: </a:t>
            </a:r>
            <a:r>
              <a:rPr lang="en-US" dirty="0">
                <a:hlinkClick r:id="rId2"/>
              </a:rPr>
              <a:t>HTTP_INTERCEPTORS</a:t>
            </a:r>
            <a:r>
              <a:rPr lang="en-US" dirty="0"/>
              <a:t>, </a:t>
            </a:r>
            <a:r>
              <a:rPr lang="en-US" dirty="0" err="1"/>
              <a:t>useClass</a:t>
            </a:r>
            <a:r>
              <a:rPr lang="en-US" dirty="0"/>
              <a:t>: </a:t>
            </a:r>
            <a:r>
              <a:rPr lang="en-US" dirty="0" err="1"/>
              <a:t>NoopInterceptor</a:t>
            </a:r>
            <a:r>
              <a:rPr lang="en-US" dirty="0"/>
              <a:t>, multi: true },</a:t>
            </a:r>
          </a:p>
          <a:p>
            <a:r>
              <a:rPr lang="en-US" dirty="0"/>
              <a:t>Most interceptors call </a:t>
            </a:r>
            <a:r>
              <a:rPr lang="en-US" dirty="0" err="1"/>
              <a:t>next.handle</a:t>
            </a:r>
            <a:r>
              <a:rPr lang="en-US" dirty="0"/>
              <a:t>() so that the request flows through to the next interceptor and, eventually, the backend handler.</a:t>
            </a:r>
          </a:p>
          <a:p>
            <a:endParaRPr lang="en-US" dirty="0"/>
          </a:p>
        </p:txBody>
      </p:sp>
    </p:spTree>
    <p:extLst>
      <p:ext uri="{BB962C8B-B14F-4D97-AF65-F5344CB8AC3E}">
        <p14:creationId xmlns:p14="http://schemas.microsoft.com/office/powerpoint/2010/main" val="10685760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6A2D21-81F4-462A-BCB6-91AB49B1821C}"/>
              </a:ext>
            </a:extLst>
          </p:cNvPr>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p>
        </p:txBody>
      </p:sp>
      <p:sp>
        <p:nvSpPr>
          <p:cNvPr id="3" name="Text Placeholder 2">
            <a:extLst>
              <a:ext uri="{FF2B5EF4-FFF2-40B4-BE49-F238E27FC236}">
                <a16:creationId xmlns:a16="http://schemas.microsoft.com/office/drawing/2014/main" xmlns="" id="{B60B85CE-CC9A-41FC-8910-C54B1FDD5F3E}"/>
              </a:ext>
            </a:extLst>
          </p:cNvPr>
          <p:cNvSpPr>
            <a:spLocks noGrp="1"/>
          </p:cNvSpPr>
          <p:nvPr>
            <p:ph idx="1"/>
          </p:nvPr>
        </p:nvSpPr>
        <p:spPr>
          <a:xfrm>
            <a:off x="628650" y="1369219"/>
            <a:ext cx="3257550" cy="3263400"/>
          </a:xfrm>
        </p:spPr>
        <p:txBody>
          <a:bodyPr/>
          <a:lstStyle/>
          <a:p>
            <a:r>
              <a:rPr lang="vi-VN" dirty="0"/>
              <a:t>Example</a:t>
            </a:r>
          </a:p>
          <a:p>
            <a:pPr marL="571500" lvl="1" indent="0">
              <a:buNone/>
            </a:pPr>
            <a:r>
              <a:rPr lang="vi-VN" sz="1700" dirty="0"/>
              <a:t>A</a:t>
            </a:r>
            <a:r>
              <a:rPr lang="en-US" sz="1700" dirty="0" err="1"/>
              <a:t>dds</a:t>
            </a:r>
            <a:r>
              <a:rPr lang="en-US" sz="1700" dirty="0"/>
              <a:t> an authorization header with that token to every outgoing request</a:t>
            </a:r>
            <a:endParaRPr lang="vi-VN" sz="1700" dirty="0"/>
          </a:p>
          <a:p>
            <a:pPr lvl="1"/>
            <a:endParaRPr lang="vi-VN" dirty="0"/>
          </a:p>
          <a:p>
            <a:pPr lvl="1"/>
            <a:endParaRPr lang="en-US" dirty="0"/>
          </a:p>
        </p:txBody>
      </p:sp>
      <p:pic>
        <p:nvPicPr>
          <p:cNvPr id="4" name="Picture 3">
            <a:extLst>
              <a:ext uri="{FF2B5EF4-FFF2-40B4-BE49-F238E27FC236}">
                <a16:creationId xmlns:a16="http://schemas.microsoft.com/office/drawing/2014/main" xmlns="" id="{68A3AEB9-E88B-4DDB-8570-EC2CFAE2B8B5}"/>
              </a:ext>
            </a:extLst>
          </p:cNvPr>
          <p:cNvPicPr>
            <a:picLocks noChangeAspect="1"/>
          </p:cNvPicPr>
          <p:nvPr/>
        </p:nvPicPr>
        <p:blipFill>
          <a:blip r:embed="rId2"/>
          <a:stretch>
            <a:fillRect/>
          </a:stretch>
        </p:blipFill>
        <p:spPr>
          <a:xfrm>
            <a:off x="4191000" y="1504950"/>
            <a:ext cx="3411770" cy="3233330"/>
          </a:xfrm>
          <a:prstGeom prst="rect">
            <a:avLst/>
          </a:prstGeom>
        </p:spPr>
      </p:pic>
    </p:spTree>
    <p:extLst>
      <p:ext uri="{BB962C8B-B14F-4D97-AF65-F5344CB8AC3E}">
        <p14:creationId xmlns:p14="http://schemas.microsoft.com/office/powerpoint/2010/main" val="439560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DD7B84-66C5-4F62-B94D-4BBAC6E16837}"/>
              </a:ext>
            </a:extLst>
          </p:cNvPr>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p>
        </p:txBody>
      </p:sp>
      <p:sp>
        <p:nvSpPr>
          <p:cNvPr id="3" name="Text Placeholder 2">
            <a:extLst>
              <a:ext uri="{FF2B5EF4-FFF2-40B4-BE49-F238E27FC236}">
                <a16:creationId xmlns:a16="http://schemas.microsoft.com/office/drawing/2014/main" xmlns="" id="{E687970A-03CD-4974-91D4-2547F8BB6EAD}"/>
              </a:ext>
            </a:extLst>
          </p:cNvPr>
          <p:cNvSpPr>
            <a:spLocks noGrp="1"/>
          </p:cNvSpPr>
          <p:nvPr>
            <p:ph idx="1"/>
          </p:nvPr>
        </p:nvSpPr>
        <p:spPr/>
        <p:txBody>
          <a:bodyPr/>
          <a:lstStyle/>
          <a:p>
            <a:pPr marL="95250" indent="0">
              <a:buNone/>
            </a:pPr>
            <a:endParaRPr lang="en-US" dirty="0"/>
          </a:p>
        </p:txBody>
      </p:sp>
      <p:pic>
        <p:nvPicPr>
          <p:cNvPr id="4" name="Picture 3">
            <a:extLst>
              <a:ext uri="{FF2B5EF4-FFF2-40B4-BE49-F238E27FC236}">
                <a16:creationId xmlns:a16="http://schemas.microsoft.com/office/drawing/2014/main" xmlns="" id="{1ECAB3EB-47E6-44CA-A32F-40E47B7DC0C9}"/>
              </a:ext>
            </a:extLst>
          </p:cNvPr>
          <p:cNvPicPr>
            <a:picLocks noChangeAspect="1"/>
          </p:cNvPicPr>
          <p:nvPr/>
        </p:nvPicPr>
        <p:blipFill>
          <a:blip r:embed="rId2"/>
          <a:stretch>
            <a:fillRect/>
          </a:stretch>
        </p:blipFill>
        <p:spPr>
          <a:xfrm>
            <a:off x="3015010" y="1241439"/>
            <a:ext cx="3113979" cy="3518960"/>
          </a:xfrm>
          <a:prstGeom prst="rect">
            <a:avLst/>
          </a:prstGeom>
        </p:spPr>
      </p:pic>
    </p:spTree>
    <p:extLst>
      <p:ext uri="{BB962C8B-B14F-4D97-AF65-F5344CB8AC3E}">
        <p14:creationId xmlns:p14="http://schemas.microsoft.com/office/powerpoint/2010/main" val="2931864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Libs</a:t>
            </a:r>
            <a:endParaRPr lang="en-US" dirty="0"/>
          </a:p>
        </p:txBody>
      </p:sp>
      <p:sp>
        <p:nvSpPr>
          <p:cNvPr id="3" name="Text Placeholder 2"/>
          <p:cNvSpPr>
            <a:spLocks noGrp="1"/>
          </p:cNvSpPr>
          <p:nvPr>
            <p:ph idx="1"/>
          </p:nvPr>
        </p:nvSpPr>
        <p:spPr/>
        <p:txBody>
          <a:bodyPr/>
          <a:lstStyle/>
          <a:p>
            <a:r>
              <a:rPr lang="en-US" dirty="0">
                <a:hlinkClick r:id="rId2"/>
              </a:rPr>
              <a:t>https://ng-bootstrap.github.io/#/</a:t>
            </a:r>
            <a:r>
              <a:rPr lang="en-US" dirty="0" smtClean="0">
                <a:hlinkClick r:id="rId2"/>
              </a:rPr>
              <a:t>components/modal/examples</a:t>
            </a:r>
            <a:endParaRPr lang="en-US" dirty="0" smtClean="0"/>
          </a:p>
          <a:p>
            <a:r>
              <a:rPr lang="en-US">
                <a:hlinkClick r:id="rId3"/>
              </a:rPr>
              <a:t>https://ng-bootstrap.github.io/#/</a:t>
            </a:r>
            <a:r>
              <a:rPr lang="en-US" smtClean="0">
                <a:hlinkClick r:id="rId3"/>
              </a:rPr>
              <a:t>components/alert/examples</a:t>
            </a:r>
            <a:endParaRPr lang="en-US" smtClean="0"/>
          </a:p>
          <a:p>
            <a:endParaRPr lang="en-US"/>
          </a:p>
        </p:txBody>
      </p:sp>
    </p:spTree>
    <p:extLst>
      <p:ext uri="{BB962C8B-B14F-4D97-AF65-F5344CB8AC3E}">
        <p14:creationId xmlns:p14="http://schemas.microsoft.com/office/powerpoint/2010/main" val="25238360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B0845F-5586-486C-8447-8F7A0396923B}"/>
              </a:ext>
            </a:extLst>
          </p:cNvPr>
          <p:cNvSpPr>
            <a:spLocks noGrp="1"/>
          </p:cNvSpPr>
          <p:nvPr>
            <p:ph type="title"/>
          </p:nvPr>
        </p:nvSpPr>
        <p:spPr/>
        <p:txBody>
          <a:bodyPr/>
          <a:lstStyle/>
          <a:p>
            <a:r>
              <a:rPr lang="en-US" dirty="0"/>
              <a:t>Observables &amp; </a:t>
            </a:r>
            <a:r>
              <a:rPr lang="en-US" dirty="0" err="1"/>
              <a:t>RxJS</a:t>
            </a:r>
            <a:endParaRPr lang="en-US" dirty="0"/>
          </a:p>
        </p:txBody>
      </p:sp>
      <p:sp>
        <p:nvSpPr>
          <p:cNvPr id="3" name="Text Placeholder 2">
            <a:extLst>
              <a:ext uri="{FF2B5EF4-FFF2-40B4-BE49-F238E27FC236}">
                <a16:creationId xmlns:a16="http://schemas.microsoft.com/office/drawing/2014/main" xmlns="" id="{0B95089E-10F5-421F-A39C-3D69B274142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03963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idx="1"/>
          </p:nvPr>
        </p:nvSpPr>
        <p:spPr>
          <a:xfrm>
            <a:off x="628650" y="1123950"/>
            <a:ext cx="7886700" cy="3508773"/>
          </a:xfrm>
        </p:spPr>
        <p:txBody>
          <a:bodyPr>
            <a:normAutofit fontScale="70000" lnSpcReduction="20000"/>
          </a:bodyPr>
          <a:lstStyle/>
          <a:p>
            <a:r>
              <a:rPr lang="vi-VN" sz="1800" dirty="0">
                <a:latin typeface="Calibri" panose="020F0502020204030204" pitchFamily="34" charset="0"/>
                <a:ea typeface="Calibri" panose="020F0502020204030204" pitchFamily="34" charset="0"/>
                <a:cs typeface="Calibri" panose="020F0502020204030204" pitchFamily="34" charset="0"/>
              </a:rPr>
              <a:t>Roadmap</a:t>
            </a:r>
          </a:p>
          <a:p>
            <a:pPr lvl="1"/>
            <a:r>
              <a:rPr lang="vi-VN" sz="1500" dirty="0">
                <a:latin typeface="Calibri" panose="020F0502020204030204" pitchFamily="34" charset="0"/>
                <a:ea typeface="Calibri" panose="020F0502020204030204" pitchFamily="34" charset="0"/>
                <a:cs typeface="Calibri" panose="020F0502020204030204" pitchFamily="34" charset="0"/>
                <a:hlinkClick r:id="rId2"/>
              </a:rPr>
              <a:t>https://</a:t>
            </a:r>
            <a:r>
              <a:rPr lang="vi-VN" sz="1500" dirty="0" smtClean="0">
                <a:latin typeface="Calibri" panose="020F0502020204030204" pitchFamily="34" charset="0"/>
                <a:ea typeface="Calibri" panose="020F0502020204030204" pitchFamily="34" charset="0"/>
                <a:cs typeface="Calibri" panose="020F0502020204030204" pitchFamily="34" charset="0"/>
                <a:hlinkClick r:id="rId2"/>
              </a:rPr>
              <a:t>roadmap.sh/frontend</a:t>
            </a:r>
            <a:endParaRPr lang="en-US" sz="1500" dirty="0" smtClean="0">
              <a:latin typeface="Calibri" panose="020F0502020204030204" pitchFamily="34" charset="0"/>
              <a:ea typeface="Calibri" panose="020F0502020204030204" pitchFamily="34" charset="0"/>
              <a:cs typeface="Calibri" panose="020F0502020204030204" pitchFamily="34" charset="0"/>
            </a:endParaRPr>
          </a:p>
          <a:p>
            <a:r>
              <a:rPr lang="en-US" sz="1800" dirty="0" smtClean="0">
                <a:latin typeface="Calibri" panose="020F0502020204030204" pitchFamily="34" charset="0"/>
                <a:ea typeface="Calibri" panose="020F0502020204030204" pitchFamily="34" charset="0"/>
                <a:cs typeface="Calibri" panose="020F0502020204030204" pitchFamily="34" charset="0"/>
              </a:rPr>
              <a:t>Prerequisite</a:t>
            </a:r>
          </a:p>
          <a:p>
            <a:pPr lvl="1"/>
            <a:r>
              <a:rPr lang="en-US" sz="1500" dirty="0">
                <a:latin typeface="Calibri" panose="020F0502020204030204" pitchFamily="34" charset="0"/>
                <a:ea typeface="Calibri" panose="020F0502020204030204" pitchFamily="34" charset="0"/>
                <a:cs typeface="Calibri" panose="020F0502020204030204" pitchFamily="34" charset="0"/>
                <a:hlinkClick r:id="rId3"/>
              </a:rPr>
              <a:t>https://www.w3schools.com/css</a:t>
            </a:r>
            <a:r>
              <a:rPr lang="en-US" sz="1500" dirty="0" smtClean="0">
                <a:latin typeface="Calibri" panose="020F0502020204030204" pitchFamily="34" charset="0"/>
                <a:ea typeface="Calibri" panose="020F0502020204030204" pitchFamily="34" charset="0"/>
                <a:cs typeface="Calibri" panose="020F0502020204030204" pitchFamily="34" charset="0"/>
                <a:hlinkClick r:id="rId3"/>
              </a:rPr>
              <a:t>/</a:t>
            </a:r>
            <a:endParaRPr lang="en-US" sz="1500" dirty="0" smtClean="0">
              <a:latin typeface="Calibri" panose="020F0502020204030204" pitchFamily="34" charset="0"/>
              <a:ea typeface="Calibri" panose="020F0502020204030204" pitchFamily="34" charset="0"/>
              <a:cs typeface="Calibri" panose="020F0502020204030204" pitchFamily="34" charset="0"/>
            </a:endParaRPr>
          </a:p>
          <a:p>
            <a:pPr lvl="1"/>
            <a:r>
              <a:rPr lang="en-US" sz="1500" dirty="0" smtClean="0">
                <a:latin typeface="Calibri" panose="020F0502020204030204" pitchFamily="34" charset="0"/>
                <a:ea typeface="Calibri" panose="020F0502020204030204" pitchFamily="34" charset="0"/>
                <a:cs typeface="Calibri" panose="020F0502020204030204" pitchFamily="34" charset="0"/>
                <a:hlinkClick r:id="rId4"/>
              </a:rPr>
              <a:t>https</a:t>
            </a:r>
            <a:r>
              <a:rPr lang="en-US" sz="1500" dirty="0">
                <a:latin typeface="Calibri" panose="020F0502020204030204" pitchFamily="34" charset="0"/>
                <a:ea typeface="Calibri" panose="020F0502020204030204" pitchFamily="34" charset="0"/>
                <a:cs typeface="Calibri" panose="020F0502020204030204" pitchFamily="34" charset="0"/>
                <a:hlinkClick r:id="rId4"/>
              </a:rPr>
              <a:t>://www.w3schools.com/html</a:t>
            </a:r>
            <a:r>
              <a:rPr lang="en-US" sz="1500" dirty="0" smtClean="0">
                <a:latin typeface="Calibri" panose="020F0502020204030204" pitchFamily="34" charset="0"/>
                <a:ea typeface="Calibri" panose="020F0502020204030204" pitchFamily="34" charset="0"/>
                <a:cs typeface="Calibri" panose="020F0502020204030204" pitchFamily="34" charset="0"/>
                <a:hlinkClick r:id="rId4"/>
              </a:rPr>
              <a:t>/</a:t>
            </a:r>
            <a:endParaRPr lang="en-US" sz="1500" dirty="0" smtClean="0">
              <a:latin typeface="Calibri" panose="020F0502020204030204" pitchFamily="34" charset="0"/>
              <a:ea typeface="Calibri" panose="020F0502020204030204" pitchFamily="34" charset="0"/>
              <a:cs typeface="Calibri" panose="020F0502020204030204" pitchFamily="34" charset="0"/>
            </a:endParaRPr>
          </a:p>
          <a:p>
            <a:pPr lvl="1"/>
            <a:r>
              <a:rPr lang="en-US" sz="1500" dirty="0">
                <a:latin typeface="Calibri" panose="020F0502020204030204" pitchFamily="34" charset="0"/>
                <a:ea typeface="Calibri" panose="020F0502020204030204" pitchFamily="34" charset="0"/>
                <a:cs typeface="Calibri" panose="020F0502020204030204" pitchFamily="34" charset="0"/>
                <a:hlinkClick r:id="rId5"/>
              </a:rPr>
              <a:t>https://</a:t>
            </a:r>
            <a:r>
              <a:rPr lang="en-US" sz="1500" dirty="0" smtClean="0">
                <a:latin typeface="Calibri" panose="020F0502020204030204" pitchFamily="34" charset="0"/>
                <a:ea typeface="Calibri" panose="020F0502020204030204" pitchFamily="34" charset="0"/>
                <a:cs typeface="Calibri" panose="020F0502020204030204" pitchFamily="34" charset="0"/>
                <a:hlinkClick r:id="rId5"/>
              </a:rPr>
              <a:t>www.typescriptlang.org/docs/handbook/typescript-in-5-minutes.html</a:t>
            </a:r>
            <a:endParaRPr lang="en-US" sz="1500" dirty="0" smtClean="0">
              <a:latin typeface="Calibri" panose="020F0502020204030204" pitchFamily="34" charset="0"/>
              <a:ea typeface="Calibri" panose="020F0502020204030204" pitchFamily="34" charset="0"/>
              <a:cs typeface="Calibri" panose="020F0502020204030204" pitchFamily="34" charset="0"/>
            </a:endParaRPr>
          </a:p>
          <a:p>
            <a:r>
              <a:rPr lang="vi-VN" sz="1800" dirty="0">
                <a:latin typeface="Calibri" panose="020F0502020204030204" pitchFamily="34" charset="0"/>
                <a:ea typeface="Calibri" panose="020F0502020204030204" pitchFamily="34" charset="0"/>
                <a:cs typeface="Calibri" panose="020F0502020204030204" pitchFamily="34" charset="0"/>
              </a:rPr>
              <a:t>Angular Docs</a:t>
            </a:r>
            <a:endParaRPr lang="vi-VN" sz="1800" dirty="0">
              <a:latin typeface="Calibri" panose="020F0502020204030204" pitchFamily="34" charset="0"/>
              <a:ea typeface="Calibri" panose="020F0502020204030204" pitchFamily="34" charset="0"/>
              <a:cs typeface="Calibri" panose="020F0502020204030204" pitchFamily="34" charset="0"/>
              <a:hlinkClick r:id="rId6"/>
            </a:endParaRPr>
          </a:p>
          <a:p>
            <a:pPr lvl="1">
              <a:lnSpc>
                <a:spcPct val="100000"/>
              </a:lnSpc>
            </a:pPr>
            <a:r>
              <a:rPr lang="en-US" sz="1500" dirty="0">
                <a:latin typeface="Calibri" panose="020F0502020204030204" pitchFamily="34" charset="0"/>
                <a:ea typeface="Calibri" panose="020F0502020204030204" pitchFamily="34" charset="0"/>
                <a:cs typeface="Calibri" panose="020F0502020204030204" pitchFamily="34" charset="0"/>
                <a:hlinkClick r:id="rId6"/>
              </a:rPr>
              <a:t>https://</a:t>
            </a:r>
            <a:r>
              <a:rPr lang="en-US" sz="1500" dirty="0" smtClean="0">
                <a:latin typeface="Calibri" panose="020F0502020204030204" pitchFamily="34" charset="0"/>
                <a:ea typeface="Calibri" panose="020F0502020204030204" pitchFamily="34" charset="0"/>
                <a:cs typeface="Calibri" panose="020F0502020204030204" pitchFamily="34" charset="0"/>
                <a:hlinkClick r:id="rId6"/>
              </a:rPr>
              <a:t>angular.dev</a:t>
            </a:r>
            <a:endParaRPr lang="en-US" sz="1800" dirty="0" smtClean="0">
              <a:latin typeface="Calibri" panose="020F0502020204030204" pitchFamily="34" charset="0"/>
              <a:ea typeface="Calibri" panose="020F0502020204030204" pitchFamily="34" charset="0"/>
              <a:cs typeface="Calibri" panose="020F0502020204030204" pitchFamily="34" charset="0"/>
            </a:endParaRPr>
          </a:p>
          <a:p>
            <a:r>
              <a:rPr lang="en-US" sz="1800" dirty="0" smtClean="0">
                <a:latin typeface="Calibri" panose="020F0502020204030204" pitchFamily="34" charset="0"/>
                <a:ea typeface="Calibri" panose="020F0502020204030204" pitchFamily="34" charset="0"/>
                <a:cs typeface="Calibri" panose="020F0502020204030204" pitchFamily="34" charset="0"/>
              </a:rPr>
              <a:t>SCSS</a:t>
            </a:r>
            <a:endParaRPr lang="en-US" sz="1800" dirty="0">
              <a:latin typeface="Calibri" panose="020F0502020204030204" pitchFamily="34" charset="0"/>
              <a:ea typeface="Calibri" panose="020F0502020204030204" pitchFamily="34" charset="0"/>
              <a:cs typeface="Calibri" panose="020F0502020204030204" pitchFamily="34" charset="0"/>
            </a:endParaRPr>
          </a:p>
          <a:p>
            <a:pPr lvl="1"/>
            <a:r>
              <a:rPr lang="en-US" sz="1500" dirty="0">
                <a:latin typeface="Calibri" panose="020F0502020204030204" pitchFamily="34" charset="0"/>
                <a:ea typeface="Calibri" panose="020F0502020204030204" pitchFamily="34" charset="0"/>
                <a:cs typeface="Calibri" panose="020F0502020204030204" pitchFamily="34" charset="0"/>
                <a:hlinkClick r:id="rId7"/>
              </a:rPr>
              <a:t>https://sass-lang.com/guide/</a:t>
            </a:r>
            <a:endParaRPr lang="en-US" sz="1500" dirty="0">
              <a:latin typeface="Calibri" panose="020F0502020204030204" pitchFamily="34" charset="0"/>
              <a:ea typeface="Calibri" panose="020F0502020204030204" pitchFamily="34" charset="0"/>
              <a:cs typeface="Calibri" panose="020F0502020204030204" pitchFamily="34" charset="0"/>
            </a:endParaRPr>
          </a:p>
          <a:p>
            <a:r>
              <a:rPr lang="en-US" sz="1800" dirty="0" smtClean="0">
                <a:latin typeface="Calibri" panose="020F0502020204030204" pitchFamily="34" charset="0"/>
                <a:ea typeface="Calibri" panose="020F0502020204030204" pitchFamily="34" charset="0"/>
                <a:cs typeface="Calibri" panose="020F0502020204030204" pitchFamily="34" charset="0"/>
              </a:rPr>
              <a:t>UI Libs</a:t>
            </a:r>
          </a:p>
          <a:p>
            <a:pPr lvl="1"/>
            <a:r>
              <a:rPr lang="en-US" sz="1500" dirty="0">
                <a:latin typeface="Calibri" panose="020F0502020204030204" pitchFamily="34" charset="0"/>
                <a:ea typeface="Calibri" panose="020F0502020204030204" pitchFamily="34" charset="0"/>
                <a:cs typeface="Calibri" panose="020F0502020204030204" pitchFamily="34" charset="0"/>
                <a:hlinkClick r:id="rId8"/>
              </a:rPr>
              <a:t>https://getbootstrap.com/</a:t>
            </a:r>
            <a:r>
              <a:rPr lang="en-US" sz="1500" dirty="0">
                <a:latin typeface="Calibri" panose="020F0502020204030204" pitchFamily="34" charset="0"/>
                <a:ea typeface="Calibri" panose="020F0502020204030204" pitchFamily="34" charset="0"/>
                <a:cs typeface="Calibri" panose="020F0502020204030204" pitchFamily="34" charset="0"/>
              </a:rPr>
              <a:t> or </a:t>
            </a:r>
            <a:r>
              <a:rPr lang="en-US" sz="1500" dirty="0">
                <a:latin typeface="Calibri" panose="020F0502020204030204" pitchFamily="34" charset="0"/>
                <a:ea typeface="Calibri" panose="020F0502020204030204" pitchFamily="34" charset="0"/>
                <a:cs typeface="Calibri" panose="020F0502020204030204" pitchFamily="34" charset="0"/>
                <a:hlinkClick r:id="rId9"/>
              </a:rPr>
              <a:t>https://</a:t>
            </a:r>
            <a:r>
              <a:rPr lang="en-US" sz="1500" dirty="0" smtClean="0">
                <a:latin typeface="Calibri" panose="020F0502020204030204" pitchFamily="34" charset="0"/>
                <a:ea typeface="Calibri" panose="020F0502020204030204" pitchFamily="34" charset="0"/>
                <a:cs typeface="Calibri" panose="020F0502020204030204" pitchFamily="34" charset="0"/>
                <a:hlinkClick r:id="rId9"/>
              </a:rPr>
              <a:t>tailwindcss.com/docs/guides/angular</a:t>
            </a:r>
            <a:endParaRPr lang="en-US" sz="1500" dirty="0">
              <a:latin typeface="Calibri" panose="020F0502020204030204" pitchFamily="34" charset="0"/>
              <a:ea typeface="Calibri" panose="020F0502020204030204" pitchFamily="34" charset="0"/>
              <a:cs typeface="Calibri" panose="020F0502020204030204" pitchFamily="34" charset="0"/>
            </a:endParaRPr>
          </a:p>
          <a:p>
            <a:pPr lvl="1"/>
            <a:r>
              <a:rPr lang="en-US" sz="1500" dirty="0" smtClean="0">
                <a:latin typeface="Calibri" panose="020F0502020204030204" pitchFamily="34" charset="0"/>
                <a:ea typeface="Calibri" panose="020F0502020204030204" pitchFamily="34" charset="0"/>
                <a:cs typeface="Calibri" panose="020F0502020204030204" pitchFamily="34" charset="0"/>
                <a:hlinkClick r:id="rId10"/>
              </a:rPr>
              <a:t>https</a:t>
            </a:r>
            <a:r>
              <a:rPr lang="en-US" sz="1500" dirty="0">
                <a:latin typeface="Calibri" panose="020F0502020204030204" pitchFamily="34" charset="0"/>
                <a:ea typeface="Calibri" panose="020F0502020204030204" pitchFamily="34" charset="0"/>
                <a:cs typeface="Calibri" panose="020F0502020204030204" pitchFamily="34" charset="0"/>
                <a:hlinkClick r:id="rId10"/>
              </a:rPr>
              <a:t>://</a:t>
            </a:r>
            <a:r>
              <a:rPr lang="en-US" sz="1500" dirty="0" smtClean="0">
                <a:latin typeface="Calibri" panose="020F0502020204030204" pitchFamily="34" charset="0"/>
                <a:ea typeface="Calibri" panose="020F0502020204030204" pitchFamily="34" charset="0"/>
                <a:cs typeface="Calibri" panose="020F0502020204030204" pitchFamily="34" charset="0"/>
                <a:hlinkClick r:id="rId10"/>
              </a:rPr>
              <a:t>material.angular.io/</a:t>
            </a:r>
            <a:r>
              <a:rPr lang="en-US" sz="1500" dirty="0" smtClean="0">
                <a:latin typeface="Calibri" panose="020F0502020204030204" pitchFamily="34" charset="0"/>
                <a:ea typeface="Calibri" panose="020F0502020204030204" pitchFamily="34" charset="0"/>
                <a:cs typeface="Calibri" panose="020F0502020204030204" pitchFamily="34" charset="0"/>
              </a:rPr>
              <a:t> -&gt; angular components</a:t>
            </a:r>
          </a:p>
          <a:p>
            <a:pPr>
              <a:lnSpc>
                <a:spcPct val="100000"/>
              </a:lnSpc>
            </a:pPr>
            <a:r>
              <a:rPr lang="en-US" sz="1800" dirty="0" err="1" smtClean="0">
                <a:latin typeface="Calibri" panose="020F0502020204030204" pitchFamily="34" charset="0"/>
                <a:ea typeface="Calibri" panose="020F0502020204030204" pitchFamily="34" charset="0"/>
                <a:cs typeface="Calibri" panose="020F0502020204030204" pitchFamily="34" charset="0"/>
              </a:rPr>
              <a:t>RxJs</a:t>
            </a:r>
            <a:endParaRPr lang="en-US" sz="1800" dirty="0">
              <a:latin typeface="Calibri" panose="020F0502020204030204" pitchFamily="34" charset="0"/>
              <a:ea typeface="Calibri" panose="020F0502020204030204" pitchFamily="34" charset="0"/>
              <a:cs typeface="Calibri" panose="020F0502020204030204" pitchFamily="34" charset="0"/>
            </a:endParaRPr>
          </a:p>
          <a:p>
            <a:pPr lvl="1">
              <a:lnSpc>
                <a:spcPct val="100000"/>
              </a:lnSpc>
            </a:pPr>
            <a:r>
              <a:rPr lang="en-US" sz="1500" dirty="0">
                <a:latin typeface="Calibri" panose="020F0502020204030204" pitchFamily="34" charset="0"/>
                <a:ea typeface="Calibri" panose="020F0502020204030204" pitchFamily="34" charset="0"/>
                <a:cs typeface="Calibri" panose="020F0502020204030204" pitchFamily="34" charset="0"/>
                <a:hlinkClick r:id="rId11"/>
              </a:rPr>
              <a:t>https://rxjs.dev</a:t>
            </a:r>
            <a:r>
              <a:rPr lang="en-US" sz="1500" dirty="0" smtClean="0">
                <a:latin typeface="Calibri" panose="020F0502020204030204" pitchFamily="34" charset="0"/>
                <a:ea typeface="Calibri" panose="020F0502020204030204" pitchFamily="34" charset="0"/>
                <a:cs typeface="Calibri" panose="020F0502020204030204" pitchFamily="34" charset="0"/>
                <a:hlinkClick r:id="rId11"/>
              </a:rPr>
              <a:t>/</a:t>
            </a:r>
            <a:endParaRPr lang="en-US" sz="1500" dirty="0" smtClean="0">
              <a:latin typeface="Calibri" panose="020F0502020204030204" pitchFamily="34" charset="0"/>
              <a:ea typeface="Calibri" panose="020F0502020204030204" pitchFamily="34" charset="0"/>
              <a:cs typeface="Calibri" panose="020F0502020204030204" pitchFamily="34" charset="0"/>
            </a:endParaRPr>
          </a:p>
          <a:p>
            <a:pPr>
              <a:lnSpc>
                <a:spcPct val="100000"/>
              </a:lnSpc>
            </a:pPr>
            <a:r>
              <a:rPr lang="en-US" sz="1800" dirty="0">
                <a:latin typeface="Calibri" panose="020F0502020204030204" pitchFamily="34" charset="0"/>
                <a:ea typeface="Calibri" panose="020F0502020204030204" pitchFamily="34" charset="0"/>
                <a:cs typeface="Calibri" panose="020F0502020204030204" pitchFamily="34" charset="0"/>
              </a:rPr>
              <a:t>Project demo</a:t>
            </a:r>
          </a:p>
          <a:p>
            <a:pPr lvl="1">
              <a:lnSpc>
                <a:spcPct val="100000"/>
              </a:lnSpc>
            </a:pPr>
            <a:r>
              <a:rPr lang="en-US" sz="1400" dirty="0">
                <a:latin typeface="Calibri" panose="020F0502020204030204" pitchFamily="34" charset="0"/>
                <a:ea typeface="Calibri" panose="020F0502020204030204" pitchFamily="34" charset="0"/>
                <a:cs typeface="Calibri" panose="020F0502020204030204" pitchFamily="34" charset="0"/>
                <a:hlinkClick r:id="rId12"/>
              </a:rPr>
              <a:t>https://github.com/helenhash/angular-demo</a:t>
            </a:r>
            <a:endParaRPr lang="en-US" sz="1400" dirty="0">
              <a:latin typeface="Calibri" panose="020F0502020204030204" pitchFamily="34" charset="0"/>
              <a:ea typeface="Calibri" panose="020F0502020204030204" pitchFamily="34" charset="0"/>
              <a:cs typeface="Calibri" panose="020F0502020204030204" pitchFamily="34" charset="0"/>
            </a:endParaRPr>
          </a:p>
          <a:p>
            <a:pPr lvl="1">
              <a:lnSpc>
                <a:spcPct val="100000"/>
              </a:lnSpc>
            </a:pPr>
            <a:endParaRPr lang="en-US" dirty="0">
              <a:latin typeface="Calibri" panose="020F0502020204030204" pitchFamily="34" charset="0"/>
              <a:ea typeface="Calibri" panose="020F0502020204030204" pitchFamily="34" charset="0"/>
              <a:cs typeface="Calibri" panose="020F0502020204030204" pitchFamily="34" charset="0"/>
            </a:endParaRPr>
          </a:p>
          <a:p>
            <a:pPr lvl="1">
              <a:lnSpc>
                <a:spcPct val="100000"/>
              </a:lnSpc>
            </a:pP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97394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Observables &amp; </a:t>
            </a:r>
            <a:r>
              <a:rPr lang="en-US" dirty="0" err="1"/>
              <a:t>RxJS</a:t>
            </a:r>
            <a:endParaRPr lang="en-US" dirty="0"/>
          </a:p>
        </p:txBody>
      </p:sp>
      <p:sp>
        <p:nvSpPr>
          <p:cNvPr id="3" name="Text Placeholder 2"/>
          <p:cNvSpPr>
            <a:spLocks noGrp="1"/>
          </p:cNvSpPr>
          <p:nvPr>
            <p:ph idx="1"/>
          </p:nvPr>
        </p:nvSpPr>
        <p:spPr/>
        <p:txBody>
          <a:bodyPr/>
          <a:lstStyle/>
          <a:p>
            <a:r>
              <a:rPr lang="en-US" dirty="0">
                <a:hlinkClick r:id="rId2"/>
              </a:rPr>
              <a:t>https://rxjs-dev.firebaseapp.com/guide/observable</a:t>
            </a:r>
            <a:endParaRPr lang="vi-VN" dirty="0"/>
          </a:p>
          <a:p>
            <a:r>
              <a:rPr lang="en-US" dirty="0">
                <a:hlinkClick r:id="rId3"/>
              </a:rPr>
              <a:t>https://www.learnrxjs.io/</a:t>
            </a:r>
            <a:endParaRPr lang="vi-VN" dirty="0"/>
          </a:p>
          <a:p>
            <a:r>
              <a:rPr lang="en-US" dirty="0">
                <a:hlinkClick r:id="rId4"/>
              </a:rPr>
              <a:t>http://reactivex.io/documentation/observable.html</a:t>
            </a:r>
            <a:endParaRPr lang="vi-VN" dirty="0"/>
          </a:p>
          <a:p>
            <a:r>
              <a:rPr lang="en-US" dirty="0">
                <a:hlinkClick r:id="rId5"/>
              </a:rPr>
              <a:t>https://developer.mozilla.org/vi/docs/Web/JavaScript/Reference/Statements/async_function</a:t>
            </a:r>
            <a:endParaRPr lang="vi-VN" dirty="0"/>
          </a:p>
          <a:p>
            <a:r>
              <a:rPr lang="en-US" dirty="0">
                <a:hlinkClick r:id="rId6"/>
              </a:rPr>
              <a:t>https://techtalk.vn/chon-promise-hay-observable-khi-lam-viec-voi-angular.html</a:t>
            </a:r>
            <a:endParaRPr lang="en-US" dirty="0"/>
          </a:p>
        </p:txBody>
      </p:sp>
    </p:spTree>
    <p:extLst>
      <p:ext uri="{BB962C8B-B14F-4D97-AF65-F5344CB8AC3E}">
        <p14:creationId xmlns:p14="http://schemas.microsoft.com/office/powerpoint/2010/main" val="2789207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Observables &amp; </a:t>
            </a:r>
            <a:r>
              <a:rPr lang="en-US" dirty="0" err="1"/>
              <a:t>RxJS</a:t>
            </a:r>
            <a:endParaRPr lang="en-US" dirty="0"/>
          </a:p>
        </p:txBody>
      </p:sp>
      <p:sp>
        <p:nvSpPr>
          <p:cNvPr id="3" name="Text Placeholder 2"/>
          <p:cNvSpPr>
            <a:spLocks noGrp="1"/>
          </p:cNvSpPr>
          <p:nvPr>
            <p:ph idx="1"/>
          </p:nvPr>
        </p:nvSpPr>
        <p:spPr/>
        <p:txBody>
          <a:bodyPr/>
          <a:lstStyle/>
          <a:p>
            <a:r>
              <a:rPr lang="vi-VN" dirty="0"/>
              <a:t>D</a:t>
            </a:r>
            <a:r>
              <a:rPr lang="en-US" dirty="0" err="1"/>
              <a:t>efine</a:t>
            </a:r>
            <a:r>
              <a:rPr lang="en-US" dirty="0"/>
              <a:t> a function for publishing values, but it is not executed until a consumer subscribes to it. </a:t>
            </a:r>
            <a:endParaRPr lang="vi-VN" dirty="0"/>
          </a:p>
          <a:p>
            <a:r>
              <a:rPr lang="en-US" dirty="0"/>
              <a:t>The subscribed consumer then receives notifications until the function completes, or until they unsubscribe.</a:t>
            </a:r>
            <a:endParaRPr lang="vi-VN" dirty="0"/>
          </a:p>
          <a:p>
            <a:r>
              <a:rPr lang="en-US" dirty="0"/>
              <a:t>An Observable is a lazily evaluated computation that can synchronously or asynchronously return zero to (potentially) infinite values from the time it's invoked onwards.</a:t>
            </a:r>
            <a:endParaRPr lang="vi-VN" dirty="0"/>
          </a:p>
          <a:p>
            <a:r>
              <a:rPr lang="en-US" dirty="0"/>
              <a:t>A Function is a lazily evaluated computation that synchronously returns a single value on invocation.</a:t>
            </a:r>
          </a:p>
          <a:p>
            <a:endParaRPr lang="en-US" dirty="0"/>
          </a:p>
        </p:txBody>
      </p:sp>
    </p:spTree>
    <p:extLst>
      <p:ext uri="{BB962C8B-B14F-4D97-AF65-F5344CB8AC3E}">
        <p14:creationId xmlns:p14="http://schemas.microsoft.com/office/powerpoint/2010/main" val="42464517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62000" y="1369219"/>
            <a:ext cx="3880092" cy="3105150"/>
          </a:xfrm>
          <a:prstGeom prst="rect">
            <a:avLst/>
          </a:prstGeom>
        </p:spPr>
      </p:pic>
      <p:pic>
        <p:nvPicPr>
          <p:cNvPr id="5" name="Picture 4"/>
          <p:cNvPicPr>
            <a:picLocks noChangeAspect="1"/>
          </p:cNvPicPr>
          <p:nvPr/>
        </p:nvPicPr>
        <p:blipFill>
          <a:blip r:embed="rId3"/>
          <a:stretch>
            <a:fillRect/>
          </a:stretch>
        </p:blipFill>
        <p:spPr>
          <a:xfrm>
            <a:off x="5181600" y="1733550"/>
            <a:ext cx="2562225" cy="2247900"/>
          </a:xfrm>
          <a:prstGeom prst="rect">
            <a:avLst/>
          </a:prstGeom>
        </p:spPr>
      </p:pic>
    </p:spTree>
    <p:extLst>
      <p:ext uri="{BB962C8B-B14F-4D97-AF65-F5344CB8AC3E}">
        <p14:creationId xmlns:p14="http://schemas.microsoft.com/office/powerpoint/2010/main" val="28198899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Observables &amp; </a:t>
            </a:r>
            <a:r>
              <a:rPr lang="en-US" dirty="0" err="1"/>
              <a:t>RxJS</a:t>
            </a:r>
            <a:endParaRPr lang="en-US" dirty="0"/>
          </a:p>
        </p:txBody>
      </p:sp>
      <p:sp>
        <p:nvSpPr>
          <p:cNvPr id="3" name="Text Placeholder 2"/>
          <p:cNvSpPr>
            <a:spLocks noGrp="1"/>
          </p:cNvSpPr>
          <p:nvPr>
            <p:ph idx="1"/>
          </p:nvPr>
        </p:nvSpPr>
        <p:spPr/>
        <p:txBody>
          <a:bodyPr/>
          <a:lstStyle/>
          <a:p>
            <a:endParaRPr lang="en-US" dirty="0"/>
          </a:p>
        </p:txBody>
      </p:sp>
      <p:pic>
        <p:nvPicPr>
          <p:cNvPr id="3074" name="Picture 2" descr="What is Observable in Angular | PHPenthusi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476" y="1612650"/>
            <a:ext cx="4819048" cy="277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261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95360" y="1504950"/>
            <a:ext cx="3705225" cy="2705100"/>
          </a:xfrm>
          <a:prstGeom prst="rect">
            <a:avLst/>
          </a:prstGeom>
        </p:spPr>
      </p:pic>
      <p:pic>
        <p:nvPicPr>
          <p:cNvPr id="5" name="Picture 4"/>
          <p:cNvPicPr>
            <a:picLocks noChangeAspect="1"/>
          </p:cNvPicPr>
          <p:nvPr/>
        </p:nvPicPr>
        <p:blipFill>
          <a:blip r:embed="rId3"/>
          <a:stretch>
            <a:fillRect/>
          </a:stretch>
        </p:blipFill>
        <p:spPr>
          <a:xfrm>
            <a:off x="4333875" y="1200150"/>
            <a:ext cx="4476750" cy="3781425"/>
          </a:xfrm>
          <a:prstGeom prst="rect">
            <a:avLst/>
          </a:prstGeom>
        </p:spPr>
      </p:pic>
    </p:spTree>
    <p:extLst>
      <p:ext uri="{BB962C8B-B14F-4D97-AF65-F5344CB8AC3E}">
        <p14:creationId xmlns:p14="http://schemas.microsoft.com/office/powerpoint/2010/main" val="372478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idx="1"/>
          </p:nvPr>
        </p:nvSpPr>
        <p:spPr/>
        <p:txBody>
          <a:bodyPr>
            <a:normAutofit lnSpcReduction="10000"/>
          </a:bodyPr>
          <a:lstStyle/>
          <a:p>
            <a:r>
              <a:rPr lang="en-US" dirty="0" err="1"/>
              <a:t>onNext</a:t>
            </a:r>
            <a:endParaRPr lang="en-US" dirty="0"/>
          </a:p>
          <a:p>
            <a:pPr lvl="1"/>
            <a:r>
              <a:rPr lang="en-US" dirty="0"/>
              <a:t>An Observable calls this method whenever the Observable emits an item. This method takes as a parameter the item emitted by the Observable.</a:t>
            </a:r>
          </a:p>
          <a:p>
            <a:r>
              <a:rPr lang="en-US" dirty="0" err="1"/>
              <a:t>onError</a:t>
            </a:r>
            <a:endParaRPr lang="en-US" dirty="0"/>
          </a:p>
          <a:p>
            <a:pPr lvl="1"/>
            <a:r>
              <a:rPr lang="en-US" dirty="0"/>
              <a:t>An Observable calls this method to indicate that it has failed to generate the expected data or has encountered some other error. It will not make further calls to </a:t>
            </a:r>
            <a:r>
              <a:rPr lang="en-US" dirty="0" err="1"/>
              <a:t>onNext</a:t>
            </a:r>
            <a:r>
              <a:rPr lang="en-US" dirty="0"/>
              <a:t> or </a:t>
            </a:r>
            <a:r>
              <a:rPr lang="en-US" dirty="0" err="1"/>
              <a:t>onCompleted</a:t>
            </a:r>
            <a:r>
              <a:rPr lang="en-US" dirty="0"/>
              <a:t>. The </a:t>
            </a:r>
            <a:r>
              <a:rPr lang="en-US" dirty="0" err="1"/>
              <a:t>onError</a:t>
            </a:r>
            <a:r>
              <a:rPr lang="en-US" dirty="0"/>
              <a:t> method takes as its parameter an indication of what caused the error.</a:t>
            </a:r>
          </a:p>
          <a:p>
            <a:r>
              <a:rPr lang="en-US" dirty="0" err="1"/>
              <a:t>onCompleted</a:t>
            </a:r>
            <a:endParaRPr lang="en-US" dirty="0"/>
          </a:p>
          <a:p>
            <a:pPr lvl="1"/>
            <a:r>
              <a:rPr lang="en-US" dirty="0"/>
              <a:t>An Observable calls this method after it has called </a:t>
            </a:r>
            <a:r>
              <a:rPr lang="en-US" dirty="0" err="1"/>
              <a:t>onNext</a:t>
            </a:r>
            <a:r>
              <a:rPr lang="en-US" dirty="0"/>
              <a:t> for the final time, if it has not encountered any errors.</a:t>
            </a:r>
          </a:p>
        </p:txBody>
      </p:sp>
    </p:spTree>
    <p:extLst>
      <p:ext uri="{BB962C8B-B14F-4D97-AF65-F5344CB8AC3E}">
        <p14:creationId xmlns:p14="http://schemas.microsoft.com/office/powerpoint/2010/main" val="1690345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188570-52C0-499D-A1F9-CEB8C4D140A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076AC046-A5A2-41A8-93D3-574CB73A9183}"/>
              </a:ext>
            </a:extLst>
          </p:cNvPr>
          <p:cNvSpPr>
            <a:spLocks noGrp="1"/>
          </p:cNvSpPr>
          <p:nvPr>
            <p:ph idx="1"/>
          </p:nvPr>
        </p:nvSpPr>
        <p:spPr/>
        <p:txBody>
          <a:bodyPr/>
          <a:lstStyle/>
          <a:p>
            <a:r>
              <a:rPr lang="en-US" dirty="0"/>
              <a:t>What is the difference between an Observable and a function? </a:t>
            </a:r>
          </a:p>
          <a:p>
            <a:pPr lvl="1"/>
            <a:r>
              <a:rPr lang="en-US" dirty="0"/>
              <a:t>Observables can "return" multiple values over time, something which functions cannot.</a:t>
            </a:r>
          </a:p>
        </p:txBody>
      </p:sp>
      <p:pic>
        <p:nvPicPr>
          <p:cNvPr id="6" name="Picture 5">
            <a:extLst>
              <a:ext uri="{FF2B5EF4-FFF2-40B4-BE49-F238E27FC236}">
                <a16:creationId xmlns:a16="http://schemas.microsoft.com/office/drawing/2014/main" xmlns="" id="{7816312E-1292-4F93-99B3-B6E03BF4C65B}"/>
              </a:ext>
            </a:extLst>
          </p:cNvPr>
          <p:cNvPicPr>
            <a:picLocks noChangeAspect="1"/>
          </p:cNvPicPr>
          <p:nvPr/>
        </p:nvPicPr>
        <p:blipFill>
          <a:blip r:embed="rId2"/>
          <a:stretch>
            <a:fillRect/>
          </a:stretch>
        </p:blipFill>
        <p:spPr>
          <a:xfrm>
            <a:off x="1600200" y="2432109"/>
            <a:ext cx="3043237" cy="2655685"/>
          </a:xfrm>
          <a:prstGeom prst="rect">
            <a:avLst/>
          </a:prstGeom>
        </p:spPr>
      </p:pic>
      <p:pic>
        <p:nvPicPr>
          <p:cNvPr id="7" name="Picture 6">
            <a:extLst>
              <a:ext uri="{FF2B5EF4-FFF2-40B4-BE49-F238E27FC236}">
                <a16:creationId xmlns:a16="http://schemas.microsoft.com/office/drawing/2014/main" xmlns="" id="{CC57AC0F-E0B8-4664-87EF-398F84A8C34C}"/>
              </a:ext>
            </a:extLst>
          </p:cNvPr>
          <p:cNvPicPr>
            <a:picLocks noChangeAspect="1"/>
          </p:cNvPicPr>
          <p:nvPr/>
        </p:nvPicPr>
        <p:blipFill>
          <a:blip r:embed="rId3"/>
          <a:stretch>
            <a:fillRect/>
          </a:stretch>
        </p:blipFill>
        <p:spPr>
          <a:xfrm>
            <a:off x="5055393" y="2800350"/>
            <a:ext cx="1524000" cy="1752600"/>
          </a:xfrm>
          <a:prstGeom prst="rect">
            <a:avLst/>
          </a:prstGeom>
        </p:spPr>
      </p:pic>
    </p:spTree>
    <p:extLst>
      <p:ext uri="{BB962C8B-B14F-4D97-AF65-F5344CB8AC3E}">
        <p14:creationId xmlns:p14="http://schemas.microsoft.com/office/powerpoint/2010/main" val="3976978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FE7FBB-25AE-4F55-88FA-6C134DD61D6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44A61E20-B4B6-4440-96D4-DDF9F0C42C7A}"/>
              </a:ext>
            </a:extLst>
          </p:cNvPr>
          <p:cNvSpPr>
            <a:spLocks noGrp="1"/>
          </p:cNvSpPr>
          <p:nvPr>
            <p:ph idx="1"/>
          </p:nvPr>
        </p:nvSpPr>
        <p:spPr/>
        <p:txBody>
          <a:bodyPr/>
          <a:lstStyle/>
          <a:p>
            <a:r>
              <a:rPr lang="en-US" dirty="0" err="1"/>
              <a:t>func.call</a:t>
            </a:r>
            <a:r>
              <a:rPr lang="en-US" dirty="0"/>
              <a:t>() means "give me one value synchronously"</a:t>
            </a:r>
          </a:p>
          <a:p>
            <a:r>
              <a:rPr lang="en-US" dirty="0" err="1"/>
              <a:t>observable.subscribe</a:t>
            </a:r>
            <a:r>
              <a:rPr lang="en-US" dirty="0"/>
              <a:t>() means "give me any amount of values, either synchronously or asynchronously"</a:t>
            </a:r>
          </a:p>
        </p:txBody>
      </p:sp>
    </p:spTree>
    <p:extLst>
      <p:ext uri="{BB962C8B-B14F-4D97-AF65-F5344CB8AC3E}">
        <p14:creationId xmlns:p14="http://schemas.microsoft.com/office/powerpoint/2010/main" val="3908790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A9FF73-A801-4B1F-B6C6-242B2DBA852D}"/>
              </a:ext>
            </a:extLst>
          </p:cNvPr>
          <p:cNvSpPr>
            <a:spLocks noGrp="1"/>
          </p:cNvSpPr>
          <p:nvPr>
            <p:ph type="title"/>
          </p:nvPr>
        </p:nvSpPr>
        <p:spPr/>
        <p:txBody>
          <a:bodyPr/>
          <a:lstStyle/>
          <a:p>
            <a:r>
              <a:rPr lang="vi-VN" dirty="0"/>
              <a:t>Anatomy</a:t>
            </a:r>
            <a:endParaRPr lang="en-US" dirty="0"/>
          </a:p>
        </p:txBody>
      </p:sp>
      <p:sp>
        <p:nvSpPr>
          <p:cNvPr id="3" name="Text Placeholder 2">
            <a:extLst>
              <a:ext uri="{FF2B5EF4-FFF2-40B4-BE49-F238E27FC236}">
                <a16:creationId xmlns:a16="http://schemas.microsoft.com/office/drawing/2014/main" xmlns="" id="{24B21FB8-8E8C-48DA-A9B4-D95CAAAF9C56}"/>
              </a:ext>
            </a:extLst>
          </p:cNvPr>
          <p:cNvSpPr>
            <a:spLocks noGrp="1"/>
          </p:cNvSpPr>
          <p:nvPr>
            <p:ph idx="1"/>
          </p:nvPr>
        </p:nvSpPr>
        <p:spPr/>
        <p:txBody>
          <a:bodyPr>
            <a:normAutofit lnSpcReduction="10000"/>
          </a:bodyPr>
          <a:lstStyle/>
          <a:p>
            <a:r>
              <a:rPr lang="en-US" dirty="0"/>
              <a:t>Creating Observables</a:t>
            </a:r>
          </a:p>
          <a:p>
            <a:pPr lvl="1"/>
            <a:r>
              <a:rPr lang="en-US" dirty="0"/>
              <a:t>The Observable constructor takes one argument: the subscribe function.</a:t>
            </a:r>
            <a:endParaRPr lang="vi-VN" dirty="0"/>
          </a:p>
          <a:p>
            <a:pPr lvl="1"/>
            <a:r>
              <a:rPr lang="en-US" dirty="0"/>
              <a:t>Most commonly, observables are created using creation functions, like of, from, interval, etc.</a:t>
            </a:r>
            <a:endParaRPr lang="vi-VN" dirty="0"/>
          </a:p>
          <a:p>
            <a:r>
              <a:rPr lang="en-US" dirty="0"/>
              <a:t>Subscribing to Observables</a:t>
            </a:r>
            <a:endParaRPr lang="vi-VN" dirty="0"/>
          </a:p>
          <a:p>
            <a:pPr lvl="1"/>
            <a:r>
              <a:rPr lang="en-US" i="1" dirty="0"/>
              <a:t>Subscribing to an Observable is like calling a function, providing callbacks where the data will be delivered to.</a:t>
            </a:r>
            <a:endParaRPr lang="vi-VN" i="1" dirty="0"/>
          </a:p>
          <a:p>
            <a:r>
              <a:rPr lang="en-US" dirty="0"/>
              <a:t>Executing Observables</a:t>
            </a:r>
            <a:endParaRPr lang="vi-VN" dirty="0"/>
          </a:p>
          <a:p>
            <a:pPr lvl="1"/>
            <a:r>
              <a:rPr lang="en-US" dirty="0"/>
              <a:t>next*(</a:t>
            </a:r>
            <a:r>
              <a:rPr lang="en-US" dirty="0" err="1"/>
              <a:t>error|complete</a:t>
            </a:r>
            <a:r>
              <a:rPr lang="en-US" dirty="0"/>
              <a:t>)?</a:t>
            </a:r>
            <a:endParaRPr lang="vi-VN" dirty="0"/>
          </a:p>
          <a:p>
            <a:r>
              <a:rPr lang="en-US" dirty="0"/>
              <a:t>Disposing Observable Executions</a:t>
            </a:r>
          </a:p>
          <a:p>
            <a:pPr lvl="1"/>
            <a:r>
              <a:rPr lang="en-US" dirty="0" err="1"/>
              <a:t>subscription.unsubscribe</a:t>
            </a:r>
            <a:r>
              <a:rPr lang="en-US" dirty="0"/>
              <a:t>();</a:t>
            </a:r>
          </a:p>
          <a:p>
            <a:endParaRPr lang="en-US" dirty="0"/>
          </a:p>
          <a:p>
            <a:pPr lvl="1"/>
            <a:endParaRPr lang="en-US" dirty="0"/>
          </a:p>
        </p:txBody>
      </p:sp>
    </p:spTree>
    <p:extLst>
      <p:ext uri="{BB962C8B-B14F-4D97-AF65-F5344CB8AC3E}">
        <p14:creationId xmlns:p14="http://schemas.microsoft.com/office/powerpoint/2010/main" val="5338305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A28761-D2FA-43C5-9AD4-D72F303C532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0A2C4502-1A10-4641-B374-3E11BBA6F0D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xmlns="" id="{807634FA-008F-4E87-951F-3CA12314CCBB}"/>
              </a:ext>
            </a:extLst>
          </p:cNvPr>
          <p:cNvPicPr>
            <a:picLocks noChangeAspect="1"/>
          </p:cNvPicPr>
          <p:nvPr/>
        </p:nvPicPr>
        <p:blipFill>
          <a:blip r:embed="rId2"/>
          <a:stretch>
            <a:fillRect/>
          </a:stretch>
        </p:blipFill>
        <p:spPr>
          <a:xfrm>
            <a:off x="1752600" y="1504950"/>
            <a:ext cx="4514850" cy="2804680"/>
          </a:xfrm>
          <a:prstGeom prst="rect">
            <a:avLst/>
          </a:prstGeom>
        </p:spPr>
      </p:pic>
    </p:spTree>
    <p:extLst>
      <p:ext uri="{BB962C8B-B14F-4D97-AF65-F5344CB8AC3E}">
        <p14:creationId xmlns:p14="http://schemas.microsoft.com/office/powerpoint/2010/main" val="3445821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Routing &amp; Navigation</a:t>
            </a:r>
            <a:endParaRPr lang="en-US" dirty="0"/>
          </a:p>
        </p:txBody>
      </p:sp>
      <p:sp>
        <p:nvSpPr>
          <p:cNvPr id="3" name="Text Placeholder 2"/>
          <p:cNvSpPr>
            <a:spLocks noGrp="1"/>
          </p:cNvSpPr>
          <p:nvPr>
            <p:ph idx="1"/>
          </p:nvPr>
        </p:nvSpPr>
        <p:spPr/>
        <p:txBody>
          <a:bodyPr/>
          <a:lstStyle/>
          <a:p>
            <a:r>
              <a:rPr lang="vi-VN" dirty="0" smtClean="0"/>
              <a:t>Some keywords</a:t>
            </a:r>
          </a:p>
          <a:p>
            <a:pPr lvl="1"/>
            <a:r>
              <a:rPr lang="vi-VN" dirty="0" smtClean="0"/>
              <a:t>Router-outlet</a:t>
            </a:r>
            <a:r>
              <a:rPr lang="en-US" dirty="0" smtClean="0"/>
              <a:t>, </a:t>
            </a:r>
            <a:r>
              <a:rPr lang="en-US" dirty="0" err="1" smtClean="0"/>
              <a:t>RouterLink</a:t>
            </a:r>
            <a:r>
              <a:rPr lang="en-US" dirty="0" smtClean="0"/>
              <a:t>, </a:t>
            </a:r>
            <a:r>
              <a:rPr lang="en-US" dirty="0" err="1" smtClean="0"/>
              <a:t>ActiveRouterLink</a:t>
            </a:r>
            <a:r>
              <a:rPr lang="en-US" dirty="0" smtClean="0"/>
              <a:t>…</a:t>
            </a:r>
            <a:endParaRPr lang="vi-VN" dirty="0" smtClean="0"/>
          </a:p>
          <a:p>
            <a:pPr lvl="1"/>
            <a:r>
              <a:rPr lang="en-US" dirty="0"/>
              <a:t>Nesting </a:t>
            </a:r>
            <a:r>
              <a:rPr lang="en-US" dirty="0" smtClean="0"/>
              <a:t>routes</a:t>
            </a:r>
            <a:endParaRPr lang="vi-VN" dirty="0" smtClean="0"/>
          </a:p>
          <a:p>
            <a:pPr lvl="1"/>
            <a:r>
              <a:rPr lang="vi-VN" dirty="0" smtClean="0"/>
              <a:t>Page title</a:t>
            </a:r>
            <a:endParaRPr lang="en-US" dirty="0" smtClean="0"/>
          </a:p>
          <a:p>
            <a:pPr lvl="1"/>
            <a:r>
              <a:rPr lang="en-US" dirty="0"/>
              <a:t>Identify the active </a:t>
            </a:r>
            <a:r>
              <a:rPr lang="en-US" dirty="0" smtClean="0"/>
              <a:t>route (Ex: how to show active menu?)</a:t>
            </a:r>
          </a:p>
          <a:p>
            <a:pPr lvl="1"/>
            <a:r>
              <a:rPr lang="en-US" dirty="0" err="1" smtClean="0"/>
              <a:t>RouterData</a:t>
            </a:r>
            <a:r>
              <a:rPr lang="en-US" dirty="0" smtClean="0"/>
              <a:t>: get data from Router</a:t>
            </a:r>
          </a:p>
          <a:p>
            <a:pPr lvl="1"/>
            <a:r>
              <a:rPr lang="en-US">
                <a:hlinkClick r:id="rId2"/>
              </a:rPr>
              <a:t>https</a:t>
            </a:r>
            <a:r>
              <a:rPr lang="en-US">
                <a:hlinkClick r:id="rId2"/>
              </a:rPr>
              <a:t>://</a:t>
            </a:r>
            <a:r>
              <a:rPr lang="en-US" smtClean="0">
                <a:hlinkClick r:id="rId2"/>
              </a:rPr>
              <a:t>ultimatecourses.com/blog/dynamic-page-titles-angular-2-router-events</a:t>
            </a:r>
            <a:endParaRPr lang="en-US" smtClean="0"/>
          </a:p>
          <a:p>
            <a:pPr lvl="1"/>
            <a:endParaRPr lang="en-US" dirty="0"/>
          </a:p>
        </p:txBody>
      </p:sp>
    </p:spTree>
    <p:extLst>
      <p:ext uri="{BB962C8B-B14F-4D97-AF65-F5344CB8AC3E}">
        <p14:creationId xmlns:p14="http://schemas.microsoft.com/office/powerpoint/2010/main" val="1846838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C2B654-3331-4688-862F-DEF0F6D663B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6DA64C03-1AD9-4F07-BAFC-A0CD8158A822}"/>
              </a:ext>
            </a:extLst>
          </p:cNvPr>
          <p:cNvSpPr>
            <a:spLocks noGrp="1"/>
          </p:cNvSpPr>
          <p:nvPr>
            <p:ph idx="1"/>
          </p:nvPr>
        </p:nvSpPr>
        <p:spPr/>
        <p:txBody>
          <a:bodyPr/>
          <a:lstStyle/>
          <a:p>
            <a:r>
              <a:rPr lang="vi-VN" dirty="0"/>
              <a:t>Example for filter</a:t>
            </a:r>
            <a:endParaRPr lang="en-US" dirty="0"/>
          </a:p>
        </p:txBody>
      </p:sp>
      <p:pic>
        <p:nvPicPr>
          <p:cNvPr id="4098" name="Picture 2" descr="filter marble diagram">
            <a:extLst>
              <a:ext uri="{FF2B5EF4-FFF2-40B4-BE49-F238E27FC236}">
                <a16:creationId xmlns:a16="http://schemas.microsoft.com/office/drawing/2014/main" xmlns="" id="{177DC7A3-F46C-4A58-B30B-712064D344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85950"/>
            <a:ext cx="670560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0425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77B932-BCE9-4176-A7A0-3450503D6FC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29B32E58-A879-4BA5-9330-3DA726A4BB02}"/>
              </a:ext>
            </a:extLst>
          </p:cNvPr>
          <p:cNvSpPr>
            <a:spLocks noGrp="1"/>
          </p:cNvSpPr>
          <p:nvPr>
            <p:ph idx="1"/>
          </p:nvPr>
        </p:nvSpPr>
        <p:spPr/>
        <p:txBody>
          <a:bodyPr/>
          <a:lstStyle/>
          <a:p>
            <a:r>
              <a:rPr lang="en-US" dirty="0"/>
              <a:t>Subject</a:t>
            </a:r>
            <a:endParaRPr lang="vi-VN" dirty="0"/>
          </a:p>
          <a:p>
            <a:pPr lvl="1"/>
            <a:r>
              <a:rPr lang="vi-VN" dirty="0"/>
              <a:t>A</a:t>
            </a:r>
            <a:r>
              <a:rPr lang="en-US" dirty="0"/>
              <a:t> special type of Observable that allows values to be </a:t>
            </a:r>
            <a:r>
              <a:rPr lang="en-US" dirty="0" err="1"/>
              <a:t>multicasted</a:t>
            </a:r>
            <a:r>
              <a:rPr lang="en-US" dirty="0"/>
              <a:t> to many Observers. </a:t>
            </a:r>
            <a:endParaRPr lang="vi-VN" dirty="0"/>
          </a:p>
          <a:p>
            <a:pPr lvl="1"/>
            <a:r>
              <a:rPr lang="en-US" dirty="0"/>
              <a:t>Every Subject is an Observable. Given a Subject, you can subscribe to it, providing an Observer, which will start receiving values normally.</a:t>
            </a:r>
            <a:endParaRPr lang="vi-VN" dirty="0"/>
          </a:p>
          <a:p>
            <a:pPr lvl="1"/>
            <a:r>
              <a:rPr lang="en-US" dirty="0"/>
              <a:t>Every Subject is an Observer. It is an object with the methods next(v), error(e), and complete(). </a:t>
            </a:r>
          </a:p>
        </p:txBody>
      </p:sp>
    </p:spTree>
    <p:extLst>
      <p:ext uri="{BB962C8B-B14F-4D97-AF65-F5344CB8AC3E}">
        <p14:creationId xmlns:p14="http://schemas.microsoft.com/office/powerpoint/2010/main" val="12827712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xmlns="" id="{DF5D3B81-E8A5-4586-805C-71E302C70F14}"/>
              </a:ext>
            </a:extLst>
          </p:cNvPr>
          <p:cNvPicPr>
            <a:picLocks noChangeAspect="1"/>
          </p:cNvPicPr>
          <p:nvPr/>
        </p:nvPicPr>
        <p:blipFill>
          <a:blip r:embed="rId2"/>
          <a:stretch>
            <a:fillRect/>
          </a:stretch>
        </p:blipFill>
        <p:spPr>
          <a:xfrm>
            <a:off x="2743200" y="1100387"/>
            <a:ext cx="3448050" cy="3801064"/>
          </a:xfrm>
          <a:prstGeom prst="rect">
            <a:avLst/>
          </a:prstGeom>
        </p:spPr>
      </p:pic>
    </p:spTree>
    <p:extLst>
      <p:ext uri="{BB962C8B-B14F-4D97-AF65-F5344CB8AC3E}">
        <p14:creationId xmlns:p14="http://schemas.microsoft.com/office/powerpoint/2010/main" val="39534117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idx="1"/>
          </p:nvPr>
        </p:nvSpPr>
        <p:spPr/>
        <p:txBody>
          <a:bodyPr/>
          <a:lstStyle/>
          <a:p>
            <a:endParaRPr lang="en-US" dirty="0"/>
          </a:p>
        </p:txBody>
      </p:sp>
      <p:pic>
        <p:nvPicPr>
          <p:cNvPr id="5122" name="Picture 2" descr="https://miro.medium.com/max/368/1*q-dcW2ShfaUKxxuzPhS_s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2" y="1564983"/>
            <a:ext cx="1981200" cy="305940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miro.medium.com/max/368/1*32LER_zQU3nXEsnbQkC-s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942" y="1564983"/>
            <a:ext cx="1981201" cy="305940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miro.medium.com/max/368/1*cxZnd-MUMMkqQyxOMr6M6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399" y="1564983"/>
            <a:ext cx="1981200" cy="305940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s://miro.medium.com/max/368/1*atJu-haBIebV1dQImnnb_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1581150"/>
            <a:ext cx="1886500" cy="2913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0419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AuthGuard</a:t>
            </a:r>
            <a:r>
              <a:rPr lang="en-US" dirty="0"/>
              <a:t> </a:t>
            </a:r>
            <a:r>
              <a:rPr lang="en-US" dirty="0" smtClean="0"/>
              <a:t>Demo</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angular.dev/api/router/CanActivate</a:t>
            </a:r>
            <a:endParaRPr lang="en-US" dirty="0" smtClean="0"/>
          </a:p>
        </p:txBody>
      </p:sp>
    </p:spTree>
    <p:extLst>
      <p:ext uri="{BB962C8B-B14F-4D97-AF65-F5344CB8AC3E}">
        <p14:creationId xmlns:p14="http://schemas.microsoft.com/office/powerpoint/2010/main" val="7449942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Routing &amp; Navigation</a:t>
            </a:r>
            <a:endParaRPr lang="en-US" dirty="0"/>
          </a:p>
        </p:txBody>
      </p:sp>
      <p:sp>
        <p:nvSpPr>
          <p:cNvPr id="3" name="Text Placeholder 2"/>
          <p:cNvSpPr>
            <a:spLocks noGrp="1"/>
          </p:cNvSpPr>
          <p:nvPr>
            <p:ph idx="1"/>
          </p:nvPr>
        </p:nvSpPr>
        <p:spPr/>
        <p:txBody>
          <a:bodyPr/>
          <a:lstStyle/>
          <a:p>
            <a:r>
              <a:rPr lang="en-US" dirty="0"/>
              <a:t>Lazy loading</a:t>
            </a:r>
            <a:endParaRPr lang="vi-VN" dirty="0"/>
          </a:p>
          <a:p>
            <a:pPr lvl="1"/>
            <a:r>
              <a:rPr lang="en-US" b="0" i="0" dirty="0">
                <a:solidFill>
                  <a:srgbClr val="FF0000"/>
                </a:solidFill>
                <a:effectLst/>
                <a:latin typeface="Droid Sans Mono"/>
              </a:rPr>
              <a:t>ng generate guard your-guard</a:t>
            </a:r>
            <a:endParaRPr lang="en-US" dirty="0">
              <a:solidFill>
                <a:srgbClr val="FF0000"/>
              </a:solidFill>
            </a:endParaRPr>
          </a:p>
          <a:p>
            <a:pPr lvl="1"/>
            <a:r>
              <a:rPr lang="en-US" dirty="0"/>
              <a:t>Use route guards to prevent users from navigating to parts of an app without authorization. The following route guards</a:t>
            </a:r>
          </a:p>
          <a:p>
            <a:pPr lvl="3"/>
            <a:r>
              <a:rPr lang="en-US" dirty="0" err="1"/>
              <a:t>CanActivate</a:t>
            </a:r>
            <a:endParaRPr lang="en-US" dirty="0"/>
          </a:p>
          <a:p>
            <a:pPr lvl="3"/>
            <a:r>
              <a:rPr lang="en-US" dirty="0" err="1"/>
              <a:t>CanActivateChild</a:t>
            </a:r>
            <a:endParaRPr lang="en-US" dirty="0"/>
          </a:p>
          <a:p>
            <a:pPr lvl="3"/>
            <a:r>
              <a:rPr lang="en-US" dirty="0" err="1"/>
              <a:t>CanDeactivate</a:t>
            </a:r>
            <a:endParaRPr lang="en-US" dirty="0"/>
          </a:p>
          <a:p>
            <a:pPr lvl="3"/>
            <a:r>
              <a:rPr lang="en-US" dirty="0"/>
              <a:t>Resolve</a:t>
            </a:r>
          </a:p>
          <a:p>
            <a:pPr lvl="3"/>
            <a:r>
              <a:rPr lang="en-US" dirty="0" err="1"/>
              <a:t>CanLoad</a:t>
            </a:r>
            <a:endParaRPr lang="en-US" dirty="0"/>
          </a:p>
        </p:txBody>
      </p:sp>
    </p:spTree>
    <p:extLst>
      <p:ext uri="{BB962C8B-B14F-4D97-AF65-F5344CB8AC3E}">
        <p14:creationId xmlns:p14="http://schemas.microsoft.com/office/powerpoint/2010/main" val="1893317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Dependency injection</a:t>
            </a:r>
            <a:endParaRPr lang="en-US" dirty="0">
              <a:latin typeface="+mn-lt"/>
              <a:ea typeface="Arial"/>
              <a:cs typeface="Arial"/>
            </a:endParaRPr>
          </a:p>
        </p:txBody>
      </p:sp>
      <p:sp>
        <p:nvSpPr>
          <p:cNvPr id="3" name="Text Placeholder 2"/>
          <p:cNvSpPr>
            <a:spLocks noGrp="1"/>
          </p:cNvSpPr>
          <p:nvPr>
            <p:ph idx="1"/>
          </p:nvPr>
        </p:nvSpPr>
        <p:spPr/>
        <p:txBody>
          <a:bodyPr/>
          <a:lstStyle/>
          <a:p>
            <a:r>
              <a:rPr lang="en-US" dirty="0"/>
              <a:t>Dependency injection (DI), is an important application design pattern. Angular has its own DI framework, which is typically used in the design of Angular applications to increase their efficiency and modularity.</a:t>
            </a:r>
            <a:endParaRPr lang="vi-VN" dirty="0"/>
          </a:p>
          <a:p>
            <a:r>
              <a:rPr lang="en-US" dirty="0"/>
              <a:t>Dependencies are services or objects that a class needs to perform its function. </a:t>
            </a:r>
            <a:endParaRPr lang="vi-VN" dirty="0"/>
          </a:p>
          <a:p>
            <a:r>
              <a:rPr lang="en-US" dirty="0"/>
              <a:t>DI is a coding pattern in which a class asks for dependencies from external sources rather than creating them itself.</a:t>
            </a:r>
          </a:p>
        </p:txBody>
      </p:sp>
    </p:spTree>
    <p:extLst>
      <p:ext uri="{BB962C8B-B14F-4D97-AF65-F5344CB8AC3E}">
        <p14:creationId xmlns:p14="http://schemas.microsoft.com/office/powerpoint/2010/main" val="7966189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Dependency injection</a:t>
            </a:r>
            <a:endParaRPr lang="en-US" dirty="0">
              <a:latin typeface="+mn-lt"/>
            </a:endParaRPr>
          </a:p>
        </p:txBody>
      </p:sp>
      <p:sp>
        <p:nvSpPr>
          <p:cNvPr id="3" name="Text Placeholder 2"/>
          <p:cNvSpPr>
            <a:spLocks noGrp="1"/>
          </p:cNvSpPr>
          <p:nvPr>
            <p:ph idx="1"/>
          </p:nvPr>
        </p:nvSpPr>
        <p:spPr/>
        <p:txBody>
          <a:bodyPr/>
          <a:lstStyle/>
          <a:p>
            <a:endParaRPr lang="en-US" dirty="0"/>
          </a:p>
        </p:txBody>
      </p:sp>
      <p:pic>
        <p:nvPicPr>
          <p:cNvPr id="14338" name="Picture 2" descr="Dependency Injection? Hiểu về Dependency Injection | TopDe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5854" y="1748652"/>
            <a:ext cx="3642954" cy="2504531"/>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Dependency Injection và Inversion of Control – Phần 1: Định nghĩa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74549"/>
            <a:ext cx="3799679" cy="2852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7732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Dependency injection</a:t>
            </a:r>
            <a:endParaRPr lang="en-US" dirty="0">
              <a:ea typeface="Arial"/>
              <a:cs typeface="Arial"/>
            </a:endParaRPr>
          </a:p>
        </p:txBody>
      </p:sp>
      <p:sp>
        <p:nvSpPr>
          <p:cNvPr id="3" name="Text Placeholder 2"/>
          <p:cNvSpPr>
            <a:spLocks noGrp="1"/>
          </p:cNvSpPr>
          <p:nvPr>
            <p:ph idx="1"/>
          </p:nvPr>
        </p:nvSpPr>
        <p:spPr/>
        <p:txBody>
          <a:bodyPr>
            <a:normAutofit lnSpcReduction="10000"/>
          </a:bodyPr>
          <a:lstStyle/>
          <a:p>
            <a:r>
              <a:rPr lang="en-US" dirty="0"/>
              <a:t>Create an injectable service class</a:t>
            </a:r>
            <a:endParaRPr lang="vi-VN" dirty="0"/>
          </a:p>
          <a:p>
            <a:pPr lvl="1"/>
            <a:r>
              <a:rPr lang="en-US" dirty="0">
                <a:solidFill>
                  <a:srgbClr val="FF0000"/>
                </a:solidFill>
                <a:latin typeface="Droid Sans Mono"/>
              </a:rPr>
              <a:t>ng generate service heroes/hero</a:t>
            </a:r>
            <a:endParaRPr lang="vi-VN" dirty="0">
              <a:solidFill>
                <a:srgbClr val="FF0000"/>
              </a:solidFill>
              <a:latin typeface="Droid Sans Mono"/>
            </a:endParaRPr>
          </a:p>
          <a:p>
            <a:pPr lvl="1"/>
            <a:r>
              <a:rPr lang="en-US" dirty="0"/>
              <a:t>Using decorator @</a:t>
            </a:r>
            <a:r>
              <a:rPr lang="en-US" u="sng" dirty="0">
                <a:hlinkClick r:id="rId2"/>
              </a:rPr>
              <a:t>Injectable</a:t>
            </a:r>
            <a:endParaRPr lang="vi-VN" u="sng" dirty="0"/>
          </a:p>
          <a:p>
            <a:r>
              <a:rPr lang="en-US" dirty="0"/>
              <a:t>Configure an injector with a service provider</a:t>
            </a:r>
          </a:p>
          <a:p>
            <a:pPr lvl="1"/>
            <a:r>
              <a:rPr lang="en-US" dirty="0"/>
              <a:t>In the @Injectable() decorator for the service itself.</a:t>
            </a:r>
          </a:p>
          <a:p>
            <a:pPr lvl="1"/>
            <a:r>
              <a:rPr lang="en-US" dirty="0"/>
              <a:t>In the @</a:t>
            </a:r>
            <a:r>
              <a:rPr lang="en-US" dirty="0" err="1"/>
              <a:t>NgModule</a:t>
            </a:r>
            <a:r>
              <a:rPr lang="en-US" dirty="0"/>
              <a:t>() decorator for an </a:t>
            </a:r>
            <a:r>
              <a:rPr lang="en-US" dirty="0" err="1"/>
              <a:t>NgModule</a:t>
            </a:r>
            <a:r>
              <a:rPr lang="en-US" dirty="0"/>
              <a:t>.</a:t>
            </a:r>
          </a:p>
          <a:p>
            <a:pPr lvl="1"/>
            <a:r>
              <a:rPr lang="en-US" dirty="0"/>
              <a:t>In the @Component() decorator for a component.</a:t>
            </a:r>
            <a:endParaRPr lang="vi-VN" dirty="0"/>
          </a:p>
          <a:p>
            <a:r>
              <a:rPr lang="en-US" dirty="0"/>
              <a:t>Injecting services</a:t>
            </a:r>
          </a:p>
          <a:p>
            <a:pPr lvl="1"/>
            <a:r>
              <a:rPr lang="vi-VN" dirty="0"/>
              <a:t>T</a:t>
            </a:r>
            <a:r>
              <a:rPr lang="en-US" dirty="0"/>
              <a:t>ell Angular to inject a dependency in a component's constructor by specifying </a:t>
            </a:r>
            <a:r>
              <a:rPr lang="en-US" b="1" dirty="0"/>
              <a:t>a constructor parameter</a:t>
            </a:r>
            <a:r>
              <a:rPr lang="en-US" dirty="0"/>
              <a:t> with the dependency type</a:t>
            </a:r>
            <a:br>
              <a:rPr lang="en-US" dirty="0"/>
            </a:br>
            <a:endParaRPr lang="en-US" dirty="0"/>
          </a:p>
        </p:txBody>
      </p:sp>
    </p:spTree>
    <p:extLst>
      <p:ext uri="{BB962C8B-B14F-4D97-AF65-F5344CB8AC3E}">
        <p14:creationId xmlns:p14="http://schemas.microsoft.com/office/powerpoint/2010/main" val="6686179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Dependency injection</a:t>
            </a:r>
            <a:endParaRPr lang="en-US" dirty="0"/>
          </a:p>
        </p:txBody>
      </p:sp>
      <p:sp>
        <p:nvSpPr>
          <p:cNvPr id="3" name="Text Placeholder 2"/>
          <p:cNvSpPr>
            <a:spLocks noGrp="1"/>
          </p:cNvSpPr>
          <p:nvPr>
            <p:ph idx="1"/>
          </p:nvPr>
        </p:nvSpPr>
        <p:spPr/>
        <p:txBody>
          <a:bodyPr/>
          <a:lstStyle/>
          <a:p>
            <a:endParaRPr lang="en-US" dirty="0"/>
          </a:p>
        </p:txBody>
      </p:sp>
      <p:pic>
        <p:nvPicPr>
          <p:cNvPr id="1026" name="Picture 2" descr="https://viblo.asia/uploads/d9b69c02-9869-4ac4-a1e4-ee5081dad62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885950"/>
            <a:ext cx="4366330" cy="2082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848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Dependency injection</a:t>
            </a:r>
            <a:endParaRPr lang="en-US" dirty="0">
              <a:latin typeface="+mn-lt"/>
              <a:ea typeface="Arial"/>
              <a:cs typeface="Arial"/>
            </a:endParaRPr>
          </a:p>
        </p:txBody>
      </p:sp>
      <p:sp>
        <p:nvSpPr>
          <p:cNvPr id="3" name="Text Placeholder 2"/>
          <p:cNvSpPr>
            <a:spLocks noGrp="1"/>
          </p:cNvSpPr>
          <p:nvPr>
            <p:ph idx="1"/>
          </p:nvPr>
        </p:nvSpPr>
        <p:spPr/>
        <p:txBody>
          <a:bodyPr/>
          <a:lstStyle/>
          <a:p>
            <a:r>
              <a:rPr lang="en-US" dirty="0"/>
              <a:t>Dependency providers</a:t>
            </a:r>
          </a:p>
          <a:p>
            <a:pPr lvl="1"/>
            <a:r>
              <a:rPr lang="en-US" dirty="0"/>
              <a:t>A dependency </a:t>
            </a:r>
            <a:r>
              <a:rPr lang="en-US" dirty="0">
                <a:hlinkClick r:id="rId2"/>
              </a:rPr>
              <a:t>provider</a:t>
            </a:r>
            <a:r>
              <a:rPr lang="en-US" dirty="0"/>
              <a:t> configures an injector with a </a:t>
            </a:r>
            <a:r>
              <a:rPr lang="en-US" dirty="0">
                <a:hlinkClick r:id="rId3"/>
              </a:rPr>
              <a:t>DI token</a:t>
            </a:r>
            <a:r>
              <a:rPr lang="en-US" dirty="0"/>
              <a:t>, which that injector uses to provide the concrete, runtime version of a dependency value.</a:t>
            </a:r>
          </a:p>
          <a:p>
            <a:pPr lvl="1"/>
            <a:r>
              <a:rPr lang="en-US" dirty="0"/>
              <a:t>The injector relies on the provider configuration to create instances of the dependencies that it injects into components, directives, pipes, and other services.</a:t>
            </a:r>
          </a:p>
        </p:txBody>
      </p:sp>
      <p:pic>
        <p:nvPicPr>
          <p:cNvPr id="1026" name="Picture 2" descr="Angular - Introduction to services and dependency inje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3269611"/>
            <a:ext cx="3994999" cy="1818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927833"/>
      </p:ext>
    </p:extLst>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9922</TotalTime>
  <Words>995</Words>
  <Application>Microsoft Office PowerPoint</Application>
  <PresentationFormat>On-screen Show (16:9)</PresentationFormat>
  <Paragraphs>180</Paragraphs>
  <Slides>45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Droid Sans Mono</vt:lpstr>
      <vt:lpstr>Arial</vt:lpstr>
      <vt:lpstr>Calibri Light</vt:lpstr>
      <vt:lpstr>Calibri</vt:lpstr>
      <vt:lpstr>Times New Roman</vt:lpstr>
      <vt:lpstr>Office Theme</vt:lpstr>
      <vt:lpstr>Angular</vt:lpstr>
      <vt:lpstr>Agenda</vt:lpstr>
      <vt:lpstr>References</vt:lpstr>
      <vt:lpstr>Routing &amp; Navigation</vt:lpstr>
      <vt:lpstr>Dependency injection</vt:lpstr>
      <vt:lpstr>Dependency injection</vt:lpstr>
      <vt:lpstr>Dependency injection</vt:lpstr>
      <vt:lpstr>Dependency injection</vt:lpstr>
      <vt:lpstr>Dependency injection</vt:lpstr>
      <vt:lpstr>Dependency injection</vt:lpstr>
      <vt:lpstr>Dependency injection</vt:lpstr>
      <vt:lpstr>Promise</vt:lpstr>
      <vt:lpstr>PowerPoint Presentation</vt:lpstr>
      <vt:lpstr>Promise</vt:lpstr>
      <vt:lpstr>Promise (Javascript)</vt:lpstr>
      <vt:lpstr>Http Client</vt:lpstr>
      <vt:lpstr>Http Client</vt:lpstr>
      <vt:lpstr>Http Client</vt:lpstr>
      <vt:lpstr>Http Client</vt:lpstr>
      <vt:lpstr>Http Client</vt:lpstr>
      <vt:lpstr>Http Client</vt:lpstr>
      <vt:lpstr>Http Client</vt:lpstr>
      <vt:lpstr>Http Client</vt:lpstr>
      <vt:lpstr>Http Client</vt:lpstr>
      <vt:lpstr>Http Client</vt:lpstr>
      <vt:lpstr>Http Client</vt:lpstr>
      <vt:lpstr>Http Client</vt:lpstr>
      <vt:lpstr>Libs</vt:lpstr>
      <vt:lpstr>Observables &amp; RxJS</vt:lpstr>
      <vt:lpstr>Observables &amp; RxJS</vt:lpstr>
      <vt:lpstr>Observables &amp; RxJS</vt:lpstr>
      <vt:lpstr>PowerPoint Presentation</vt:lpstr>
      <vt:lpstr>Observables &amp; RxJS</vt:lpstr>
      <vt:lpstr>PowerPoint Presentation</vt:lpstr>
      <vt:lpstr>PowerPoint Presentation</vt:lpstr>
      <vt:lpstr>PowerPoint Presentation</vt:lpstr>
      <vt:lpstr>PowerPoint Presentation</vt:lpstr>
      <vt:lpstr>Anatomy</vt:lpstr>
      <vt:lpstr>PowerPoint Presentation</vt:lpstr>
      <vt:lpstr>PowerPoint Presentation</vt:lpstr>
      <vt:lpstr>PowerPoint Presentation</vt:lpstr>
      <vt:lpstr>PowerPoint Presentation</vt:lpstr>
      <vt:lpstr>PowerPoint Presentation</vt:lpstr>
      <vt:lpstr>AuthGuard Demo</vt:lpstr>
      <vt:lpstr>Routing &amp; Navigation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cp:lastModifiedBy>Giau Le</cp:lastModifiedBy>
  <cp:revision>222</cp:revision>
  <dcterms:modified xsi:type="dcterms:W3CDTF">2024-08-26T00:15:12Z</dcterms:modified>
</cp:coreProperties>
</file>